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4" r:id="rId5"/>
    <p:sldId id="265" r:id="rId6"/>
    <p:sldId id="266" r:id="rId7"/>
    <p:sldId id="259" r:id="rId8"/>
    <p:sldId id="260" r:id="rId9"/>
    <p:sldId id="267" r:id="rId10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F47DCAC-CCBD-46A6-B3EF-947DC98E7804}">
          <p14:sldIdLst>
            <p14:sldId id="256"/>
            <p14:sldId id="257"/>
            <p14:sldId id="258"/>
            <p14:sldId id="264"/>
            <p14:sldId id="265"/>
            <p14:sldId id="266"/>
            <p14:sldId id="259"/>
            <p14:sldId id="260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2" d="100"/>
          <a:sy n="42" d="100"/>
        </p:scale>
        <p:origin x="71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1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730" y="0"/>
            <a:ext cx="14620669" cy="9496072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  <p:txBody>
          <a:bodyPr/>
          <a:lstStyle/>
          <a:p>
            <a:r>
              <a:rPr lang="uk-UA" dirty="0"/>
              <a:t>0</a:t>
            </a:r>
            <a:endParaRPr lang="ru-UA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851391" y="1997992"/>
            <a:ext cx="8719793" cy="184743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uk-UA" sz="3600" b="1" dirty="0"/>
              <a:t>Комплексно-методичне забезпечення </a:t>
            </a:r>
          </a:p>
          <a:p>
            <a:pPr marL="0" indent="0" algn="ctr">
              <a:buNone/>
            </a:pPr>
            <a:r>
              <a:rPr lang="uk-UA" sz="3600" b="1" dirty="0"/>
              <a:t>дистанційного навчання із практичного </a:t>
            </a:r>
          </a:p>
          <a:p>
            <a:pPr marL="0" indent="0" algn="ctr">
              <a:buNone/>
            </a:pPr>
            <a:r>
              <a:rPr lang="uk-UA" sz="3600" b="1" dirty="0"/>
              <a:t>досвіду майстра виробничого навчання</a:t>
            </a:r>
          </a:p>
          <a:p>
            <a:pPr marL="0" indent="0" algn="ctr">
              <a:buNone/>
            </a:pPr>
            <a:r>
              <a:rPr lang="uk-UA" b="1" dirty="0"/>
              <a:t>(з практичного досвіду організації змішаної форми навчання </a:t>
            </a:r>
          </a:p>
          <a:p>
            <a:pPr marL="0" indent="0" algn="ctr">
              <a:buNone/>
            </a:pPr>
            <a:r>
              <a:rPr lang="uk-UA" b="1" dirty="0"/>
              <a:t>Педагогічними працівниками) </a:t>
            </a:r>
            <a:endParaRPr lang="en-US" dirty="0"/>
          </a:p>
        </p:txBody>
      </p:sp>
      <p:sp>
        <p:nvSpPr>
          <p:cNvPr id="6" name="Text 2"/>
          <p:cNvSpPr/>
          <p:nvPr/>
        </p:nvSpPr>
        <p:spPr>
          <a:xfrm>
            <a:off x="6973689" y="6552644"/>
            <a:ext cx="7477601" cy="12850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uk-UA" sz="2800" dirty="0">
                <a:solidFill>
                  <a:srgbClr val="00002E"/>
                </a:solidFill>
                <a:latin typeface="PT Sans" pitchFamily="34" charset="0"/>
              </a:rPr>
              <a:t>Литвиненко </a:t>
            </a:r>
            <a:r>
              <a:rPr lang="uk-UA" sz="2800" dirty="0" smtClean="0">
                <a:solidFill>
                  <a:srgbClr val="00002E"/>
                </a:solidFill>
                <a:latin typeface="PT Sans" pitchFamily="34" charset="0"/>
              </a:rPr>
              <a:t>К.М. –майстер виробничого навчання І категорії</a:t>
            </a:r>
            <a:endParaRPr lang="en-US" sz="2800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4BF77325-4F8B-48F1-A2F3-A4FCF2225202}"/>
              </a:ext>
            </a:extLst>
          </p:cNvPr>
          <p:cNvSpPr/>
          <p:nvPr/>
        </p:nvSpPr>
        <p:spPr>
          <a:xfrm>
            <a:off x="5942831" y="4727718"/>
            <a:ext cx="8206427" cy="14061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endParaRPr lang="en-US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85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3321060" y="531555"/>
            <a:ext cx="8070586" cy="14745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endParaRPr lang="en-US" sz="4374" dirty="0"/>
          </a:p>
        </p:txBody>
      </p:sp>
      <p:sp>
        <p:nvSpPr>
          <p:cNvPr id="7" name="Shape 3"/>
          <p:cNvSpPr/>
          <p:nvPr/>
        </p:nvSpPr>
        <p:spPr>
          <a:xfrm>
            <a:off x="737831" y="3072289"/>
            <a:ext cx="4335422" cy="3112651"/>
          </a:xfrm>
          <a:prstGeom prst="roundRect">
            <a:avLst>
              <a:gd name="adj" fmla="val 12849"/>
            </a:avLst>
          </a:prstGeom>
          <a:solidFill>
            <a:srgbClr val="F3F3FF"/>
          </a:solidFill>
          <a:ln w="27742">
            <a:solidFill>
              <a:srgbClr val="2D4DF2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2160151" y="3322201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2D4DF2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Classroom</a:t>
            </a:r>
            <a:endParaRPr lang="en-US" sz="2187" dirty="0"/>
          </a:p>
        </p:txBody>
      </p:sp>
      <p:sp>
        <p:nvSpPr>
          <p:cNvPr id="9" name="Text 5"/>
          <p:cNvSpPr/>
          <p:nvPr/>
        </p:nvSpPr>
        <p:spPr>
          <a:xfrm>
            <a:off x="942975" y="3802618"/>
            <a:ext cx="394287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uk-UA" sz="2400" dirty="0">
                <a:solidFill>
                  <a:srgbClr val="00002E"/>
                </a:solidFill>
                <a:latin typeface="PT Sans" pitchFamily="34" charset="0"/>
              </a:rPr>
              <a:t>Розміщуються </a:t>
            </a:r>
            <a:r>
              <a:rPr lang="uk-UA" sz="2400" dirty="0" err="1">
                <a:solidFill>
                  <a:srgbClr val="00002E"/>
                </a:solidFill>
                <a:latin typeface="PT Sans" pitchFamily="34" charset="0"/>
              </a:rPr>
              <a:t>уроки</a:t>
            </a:r>
            <a:r>
              <a:rPr lang="uk-UA" sz="2400" dirty="0">
                <a:solidFill>
                  <a:srgbClr val="00002E"/>
                </a:solidFill>
                <a:latin typeface="PT Sans" pitchFamily="34" charset="0"/>
              </a:rPr>
              <a:t>, та завдання для виконання </a:t>
            </a:r>
          </a:p>
        </p:txBody>
      </p:sp>
      <p:sp>
        <p:nvSpPr>
          <p:cNvPr id="10" name="Shape 6"/>
          <p:cNvSpPr/>
          <p:nvPr/>
        </p:nvSpPr>
        <p:spPr>
          <a:xfrm>
            <a:off x="5295424" y="3072289"/>
            <a:ext cx="4335422" cy="3112651"/>
          </a:xfrm>
          <a:prstGeom prst="roundRect">
            <a:avLst>
              <a:gd name="adj" fmla="val 12849"/>
            </a:avLst>
          </a:prstGeom>
          <a:solidFill>
            <a:srgbClr val="F3F3FF"/>
          </a:solidFill>
          <a:ln w="27742">
            <a:solidFill>
              <a:srgbClr val="015F98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6969248" y="3322201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015F98"/>
                </a:solidFill>
                <a:latin typeface="Nunito" pitchFamily="34" charset="0"/>
              </a:rPr>
              <a:t>Meet</a:t>
            </a:r>
            <a:endParaRPr lang="en-US" sz="2187" dirty="0"/>
          </a:p>
        </p:txBody>
      </p:sp>
      <p:sp>
        <p:nvSpPr>
          <p:cNvPr id="12" name="Text 8"/>
          <p:cNvSpPr/>
          <p:nvPr/>
        </p:nvSpPr>
        <p:spPr>
          <a:xfrm>
            <a:off x="5343050" y="3754993"/>
            <a:ext cx="4280592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uk-UA" sz="2400" dirty="0">
                <a:solidFill>
                  <a:srgbClr val="00002E"/>
                </a:solidFill>
                <a:latin typeface="PT Sans" pitchFamily="34" charset="0"/>
              </a:rPr>
              <a:t>Зустрічаємося зі здобувачами, для вивчення та ознайомлення з темою уроку</a:t>
            </a:r>
            <a:endParaRPr lang="en-US" sz="2400" dirty="0"/>
          </a:p>
        </p:txBody>
      </p:sp>
      <p:sp>
        <p:nvSpPr>
          <p:cNvPr id="13" name="Shape 9"/>
          <p:cNvSpPr/>
          <p:nvPr/>
        </p:nvSpPr>
        <p:spPr>
          <a:xfrm>
            <a:off x="9880758" y="3072289"/>
            <a:ext cx="3854291" cy="3112651"/>
          </a:xfrm>
          <a:prstGeom prst="roundRect">
            <a:avLst>
              <a:gd name="adj" fmla="val 12849"/>
            </a:avLst>
          </a:prstGeom>
          <a:solidFill>
            <a:srgbClr val="F3F3FF"/>
          </a:solidFill>
          <a:ln w="27742">
            <a:solidFill>
              <a:srgbClr val="AD1F96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11079161" y="3322201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AD1F96"/>
                </a:solidFill>
                <a:latin typeface="Nunito" pitchFamily="34" charset="0"/>
              </a:rPr>
              <a:t>YouTube</a:t>
            </a:r>
            <a:endParaRPr lang="en-US" sz="2187" dirty="0"/>
          </a:p>
        </p:txBody>
      </p:sp>
      <p:sp>
        <p:nvSpPr>
          <p:cNvPr id="15" name="Text 11"/>
          <p:cNvSpPr/>
          <p:nvPr/>
        </p:nvSpPr>
        <p:spPr>
          <a:xfrm>
            <a:off x="8930521" y="3802618"/>
            <a:ext cx="2663190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2A73CB07-9B08-4937-BB45-330D7DA987F9}"/>
              </a:ext>
            </a:extLst>
          </p:cNvPr>
          <p:cNvSpPr/>
          <p:nvPr/>
        </p:nvSpPr>
        <p:spPr>
          <a:xfrm>
            <a:off x="1175981" y="1016936"/>
            <a:ext cx="10855880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4374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При роботі  зі здобувачами освіти, я використовую такі ресурси:</a:t>
            </a:r>
            <a:endParaRPr lang="en-US" sz="4374" dirty="0"/>
          </a:p>
        </p:txBody>
      </p:sp>
      <p:sp>
        <p:nvSpPr>
          <p:cNvPr id="18" name="Text 8">
            <a:extLst>
              <a:ext uri="{FF2B5EF4-FFF2-40B4-BE49-F238E27FC236}">
                <a16:creationId xmlns:a16="http://schemas.microsoft.com/office/drawing/2014/main" id="{1EC03C7C-75FD-4CA0-84F8-81BA6E7F7281}"/>
              </a:ext>
            </a:extLst>
          </p:cNvPr>
          <p:cNvSpPr/>
          <p:nvPr/>
        </p:nvSpPr>
        <p:spPr>
          <a:xfrm>
            <a:off x="10130670" y="3798378"/>
            <a:ext cx="3490079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uk-UA" sz="2400" dirty="0">
                <a:solidFill>
                  <a:srgbClr val="00002E"/>
                </a:solidFill>
                <a:latin typeface="PT Sans" pitchFamily="34" charset="0"/>
              </a:rPr>
              <a:t>Надаються відео-</a:t>
            </a:r>
            <a:r>
              <a:rPr lang="uk-UA" sz="2400" dirty="0" err="1">
                <a:solidFill>
                  <a:srgbClr val="00002E"/>
                </a:solidFill>
                <a:latin typeface="PT Sans" pitchFamily="34" charset="0"/>
              </a:rPr>
              <a:t>уроки</a:t>
            </a:r>
            <a:r>
              <a:rPr lang="uk-UA" sz="2400" dirty="0">
                <a:solidFill>
                  <a:srgbClr val="00002E"/>
                </a:solidFill>
                <a:latin typeface="PT Sans" pitchFamily="34" charset="0"/>
              </a:rPr>
              <a:t>, для кращого засвоєння навчального матеріалу </a:t>
            </a:r>
            <a:endParaRPr lang="en-US" sz="24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5A544C-4EAC-417F-9FEF-FCA41E40B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230" y="4602694"/>
            <a:ext cx="1856902" cy="14329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C003FA9-05CF-4DE9-A9DF-F67182F98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984" y="4948083"/>
            <a:ext cx="2328906" cy="114625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707C13-8270-4190-AB30-CE3083600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551" y="4958045"/>
            <a:ext cx="2336245" cy="10379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464176" y="719655"/>
            <a:ext cx="6918159" cy="10750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5400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Робота в</a:t>
            </a:r>
            <a:r>
              <a:rPr lang="en-US" sz="5400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Classroom</a:t>
            </a:r>
            <a:r>
              <a:rPr lang="uk-UA" sz="5400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</a:t>
            </a:r>
            <a:endParaRPr lang="en-US" sz="5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1C4867-52CD-44EF-B92A-2B66DE7C8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895" y="3589341"/>
            <a:ext cx="7296759" cy="41044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7207CB-E96B-40A4-A2F8-580F254C3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76" y="1695688"/>
            <a:ext cx="7296759" cy="4104427"/>
          </a:xfrm>
          <a:prstGeom prst="rect">
            <a:avLst/>
          </a:prstGeom>
        </p:spPr>
      </p:pic>
      <p:sp>
        <p:nvSpPr>
          <p:cNvPr id="22" name="Text 4">
            <a:extLst>
              <a:ext uri="{FF2B5EF4-FFF2-40B4-BE49-F238E27FC236}">
                <a16:creationId xmlns:a16="http://schemas.microsoft.com/office/drawing/2014/main" id="{5079B5D3-8B64-45D3-B19D-12EFA04BE900}"/>
              </a:ext>
            </a:extLst>
          </p:cNvPr>
          <p:cNvSpPr/>
          <p:nvPr/>
        </p:nvSpPr>
        <p:spPr>
          <a:xfrm>
            <a:off x="8000120" y="1695688"/>
            <a:ext cx="6165985" cy="16758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uk-UA" sz="4400" dirty="0">
                <a:solidFill>
                  <a:srgbClr val="00002E"/>
                </a:solidFill>
                <a:latin typeface="PT Sans" pitchFamily="34" charset="0"/>
              </a:rPr>
              <a:t>Для здобувачів освіти викладаються завдання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3C24776-EF8F-4089-85B5-5D1CAEC8119A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2B1C392B-30C8-4E19-B0C5-8521710710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6745045" cy="8229600"/>
          </a:xfrm>
          <a:prstGeom prst="rect">
            <a:avLst/>
          </a:prstGeom>
          <a:gradFill>
            <a:gsLst>
              <a:gs pos="54029">
                <a:srgbClr val="BFCFEA">
                  <a:alpha val="0"/>
                </a:srgbClr>
              </a:gs>
              <a:gs pos="10643">
                <a:srgbClr val="EBF0F8"/>
              </a:gs>
              <a:gs pos="41736">
                <a:srgbClr val="CCD8EE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4" name="Text 3">
            <a:extLst>
              <a:ext uri="{FF2B5EF4-FFF2-40B4-BE49-F238E27FC236}">
                <a16:creationId xmlns:a16="http://schemas.microsoft.com/office/drawing/2014/main" id="{78EA45E6-2BB4-48CC-83EB-9C86124D2BD4}"/>
              </a:ext>
            </a:extLst>
          </p:cNvPr>
          <p:cNvSpPr/>
          <p:nvPr/>
        </p:nvSpPr>
        <p:spPr>
          <a:xfrm>
            <a:off x="1933250" y="505959"/>
            <a:ext cx="3088957" cy="4804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  <a:latin typeface="Nunito" pitchFamily="34" charset="0"/>
              </a:rPr>
              <a:t>План уроку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87E409B8-8E97-4B83-B49D-7E055C996630}"/>
              </a:ext>
            </a:extLst>
          </p:cNvPr>
          <p:cNvSpPr/>
          <p:nvPr/>
        </p:nvSpPr>
        <p:spPr>
          <a:xfrm>
            <a:off x="797331" y="1180625"/>
            <a:ext cx="5360793" cy="1679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uk-UA" sz="3200" b="1" dirty="0"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34000"/>
                    </a:prstClr>
                  </a:outerShdw>
                </a:effectLst>
                <a:latin typeface="PT Sans" pitchFamily="34" charset="0"/>
                <a:ea typeface="PT Sans" pitchFamily="34" charset="-122"/>
                <a:cs typeface="PT Sans" pitchFamily="34" charset="-120"/>
              </a:rPr>
              <a:t>Тема уроку, хід проведення уроку, Інструктаж з Охорони праці на робочому місці</a:t>
            </a:r>
            <a:endParaRPr lang="en-US" sz="3200" b="1" dirty="0">
              <a:solidFill>
                <a:srgbClr val="FFC000"/>
              </a:solidFill>
              <a:effectLst>
                <a:outerShdw blurRad="63500" sx="102000" sy="102000" algn="ctr" rotWithShape="0">
                  <a:prstClr val="black">
                    <a:alpha val="34000"/>
                  </a:prstClr>
                </a:outerShdw>
              </a:effectLst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4C8E7178-DF08-4B0F-891C-11E20DF914F0}"/>
              </a:ext>
            </a:extLst>
          </p:cNvPr>
          <p:cNvSpPr/>
          <p:nvPr/>
        </p:nvSpPr>
        <p:spPr>
          <a:xfrm>
            <a:off x="7542375" y="382287"/>
            <a:ext cx="6503606" cy="120817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uk-UA" sz="3600" b="1" dirty="0" err="1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Інструктивно</a:t>
            </a:r>
            <a:r>
              <a:rPr lang="uk-UA" sz="3600" b="1" dirty="0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-технологічна </a:t>
            </a:r>
          </a:p>
          <a:p>
            <a:pPr marL="0" indent="0" algn="ctr">
              <a:buNone/>
            </a:pPr>
            <a:r>
              <a:rPr lang="uk-UA" sz="3600" b="1" dirty="0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картка</a:t>
            </a:r>
            <a:endParaRPr lang="en-US" sz="3600" dirty="0"/>
          </a:p>
        </p:txBody>
      </p:sp>
      <p:sp>
        <p:nvSpPr>
          <p:cNvPr id="7" name="Text 7">
            <a:extLst>
              <a:ext uri="{FF2B5EF4-FFF2-40B4-BE49-F238E27FC236}">
                <a16:creationId xmlns:a16="http://schemas.microsoft.com/office/drawing/2014/main" id="{66A7CEC1-2F96-4821-9CDE-D3373D0A0563}"/>
              </a:ext>
            </a:extLst>
          </p:cNvPr>
          <p:cNvSpPr/>
          <p:nvPr/>
        </p:nvSpPr>
        <p:spPr>
          <a:xfrm>
            <a:off x="8068694" y="1562192"/>
            <a:ext cx="5445952" cy="14809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Послідовність виконання технологічних операцій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UA" sz="3200" b="1" dirty="0">
              <a:effectLst/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5C5E7A-7301-4EBE-BA48-4510E9343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910" y="2835463"/>
            <a:ext cx="3548359" cy="50168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775142-8628-4A3B-8CB6-4AD044D46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485" y="2619632"/>
            <a:ext cx="3701015" cy="52326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2BB448-BE19-4227-A56C-CA4568C1D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722" y="2619631"/>
            <a:ext cx="3701015" cy="523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4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3C24776-EF8F-4089-85B5-5D1CAEC8119A}"/>
              </a:ext>
            </a:extLst>
          </p:cNvPr>
          <p:cNvSpPr/>
          <p:nvPr/>
        </p:nvSpPr>
        <p:spPr>
          <a:xfrm>
            <a:off x="-1" y="0"/>
            <a:ext cx="14630401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2B1C392B-30C8-4E19-B0C5-852171071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4226010" cy="8229600"/>
          </a:xfrm>
          <a:prstGeom prst="rect">
            <a:avLst/>
          </a:prstGeom>
        </p:spPr>
      </p:pic>
      <p:sp>
        <p:nvSpPr>
          <p:cNvPr id="6" name="Text 6">
            <a:extLst>
              <a:ext uri="{FF2B5EF4-FFF2-40B4-BE49-F238E27FC236}">
                <a16:creationId xmlns:a16="http://schemas.microsoft.com/office/drawing/2014/main" id="{4C8E7178-DF08-4B0F-891C-11E20DF914F0}"/>
              </a:ext>
            </a:extLst>
          </p:cNvPr>
          <p:cNvSpPr/>
          <p:nvPr/>
        </p:nvSpPr>
        <p:spPr>
          <a:xfrm>
            <a:off x="7315199" y="568412"/>
            <a:ext cx="4226010" cy="13751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uk-UA" sz="4400" b="1" dirty="0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Відео-</a:t>
            </a:r>
            <a:r>
              <a:rPr lang="uk-UA" sz="4400" b="1" dirty="0" err="1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уроки</a:t>
            </a:r>
            <a:endParaRPr lang="en-US" sz="44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215B3B94-AE8B-443A-A8D4-E1FEFD9619B7}"/>
              </a:ext>
            </a:extLst>
          </p:cNvPr>
          <p:cNvSpPr/>
          <p:nvPr/>
        </p:nvSpPr>
        <p:spPr>
          <a:xfrm>
            <a:off x="123565" y="2072833"/>
            <a:ext cx="4003592" cy="46523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uk-UA" sz="3200" b="1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 наш </a:t>
            </a:r>
            <a:r>
              <a:rPr lang="en-US" sz="3200" b="1" dirty="0">
                <a:solidFill>
                  <a:srgbClr val="AD1F96"/>
                </a:solidFill>
                <a:latin typeface="Nunito" pitchFamily="34" charset="0"/>
              </a:rPr>
              <a:t>YouTube</a:t>
            </a:r>
            <a:endParaRPr lang="en-US" sz="3200" dirty="0"/>
          </a:p>
          <a:p>
            <a:pPr algn="ctr"/>
            <a:r>
              <a:rPr lang="uk-UA" sz="3200" b="1" dirty="0"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3200" b="1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анал завантажуємо відео-</a:t>
            </a:r>
            <a:r>
              <a:rPr lang="uk-UA" sz="3200" b="1" dirty="0" err="1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уроки</a:t>
            </a:r>
            <a:r>
              <a:rPr lang="uk-UA" sz="3200" b="1" dirty="0"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, для демонстрації здобувачам освіти наглядного прикладу виконання технологічних процесів</a:t>
            </a:r>
            <a:r>
              <a:rPr lang="uk-UA" sz="3200" b="1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3200" b="1" dirty="0">
              <a:effectLst/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94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3C24776-EF8F-4089-85B5-5D1CAEC8119A}"/>
              </a:ext>
            </a:extLst>
          </p:cNvPr>
          <p:cNvSpPr/>
          <p:nvPr/>
        </p:nvSpPr>
        <p:spPr>
          <a:xfrm>
            <a:off x="-1" y="0"/>
            <a:ext cx="14630401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2B1C392B-30C8-4E19-B0C5-852171071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4226010" cy="8229600"/>
          </a:xfrm>
          <a:prstGeom prst="rect">
            <a:avLst/>
          </a:prstGeom>
        </p:spPr>
      </p:pic>
      <p:sp>
        <p:nvSpPr>
          <p:cNvPr id="6" name="Text 6">
            <a:extLst>
              <a:ext uri="{FF2B5EF4-FFF2-40B4-BE49-F238E27FC236}">
                <a16:creationId xmlns:a16="http://schemas.microsoft.com/office/drawing/2014/main" id="{4C8E7178-DF08-4B0F-891C-11E20DF914F0}"/>
              </a:ext>
            </a:extLst>
          </p:cNvPr>
          <p:cNvSpPr/>
          <p:nvPr/>
        </p:nvSpPr>
        <p:spPr>
          <a:xfrm>
            <a:off x="7315199" y="568412"/>
            <a:ext cx="4226010" cy="137513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uk-UA" sz="4400" b="1" dirty="0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Відео-</a:t>
            </a:r>
            <a:r>
              <a:rPr lang="uk-UA" sz="4400" b="1" dirty="0" err="1">
                <a:solidFill>
                  <a:srgbClr val="015F9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уроки</a:t>
            </a:r>
            <a:endParaRPr lang="en-US" sz="44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215B3B94-AE8B-443A-A8D4-E1FEFD9619B7}"/>
              </a:ext>
            </a:extLst>
          </p:cNvPr>
          <p:cNvSpPr/>
          <p:nvPr/>
        </p:nvSpPr>
        <p:spPr>
          <a:xfrm>
            <a:off x="123565" y="2851309"/>
            <a:ext cx="4003592" cy="320350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uk-UA" sz="3200" b="1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Також, для зручності здобувачів освіти розробили  </a:t>
            </a:r>
            <a:r>
              <a:rPr lang="en-US" sz="3200" b="1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QR-</a:t>
            </a:r>
            <a:r>
              <a:rPr lang="ru-RU" sz="3200" b="1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код</a:t>
            </a:r>
            <a:r>
              <a:rPr lang="uk-UA" sz="3200" b="1" dirty="0"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, що дає можливість швидко перейти до відео-уроку</a:t>
            </a:r>
            <a:endParaRPr lang="ru-UA" sz="3200" b="1" dirty="0">
              <a:effectLst/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81CB91-5A14-41FA-91BA-B17927D5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817" y="1635689"/>
            <a:ext cx="3985392" cy="56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33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 w="55483">
            <a:solidFill>
              <a:srgbClr val="DFDFEB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90799" y="599841"/>
            <a:ext cx="9306401" cy="21316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4374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Так виглядає наша майстерня, де здобувачі проходять </a:t>
            </a:r>
            <a:r>
              <a:rPr lang="uk-UA" sz="4374" b="1" dirty="0" err="1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уроки</a:t>
            </a:r>
            <a:r>
              <a:rPr lang="uk-UA" sz="4374" b="1" dirty="0">
                <a:solidFill>
                  <a:srgbClr val="00002E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виробничого навчання в закладі</a:t>
            </a:r>
            <a:endParaRPr lang="en-US" sz="4374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2BB61CB-4E10-441D-90F5-F312DAE31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65" y="3498138"/>
            <a:ext cx="2973600" cy="39648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0629D24-F03D-4B84-92CC-4A581D638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3878" y="3498138"/>
            <a:ext cx="2973600" cy="39648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F0E4E81-1172-401A-9827-144B71171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936" y="3523484"/>
            <a:ext cx="2954591" cy="39394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7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48389" y="976193"/>
            <a:ext cx="1159003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4374" b="1" dirty="0">
                <a:solidFill>
                  <a:srgbClr val="00002E"/>
                </a:solidFill>
                <a:latin typeface="Nunito" pitchFamily="34" charset="0"/>
              </a:rPr>
              <a:t>Мої здобувачі, які наразі проходять практику на підприємстві</a:t>
            </a:r>
            <a:endParaRPr lang="en-US" sz="4374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9CEA65F-380B-41AA-B1ED-048F166F9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68" y="3076840"/>
            <a:ext cx="2693962" cy="47892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502A3-8C91-475C-B251-C811C467C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16" y="3065162"/>
            <a:ext cx="3591949" cy="47892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36BC55-6B90-4DF4-8705-6F462BE8F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587" y="3063795"/>
            <a:ext cx="2693962" cy="47892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8E44B8-7F75-4106-BFD7-4DF3E1944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4483" y="3090558"/>
            <a:ext cx="3591949" cy="47892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7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03546" y="1569335"/>
            <a:ext cx="11590033" cy="66479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uk-UA" sz="4374" b="1" dirty="0">
                <a:solidFill>
                  <a:srgbClr val="00002E"/>
                </a:solidFill>
                <a:latin typeface="Nunito" pitchFamily="34" charset="0"/>
              </a:rPr>
              <a:t>І ПАМ’ЯТАЙТЕ!!!</a:t>
            </a:r>
          </a:p>
          <a:p>
            <a:pPr marL="0" indent="0">
              <a:lnSpc>
                <a:spcPts val="5468"/>
              </a:lnSpc>
              <a:buNone/>
            </a:pPr>
            <a:endParaRPr lang="uk-UA" sz="4374" b="1" dirty="0">
              <a:solidFill>
                <a:srgbClr val="00002E"/>
              </a:solidFill>
              <a:latin typeface="Nunito" pitchFamily="34" charset="0"/>
            </a:endParaRPr>
          </a:p>
          <a:p>
            <a:pPr marL="0" indent="0">
              <a:lnSpc>
                <a:spcPts val="5468"/>
              </a:lnSpc>
              <a:buNone/>
            </a:pPr>
            <a:endParaRPr lang="uk-UA" sz="4500" b="1" dirty="0">
              <a:solidFill>
                <a:srgbClr val="00002E"/>
              </a:solidFill>
              <a:latin typeface="Bahnschrift Light" panose="020B0502040204020203" pitchFamily="34" charset="0"/>
            </a:endParaRPr>
          </a:p>
          <a:p>
            <a:pPr marL="0" indent="0">
              <a:lnSpc>
                <a:spcPts val="5468"/>
              </a:lnSpc>
              <a:buNone/>
            </a:pPr>
            <a:r>
              <a:rPr lang="ru-RU" sz="4500" b="0" dirty="0">
                <a:solidFill>
                  <a:srgbClr val="515151"/>
                </a:solidFill>
                <a:effectLst/>
                <a:latin typeface="Bahnschrift Light" panose="020B0502040204020203" pitchFamily="34" charset="0"/>
              </a:rPr>
              <a:t> </a:t>
            </a:r>
            <a:r>
              <a:rPr lang="ru-RU" sz="4500" b="0" dirty="0" err="1">
                <a:solidFill>
                  <a:srgbClr val="515151"/>
                </a:solidFill>
                <a:effectLst/>
                <a:latin typeface="Bahnschrift Light" panose="020B0502040204020203" pitchFamily="34" charset="0"/>
              </a:rPr>
              <a:t>Освіта</a:t>
            </a:r>
            <a:r>
              <a:rPr lang="ru-RU" sz="4500" b="0" dirty="0">
                <a:solidFill>
                  <a:srgbClr val="515151"/>
                </a:solidFill>
                <a:effectLst/>
                <a:latin typeface="Bahnschrift Light" panose="020B0502040204020203" pitchFamily="34" charset="0"/>
              </a:rPr>
              <a:t> – скарб; </a:t>
            </a:r>
            <a:r>
              <a:rPr lang="ru-RU" sz="4500" b="0" dirty="0" err="1">
                <a:solidFill>
                  <a:srgbClr val="515151"/>
                </a:solidFill>
                <a:effectLst/>
                <a:latin typeface="Bahnschrift Light" panose="020B0502040204020203" pitchFamily="34" charset="0"/>
              </a:rPr>
              <a:t>праця</a:t>
            </a:r>
            <a:r>
              <a:rPr lang="ru-RU" sz="4500" b="0" dirty="0">
                <a:solidFill>
                  <a:srgbClr val="515151"/>
                </a:solidFill>
                <a:effectLst/>
                <a:latin typeface="Bahnschrift Light" panose="020B0502040204020203" pitchFamily="34" charset="0"/>
              </a:rPr>
              <a:t> – ключ до </a:t>
            </a:r>
            <a:r>
              <a:rPr lang="ru-RU" sz="4500" b="0" dirty="0" err="1">
                <a:solidFill>
                  <a:srgbClr val="515151"/>
                </a:solidFill>
                <a:effectLst/>
                <a:latin typeface="Bahnschrift Light" panose="020B0502040204020203" pitchFamily="34" charset="0"/>
              </a:rPr>
              <a:t>нього</a:t>
            </a:r>
            <a:r>
              <a:rPr lang="ru-RU" sz="4500" dirty="0">
                <a:solidFill>
                  <a:srgbClr val="515151"/>
                </a:solidFill>
                <a:latin typeface="Bahnschrift Light" panose="020B0502040204020203" pitchFamily="34" charset="0"/>
              </a:rPr>
              <a:t>!</a:t>
            </a:r>
            <a:endParaRPr lang="ru-RU" sz="4500" b="0" dirty="0">
              <a:solidFill>
                <a:srgbClr val="515151"/>
              </a:solidFill>
              <a:effectLst/>
              <a:latin typeface="Bahnschrift Light" panose="020B0502040204020203" pitchFamily="34" charset="0"/>
            </a:endParaRPr>
          </a:p>
          <a:p>
            <a:pPr marL="0" indent="0">
              <a:lnSpc>
                <a:spcPts val="5468"/>
              </a:lnSpc>
              <a:buNone/>
            </a:pPr>
            <a:r>
              <a:rPr lang="ru-RU" sz="4400" b="0" i="0" dirty="0">
                <a:solidFill>
                  <a:srgbClr val="515151"/>
                </a:solidFill>
                <a:effectLst/>
                <a:latin typeface="Georgia" panose="02040502050405020303" pitchFamily="18" charset="0"/>
              </a:rPr>
              <a:t> </a:t>
            </a:r>
          </a:p>
          <a:p>
            <a:pPr marL="0" indent="0" algn="r">
              <a:lnSpc>
                <a:spcPts val="5468"/>
              </a:lnSpc>
              <a:buNone/>
            </a:pPr>
            <a:r>
              <a:rPr lang="ru-RU" sz="3200" b="0" i="1" dirty="0" err="1">
                <a:solidFill>
                  <a:srgbClr val="515151"/>
                </a:solidFill>
                <a:effectLst/>
                <a:latin typeface="+mj-lt"/>
              </a:rPr>
              <a:t>П'єр</a:t>
            </a:r>
            <a:r>
              <a:rPr lang="ru-RU" sz="3200" b="0" i="1" dirty="0">
                <a:solidFill>
                  <a:srgbClr val="515151"/>
                </a:solidFill>
                <a:effectLst/>
                <a:latin typeface="+mj-lt"/>
              </a:rPr>
              <a:t> </a:t>
            </a:r>
            <a:r>
              <a:rPr lang="ru-RU" sz="3200" b="0" i="1" dirty="0" err="1">
                <a:solidFill>
                  <a:srgbClr val="515151"/>
                </a:solidFill>
                <a:effectLst/>
                <a:latin typeface="+mj-lt"/>
              </a:rPr>
              <a:t>Буаст</a:t>
            </a:r>
            <a:endParaRPr lang="en-US" sz="3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4881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167</Words>
  <Application>Microsoft Office PowerPoint</Application>
  <PresentationFormat>Произвольный</PresentationFormat>
  <Paragraphs>40</Paragraphs>
  <Slides>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Bahnschrift Light</vt:lpstr>
      <vt:lpstr>Calibri</vt:lpstr>
      <vt:lpstr>Calibri Light</vt:lpstr>
      <vt:lpstr>Georgia</vt:lpstr>
      <vt:lpstr>Nunito</vt:lpstr>
      <vt:lpstr>PT Sans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Блажко Галина Євгенівна</cp:lastModifiedBy>
  <cp:revision>26</cp:revision>
  <dcterms:created xsi:type="dcterms:W3CDTF">2024-01-03T14:22:42Z</dcterms:created>
  <dcterms:modified xsi:type="dcterms:W3CDTF">2024-01-04T12:57:37Z</dcterms:modified>
</cp:coreProperties>
</file>