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6" r:id="rId6"/>
    <p:sldId id="289" r:id="rId7"/>
    <p:sldId id="291" r:id="rId8"/>
    <p:sldId id="262" r:id="rId9"/>
    <p:sldId id="273" r:id="rId10"/>
    <p:sldId id="260" r:id="rId11"/>
    <p:sldId id="269" r:id="rId12"/>
    <p:sldId id="276" r:id="rId13"/>
    <p:sldId id="28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92" r:id="rId22"/>
    <p:sldId id="294" r:id="rId23"/>
    <p:sldId id="296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7D"/>
    <a:srgbClr val="000066"/>
    <a:srgbClr val="FF9900"/>
    <a:srgbClr val="002774"/>
    <a:srgbClr val="F2F2F2"/>
    <a:srgbClr val="014067"/>
    <a:srgbClr val="3F3F3F"/>
    <a:srgbClr val="013657"/>
    <a:srgbClr val="01456F"/>
    <a:srgbClr val="014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 autoAdjust="0"/>
  </p:normalViewPr>
  <p:slideViewPr>
    <p:cSldViewPr snapToGrid="0" showGuides="1">
      <p:cViewPr varScale="1">
        <p:scale>
          <a:sx n="50" d="100"/>
          <a:sy n="50" d="100"/>
        </p:scale>
        <p:origin x="730" y="53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t>04.01.2024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04.01.2024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6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6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9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idruchnyk.com.ua/1357-anglmova-nersisyan-10-klas.html" TargetMode="External"/><Relationship Id="rId7" Type="http://schemas.openxmlformats.org/officeDocument/2006/relationships/hyperlink" Target="https://lib.iitta.gov.ua/709682/1/!Elective_Business_English_Verstka_2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s://onegdz.com/dpa/dpa-9-klas-2021/256-dpa-anglyska-mova-zbrnik-zavdan-9-klas-kurish-sm-voytolovska-sv-ta-nsh-2021-rk-nova-programa.html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lyricstraining.com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learnenglish.britishcouncil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hyperlink" Target="https://twee.com/links/" TargetMode="External"/><Relationship Id="rId4" Type="http://schemas.openxmlformats.org/officeDocument/2006/relationships/hyperlink" Target="https://learningenglish.voanews.com/a/4324674.html" TargetMode="External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d2BOG_aPY" TargetMode="External"/><Relationship Id="rId2" Type="http://schemas.openxmlformats.org/officeDocument/2006/relationships/hyperlink" Target="https://www.youtube.com/watch?v=mr3Hc6yOrh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lPCaytO4Dj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doceonline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hyperlink" Target="https://pidruchnyk.com.ua/454-anglyska-mova-karpyuk-11-klas.html" TargetMode="External"/><Relationship Id="rId4" Type="http://schemas.openxmlformats.org/officeDocument/2006/relationships/hyperlink" Target="https://shkola.in.ua/460-anhliiska-mova-10-klas-karp-iuk.html" TargetMode="External"/><Relationship Id="rId9" Type="http://schemas.openxmlformats.org/officeDocument/2006/relationships/hyperlink" Target="http://word.ho.ua/books/Golitsynskyj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445954" y="2323376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0" name="Надпись 19">
            <a:extLst>
              <a:ext uri="{FF2B5EF4-FFF2-40B4-BE49-F238E27FC236}">
                <a16:creationId xmlns:a16="http://schemas.microsoft.com/office/drawing/2014/main" id="{94DF2E04-7632-4FED-B0BF-8FB243D982A3}"/>
              </a:ext>
            </a:extLst>
          </p:cNvPr>
          <p:cNvSpPr txBox="1"/>
          <p:nvPr/>
        </p:nvSpPr>
        <p:spPr>
          <a:xfrm>
            <a:off x="3238428" y="285563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80" y="4861560"/>
            <a:ext cx="6346372" cy="134112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>
                <a:solidFill>
                  <a:srgbClr val="FFC000"/>
                </a:solidFill>
              </a:rPr>
              <a:t>Комплексне методичне забезпечення​</a:t>
            </a:r>
            <a:br>
              <a:rPr lang="uk-UA" sz="4000" dirty="0" smtClean="0">
                <a:solidFill>
                  <a:srgbClr val="FFC000"/>
                </a:solidFill>
              </a:rPr>
            </a:br>
            <a:r>
              <a:rPr lang="uk-UA" sz="4000" dirty="0" smtClean="0">
                <a:solidFill>
                  <a:srgbClr val="FFC000"/>
                </a:solidFill>
              </a:rPr>
              <a:t>​ дистанційного навчання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b="0" dirty="0" smtClean="0">
                <a:solidFill>
                  <a:schemeClr val="tx1"/>
                </a:solidFill>
              </a:rPr>
              <a:t>Мажара С.М.</a:t>
            </a:r>
            <a:r>
              <a:rPr lang="uk-UA" sz="2700" b="0" dirty="0" smtClean="0"/>
              <a:t> - в</a:t>
            </a:r>
            <a:r>
              <a:rPr lang="uk-UA" sz="2700" b="0" dirty="0" smtClean="0">
                <a:solidFill>
                  <a:schemeClr val="tx1"/>
                </a:solidFill>
              </a:rPr>
              <a:t>икладач англійської мови, спеціаліст першої категорії</a:t>
            </a:r>
            <a:br>
              <a:rPr lang="uk-UA" sz="2700" b="0" dirty="0" smtClean="0">
                <a:solidFill>
                  <a:schemeClr val="tx1"/>
                </a:solidFill>
              </a:rPr>
            </a:br>
            <a:endParaRPr lang="uk-UA" sz="2700" b="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3749" y="470263"/>
            <a:ext cx="8678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ПРОФЕСІЙНОЇ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ПРОФЕСІЙНО-ТЕХНІЧНОЇ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ОСВІТИ​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«КИЇВСЬКИЙ ПРОФЕСІЙНИЙ КОЛЕДЖ ​ІНФОРМАЦІЙНИХ ТЕХНОЛОГІЙ ТА ПОЛІГРАФІЇ»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338530" y="537029"/>
            <a:ext cx="2057400" cy="2844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69030" y="899886"/>
            <a:ext cx="20465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https://pidruchnyk.com.ua/1357-anglmova-nersisyan-10-klas.html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930" y="3381829"/>
            <a:ext cx="2111210" cy="291804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15542" y="3251200"/>
            <a:ext cx="2925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https://onegdz.com/dpa/dpa-9-klas-2021/256-dpa-anglyska-mova-zbrnik-zavdan-9-klas-kurish-sm-voytolovska-sv-ta-nsh-2021-rk-nova-programa.html</a:t>
            </a:r>
            <a:endParaRPr lang="en-US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480" y="280557"/>
            <a:ext cx="2060182" cy="253365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244114" y="371725"/>
            <a:ext cx="2510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http://klassikaknigi.info/uchebnik-destination-b1/#google_vignette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790" y="3504067"/>
            <a:ext cx="2111210" cy="285228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652000" y="3105835"/>
            <a:ext cx="2235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https://lib.iitta.gov.ua/709682/1/%21Elective_Business_English_Verstka_2.pdf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9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0" y="1442902"/>
            <a:ext cx="3940079" cy="482754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48" y="1651000"/>
            <a:ext cx="3344778" cy="4525963"/>
          </a:xfrm>
        </p:spPr>
      </p:pic>
    </p:spTree>
    <p:extLst>
      <p:ext uri="{BB962C8B-B14F-4D97-AF65-F5344CB8AC3E}">
        <p14:creationId xmlns:p14="http://schemas.microsoft.com/office/powerpoint/2010/main" val="5854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12</a:t>
            </a:fld>
            <a:endParaRPr lang="ru-RU" noProof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59" y="1651000"/>
            <a:ext cx="3166971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84" y="1651000"/>
            <a:ext cx="3493557" cy="4525963"/>
          </a:xfrm>
        </p:spPr>
      </p:pic>
    </p:spTree>
    <p:extLst>
      <p:ext uri="{BB962C8B-B14F-4D97-AF65-F5344CB8AC3E}">
        <p14:creationId xmlns:p14="http://schemas.microsoft.com/office/powerpoint/2010/main" val="265490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13</a:t>
            </a:fld>
            <a:endParaRPr lang="ru-RU" noProof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92" y="1253448"/>
            <a:ext cx="2979849" cy="492351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99" y="1253448"/>
            <a:ext cx="3333436" cy="4923515"/>
          </a:xfrm>
        </p:spPr>
      </p:pic>
    </p:spTree>
    <p:extLst>
      <p:ext uri="{BB962C8B-B14F-4D97-AF65-F5344CB8AC3E}">
        <p14:creationId xmlns:p14="http://schemas.microsoft.com/office/powerpoint/2010/main" val="294860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14</a:t>
            </a:fld>
            <a:endParaRPr lang="ru-RU" noProof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7" y="955497"/>
            <a:ext cx="3172960" cy="522146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31" y="955497"/>
            <a:ext cx="3154511" cy="5221467"/>
          </a:xfrm>
        </p:spPr>
      </p:pic>
    </p:spTree>
    <p:extLst>
      <p:ext uri="{BB962C8B-B14F-4D97-AF65-F5344CB8AC3E}">
        <p14:creationId xmlns:p14="http://schemas.microsoft.com/office/powerpoint/2010/main" val="317016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15</a:t>
            </a:fld>
            <a:endParaRPr lang="ru-RU" noProof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55" y="1651000"/>
            <a:ext cx="2979505" cy="4525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1" y="1651000"/>
            <a:ext cx="3117690" cy="4525963"/>
          </a:xfrm>
        </p:spPr>
      </p:pic>
    </p:spTree>
    <p:extLst>
      <p:ext uri="{BB962C8B-B14F-4D97-AF65-F5344CB8AC3E}">
        <p14:creationId xmlns:p14="http://schemas.microsoft.com/office/powerpoint/2010/main" val="118437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16</a:t>
            </a:fld>
            <a:endParaRPr lang="ru-RU" noProof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1" y="1651000"/>
            <a:ext cx="2875645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70" y="1651000"/>
            <a:ext cx="3417570" cy="4525963"/>
          </a:xfrm>
        </p:spPr>
      </p:pic>
    </p:spTree>
    <p:extLst>
      <p:ext uri="{BB962C8B-B14F-4D97-AF65-F5344CB8AC3E}">
        <p14:creationId xmlns:p14="http://schemas.microsoft.com/office/powerpoint/2010/main" val="288943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7431" y="1267097"/>
            <a:ext cx="100153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Специфіка</a:t>
            </a:r>
            <a:r>
              <a:rPr lang="ru-RU" sz="2400" dirty="0"/>
              <a:t> </a:t>
            </a:r>
            <a:r>
              <a:rPr lang="ru-RU" sz="2400" dirty="0" err="1"/>
              <a:t>викладання</a:t>
            </a:r>
            <a:r>
              <a:rPr lang="ru-RU" sz="2400" dirty="0"/>
              <a:t> </a:t>
            </a:r>
            <a:r>
              <a:rPr lang="ru-RU" sz="2400" dirty="0" err="1"/>
              <a:t>іноземної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є </a:t>
            </a:r>
            <a:r>
              <a:rPr lang="ru-RU" sz="2400" dirty="0" err="1"/>
              <a:t>подекуди</a:t>
            </a:r>
            <a:r>
              <a:rPr lang="ru-RU" sz="2400" dirty="0"/>
              <a:t> </a:t>
            </a:r>
            <a:r>
              <a:rPr lang="ru-RU" sz="2400" dirty="0" err="1"/>
              <a:t>справжнім</a:t>
            </a:r>
            <a:r>
              <a:rPr lang="ru-RU" sz="2400" dirty="0"/>
              <a:t> </a:t>
            </a:r>
            <a:r>
              <a:rPr lang="ru-RU" sz="2400" dirty="0" err="1"/>
              <a:t>викликом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ретельного</a:t>
            </a:r>
            <a:r>
              <a:rPr lang="ru-RU" sz="2400" dirty="0"/>
              <a:t> </a:t>
            </a:r>
            <a:r>
              <a:rPr lang="ru-RU" sz="2400" dirty="0" err="1"/>
              <a:t>пошуку</a:t>
            </a:r>
            <a:r>
              <a:rPr lang="ru-RU" sz="2400" dirty="0"/>
              <a:t> та </a:t>
            </a:r>
            <a:r>
              <a:rPr lang="ru-RU" sz="2400" dirty="0" err="1"/>
              <a:t>комбінування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веб-</a:t>
            </a:r>
            <a:r>
              <a:rPr lang="ru-RU" sz="2400" dirty="0" err="1"/>
              <a:t>ресурсів</a:t>
            </a:r>
            <a:r>
              <a:rPr lang="ru-RU" sz="2400" dirty="0"/>
              <a:t> з метою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ключових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мовленнєвої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: </a:t>
            </a:r>
            <a:r>
              <a:rPr lang="ru-RU" sz="2400" dirty="0" err="1"/>
              <a:t>аудіювання</a:t>
            </a:r>
            <a:r>
              <a:rPr lang="ru-RU" sz="2400" dirty="0"/>
              <a:t>, </a:t>
            </a:r>
            <a:r>
              <a:rPr lang="ru-RU" sz="2400" dirty="0" err="1"/>
              <a:t>читання</a:t>
            </a:r>
            <a:r>
              <a:rPr lang="ru-RU" sz="2400" dirty="0"/>
              <a:t>, </a:t>
            </a:r>
            <a:r>
              <a:rPr lang="ru-RU" sz="2400" dirty="0" err="1"/>
              <a:t>говоріння</a:t>
            </a:r>
            <a:r>
              <a:rPr lang="ru-RU" sz="2400" dirty="0"/>
              <a:t> та письма. Тому,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сприяти</a:t>
            </a:r>
            <a:r>
              <a:rPr lang="ru-RU" sz="2400" dirty="0"/>
              <a:t> </a:t>
            </a:r>
            <a:r>
              <a:rPr lang="ru-RU" sz="2400" dirty="0" err="1"/>
              <a:t>оволодінню</a:t>
            </a:r>
            <a:r>
              <a:rPr lang="ru-RU" sz="2400" dirty="0"/>
              <a:t> </a:t>
            </a:r>
            <a:r>
              <a:rPr lang="ru-RU" sz="2400" dirty="0" err="1"/>
              <a:t>іноземною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як </a:t>
            </a:r>
            <a:r>
              <a:rPr lang="ru-RU" sz="2400" dirty="0" err="1"/>
              <a:t>засобом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, </a:t>
            </a:r>
            <a:r>
              <a:rPr lang="ru-RU" sz="2400" dirty="0" err="1" smtClean="0"/>
              <a:t>викладачу</a:t>
            </a:r>
            <a:r>
              <a:rPr lang="ru-RU" sz="2400" dirty="0" smtClean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здобувачів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можливістю</a:t>
            </a:r>
            <a:r>
              <a:rPr lang="ru-RU" sz="2400" dirty="0" smtClean="0"/>
              <a:t> </a:t>
            </a:r>
            <a:r>
              <a:rPr lang="ru-RU" sz="2400" dirty="0" err="1"/>
              <a:t>практикувати</a:t>
            </a:r>
            <a:r>
              <a:rPr lang="ru-RU" sz="2400" dirty="0"/>
              <a:t> </a:t>
            </a:r>
            <a:r>
              <a:rPr lang="ru-RU" sz="2400" dirty="0" err="1"/>
              <a:t>кожен</a:t>
            </a:r>
            <a:r>
              <a:rPr lang="ru-RU" sz="2400" dirty="0"/>
              <a:t> тип </a:t>
            </a:r>
            <a:r>
              <a:rPr lang="ru-RU" sz="2400" dirty="0" err="1"/>
              <a:t>мовленнєвої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окремо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комплексно, </a:t>
            </a:r>
            <a:r>
              <a:rPr lang="ru-RU" sz="2400" dirty="0" err="1"/>
              <a:t>ефективно</a:t>
            </a:r>
            <a:r>
              <a:rPr lang="ru-RU" sz="2400" dirty="0"/>
              <a:t> </a:t>
            </a:r>
            <a:r>
              <a:rPr lang="ru-RU" sz="2400" dirty="0" err="1"/>
              <a:t>досягаючи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цілей</a:t>
            </a:r>
            <a:r>
              <a:rPr lang="ru-RU" sz="2400" dirty="0"/>
              <a:t> в рамках </a:t>
            </a:r>
            <a:r>
              <a:rPr lang="ru-RU" sz="2400" dirty="0" err="1"/>
              <a:t>компетентнісного</a:t>
            </a:r>
            <a:r>
              <a:rPr lang="ru-RU" sz="2400" dirty="0"/>
              <a:t> </a:t>
            </a:r>
            <a:r>
              <a:rPr lang="ru-RU" sz="2400" dirty="0" err="1"/>
              <a:t>підходу</a:t>
            </a:r>
            <a:r>
              <a:rPr lang="ru-RU" sz="2000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5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677" y="209028"/>
            <a:ext cx="8360627" cy="1004151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 ТА АУДІО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29687" y="1213179"/>
            <a:ext cx="10924376" cy="53680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1.  </a:t>
            </a:r>
            <a:endParaRPr lang="en-US" sz="2000" dirty="0">
              <a:hlinkClick r:id="rId2"/>
            </a:endParaRP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://learnenglish.britishcouncil.org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                           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2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://lyricstraining.com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smtClean="0"/>
              <a:t>3. </a:t>
            </a:r>
          </a:p>
          <a:p>
            <a:pPr marL="0" indent="0">
              <a:buNone/>
            </a:pPr>
            <a:endParaRPr lang="uk-UA" sz="2000" dirty="0" smtClean="0">
              <a:hlinkClick r:id="rId4"/>
            </a:endParaRPr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https://learningenglish.voanews.com/a/4324674.html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4. 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https://twee.com/links/</a:t>
            </a:r>
            <a:endParaRPr lang="en-US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20" y="2330415"/>
            <a:ext cx="1681964" cy="473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820" y="1246960"/>
            <a:ext cx="912229" cy="371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0164" y="3018175"/>
            <a:ext cx="947898" cy="1310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007" y="5366083"/>
            <a:ext cx="1191129" cy="3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7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19</a:t>
            </a:fld>
            <a:endParaRPr lang="ru-RU" noProof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Natural disaster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www.youtube.com/watch?v=mr3Hc6yOrhg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Famous Ukrainian Painters. </a:t>
            </a:r>
            <a:r>
              <a:rPr lang="en-US" dirty="0" err="1"/>
              <a:t>Kateryna</a:t>
            </a:r>
            <a:r>
              <a:rPr lang="en-US" dirty="0"/>
              <a:t> </a:t>
            </a:r>
            <a:r>
              <a:rPr lang="en-US" dirty="0" err="1"/>
              <a:t>Bilokur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0066"/>
                </a:solidFill>
                <a:hlinkClick r:id="rId3"/>
              </a:rPr>
              <a:t>www.youtube.com/watch?v=8dd2BOG_aPY</a:t>
            </a:r>
            <a:endParaRPr lang="en-US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dirty="0" smtClean="0"/>
              <a:t>3. Computer 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hlinkClick r:id="rId4"/>
              </a:rPr>
              <a:t>https://www.youtube.com/watch?v=lPCaytO4DjM</a:t>
            </a:r>
            <a:endParaRPr lang="en-US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3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2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812800" y="279400"/>
            <a:ext cx="934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1"/>
                </a:solidFill>
              </a:rPr>
              <a:t>Дистанційне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</a:rPr>
              <a:t>навчання</a:t>
            </a:r>
            <a:r>
              <a:rPr lang="ru-RU" sz="3200" b="1" dirty="0">
                <a:solidFill>
                  <a:schemeClr val="accent1"/>
                </a:solidFill>
              </a:rPr>
              <a:t>: </a:t>
            </a:r>
            <a:r>
              <a:rPr lang="ru-RU" sz="3200" b="1" dirty="0" err="1">
                <a:solidFill>
                  <a:schemeClr val="accent1"/>
                </a:solidFill>
              </a:rPr>
              <a:t>виклики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сьогодення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endParaRPr lang="en-US" sz="3200" b="1" dirty="0">
              <a:solidFill>
                <a:srgbClr val="002774"/>
              </a:solidFill>
            </a:endParaRPr>
          </a:p>
          <a:p>
            <a:endParaRPr lang="en-US" sz="2800" dirty="0" smtClean="0"/>
          </a:p>
          <a:p>
            <a:endParaRPr lang="ru-RU" sz="2800" dirty="0"/>
          </a:p>
          <a:p>
            <a:r>
              <a:rPr lang="ru-RU" sz="2800" dirty="0" err="1"/>
              <a:t>Дистанційне</a:t>
            </a:r>
            <a:r>
              <a:rPr lang="ru-RU" sz="2800" dirty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—</a:t>
            </a:r>
            <a:r>
              <a:rPr lang="en-US" sz="2800" dirty="0" smtClean="0"/>
              <a:t> </a:t>
            </a:r>
            <a:r>
              <a:rPr lang="ru-RU" sz="2800" dirty="0" err="1" smtClean="0"/>
              <a:t>сукупність</a:t>
            </a:r>
            <a:r>
              <a:rPr lang="ru-RU" sz="2800" dirty="0" smtClean="0"/>
              <a:t> </a:t>
            </a:r>
            <a:r>
              <a:rPr lang="ru-RU" sz="2800" dirty="0" err="1"/>
              <a:t>сучасних</a:t>
            </a:r>
            <a:r>
              <a:rPr lang="ru-RU" sz="2800" dirty="0"/>
              <a:t> </a:t>
            </a:r>
            <a:r>
              <a:rPr lang="ru-RU" sz="2800" dirty="0" err="1"/>
              <a:t>інформаційнокомунікаційних</a:t>
            </a:r>
            <a:r>
              <a:rPr lang="ru-RU" sz="2800" dirty="0"/>
              <a:t> </a:t>
            </a:r>
            <a:r>
              <a:rPr lang="ru-RU" sz="2800" dirty="0" err="1"/>
              <a:t>технологій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 smtClean="0"/>
              <a:t>забезпечують</a:t>
            </a:r>
            <a:r>
              <a:rPr lang="en-US" sz="2800" dirty="0" smtClean="0"/>
              <a:t> </a:t>
            </a:r>
            <a:r>
              <a:rPr lang="ru-RU" sz="2800" dirty="0" err="1" smtClean="0"/>
              <a:t>обмін</a:t>
            </a:r>
            <a:r>
              <a:rPr lang="ru-RU" sz="2800" dirty="0" smtClean="0"/>
              <a:t> </a:t>
            </a:r>
            <a:r>
              <a:rPr lang="ru-RU" sz="2800" dirty="0" err="1"/>
              <a:t>інформацією</a:t>
            </a:r>
            <a:r>
              <a:rPr lang="ru-RU" sz="2800" dirty="0"/>
              <a:t> в </a:t>
            </a:r>
            <a:r>
              <a:rPr lang="ru-RU" sz="2800" dirty="0" err="1"/>
              <a:t>інтерактивному</a:t>
            </a:r>
            <a:r>
              <a:rPr lang="ru-RU" sz="2800" dirty="0"/>
              <a:t> </a:t>
            </a:r>
            <a:r>
              <a:rPr lang="ru-RU" sz="2800" dirty="0" err="1" smtClean="0"/>
              <a:t>режимі</a:t>
            </a:r>
            <a:r>
              <a:rPr lang="uk-UA" sz="2800" dirty="0" smtClean="0"/>
              <a:t>,</a:t>
            </a:r>
            <a:r>
              <a:rPr lang="ru-RU" sz="2800" dirty="0"/>
              <a:t> </a:t>
            </a:r>
            <a:r>
              <a:rPr lang="ru-RU" sz="2800" dirty="0" err="1" smtClean="0"/>
              <a:t>організація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діалогового</a:t>
            </a:r>
            <a:r>
              <a:rPr lang="ru-RU" sz="2800" dirty="0" smtClean="0"/>
              <a:t> </a:t>
            </a:r>
            <a:r>
              <a:rPr lang="ru-RU" sz="2800" dirty="0" err="1"/>
              <a:t>обміну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викладачем</a:t>
            </a:r>
            <a:r>
              <a:rPr lang="ru-RU" sz="2800" dirty="0"/>
              <a:t> (</a:t>
            </a:r>
            <a:r>
              <a:rPr lang="ru-RU" sz="2800" dirty="0" err="1"/>
              <a:t>майстром</a:t>
            </a:r>
            <a:r>
              <a:rPr lang="ru-RU" sz="2800" dirty="0"/>
              <a:t> </a:t>
            </a:r>
            <a:r>
              <a:rPr lang="ru-RU" sz="2800" dirty="0" err="1"/>
              <a:t>виробничого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) і </a:t>
            </a:r>
            <a:r>
              <a:rPr lang="ru-RU" sz="2800" dirty="0" err="1"/>
              <a:t>здобу</a:t>
            </a:r>
            <a:r>
              <a:rPr lang="ru-RU" sz="2800" dirty="0"/>
              <a:t> </a:t>
            </a:r>
            <a:r>
              <a:rPr lang="ru-RU" sz="2800" dirty="0" err="1"/>
              <a:t>вачем</a:t>
            </a:r>
            <a:r>
              <a:rPr lang="ru-RU" sz="2800" dirty="0"/>
              <a:t> </a:t>
            </a:r>
            <a:r>
              <a:rPr lang="ru-RU" sz="2800" dirty="0" err="1" smtClean="0"/>
              <a:t>освіти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00" y="3491626"/>
            <a:ext cx="3122400" cy="32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61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35116" y="1371600"/>
            <a:ext cx="6994179" cy="2803358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sz="5400" dirty="0" smtClean="0"/>
              <a:t>ДЯКУЮ ЗА УВАГУ !!!</a:t>
            </a:r>
            <a:endParaRPr lang="en-US" sz="5400" dirty="0"/>
          </a:p>
        </p:txBody>
      </p:sp>
      <p:sp>
        <p:nvSpPr>
          <p:cNvPr id="5" name="Сердце 4"/>
          <p:cNvSpPr/>
          <p:nvPr/>
        </p:nvSpPr>
        <p:spPr>
          <a:xfrm>
            <a:off x="228602" y="1130969"/>
            <a:ext cx="2538664" cy="2081464"/>
          </a:xfrm>
          <a:prstGeom prst="heart">
            <a:avLst/>
          </a:prstGeom>
          <a:solidFill>
            <a:srgbClr val="014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ердце 5"/>
          <p:cNvSpPr/>
          <p:nvPr/>
        </p:nvSpPr>
        <p:spPr>
          <a:xfrm>
            <a:off x="2177716" y="1371600"/>
            <a:ext cx="2466473" cy="185286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2883048" y="2079799"/>
            <a:ext cx="6981713" cy="3697056"/>
          </a:xfrm>
          <a:prstGeom prst="star5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Можливості</a:t>
            </a:r>
            <a:endParaRPr lang="en-US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85478" y="1764253"/>
            <a:ext cx="3915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навички</a:t>
            </a:r>
            <a:r>
              <a:rPr lang="ru-RU" sz="2000" dirty="0" smtClean="0"/>
              <a:t> </a:t>
            </a:r>
            <a:r>
              <a:rPr lang="ru-RU" sz="2000" dirty="0" err="1"/>
              <a:t>самостійного</a:t>
            </a:r>
            <a:r>
              <a:rPr lang="ru-RU" sz="2000" dirty="0"/>
              <a:t> </a:t>
            </a:r>
            <a:r>
              <a:rPr lang="ru-RU" sz="2000" dirty="0" err="1"/>
              <a:t>опрацювання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2852930"/>
            <a:ext cx="248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САМОорганізація</a:t>
            </a:r>
            <a:r>
              <a:rPr lang="ru-RU" sz="2000" dirty="0"/>
              <a:t>,</a:t>
            </a:r>
          </a:p>
          <a:p>
            <a:r>
              <a:rPr lang="ru-RU" sz="2000" dirty="0" err="1" smtClean="0"/>
              <a:t>САМОдисципліна</a:t>
            </a:r>
            <a:r>
              <a:rPr lang="ru-RU" sz="2000" dirty="0"/>
              <a:t>,</a:t>
            </a:r>
          </a:p>
          <a:p>
            <a:r>
              <a:rPr lang="ru-RU" sz="2000" dirty="0" err="1" smtClean="0"/>
              <a:t>САМОвиховання</a:t>
            </a:r>
            <a:endParaRPr lang="en-US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305365" y="2307863"/>
            <a:ext cx="1936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безперервність</a:t>
            </a:r>
            <a:endParaRPr lang="ru-RU" sz="2000" dirty="0"/>
          </a:p>
          <a:p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endParaRPr lang="en-US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81421" y="4398496"/>
            <a:ext cx="2366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можливість</a:t>
            </a:r>
            <a:endParaRPr lang="ru-RU" sz="2000" dirty="0"/>
          </a:p>
          <a:p>
            <a:r>
              <a:rPr lang="ru-RU" sz="2000" dirty="0" err="1"/>
              <a:t>консультування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065005" y="4398495"/>
            <a:ext cx="3076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взаємоДІЯ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учасників</a:t>
            </a:r>
            <a:endParaRPr lang="ru-RU" sz="2000" dirty="0"/>
          </a:p>
          <a:p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04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2538806" y="2323652"/>
            <a:ext cx="5755340" cy="3539265"/>
          </a:xfrm>
          <a:prstGeom prst="star5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Недоліки</a:t>
            </a:r>
            <a:endParaRPr lang="en-US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43200" y="1473797"/>
            <a:ext cx="3560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випадки</a:t>
            </a:r>
            <a:r>
              <a:rPr lang="ru-RU" sz="2000" dirty="0"/>
              <a:t> </a:t>
            </a:r>
            <a:r>
              <a:rPr lang="ru-RU" sz="2000" dirty="0" err="1"/>
              <a:t>академічної</a:t>
            </a:r>
            <a:r>
              <a:rPr lang="ru-RU" sz="2000" dirty="0"/>
              <a:t> </a:t>
            </a:r>
            <a:r>
              <a:rPr lang="ru-RU" sz="2000" dirty="0" err="1"/>
              <a:t>недоброчесності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461" y="2052253"/>
            <a:ext cx="2259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err="1"/>
              <a:t>відсутність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з'єднання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3948" y="3634501"/>
            <a:ext cx="1409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відсутність</a:t>
            </a:r>
            <a:endParaRPr lang="ru-RU" sz="2000" dirty="0"/>
          </a:p>
          <a:p>
            <a:r>
              <a:rPr lang="ru-RU" sz="2000" dirty="0"/>
              <a:t>«</a:t>
            </a:r>
            <a:r>
              <a:rPr lang="ru-RU" sz="2000" dirty="0" err="1"/>
              <a:t>живої</a:t>
            </a:r>
            <a:r>
              <a:rPr lang="ru-RU" sz="2000" dirty="0"/>
              <a:t>»</a:t>
            </a:r>
          </a:p>
          <a:p>
            <a:r>
              <a:rPr lang="ru-RU" sz="2000" dirty="0" err="1"/>
              <a:t>комунікації</a:t>
            </a:r>
            <a:endParaRPr lang="en-US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71417" y="1204856"/>
            <a:ext cx="2226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збільшення</a:t>
            </a:r>
            <a:endParaRPr lang="ru-RU" sz="2000" dirty="0"/>
          </a:p>
          <a:p>
            <a:r>
              <a:rPr lang="ru-RU" sz="2000" dirty="0" err="1"/>
              <a:t>кількості</a:t>
            </a:r>
            <a:r>
              <a:rPr lang="ru-RU" sz="2000" dirty="0"/>
              <a:t> годин</a:t>
            </a:r>
          </a:p>
          <a:p>
            <a:r>
              <a:rPr lang="ru-RU" sz="2000" dirty="0"/>
              <a:t>на </a:t>
            </a:r>
            <a:r>
              <a:rPr lang="ru-RU" sz="2000" dirty="0" err="1"/>
              <a:t>підготовку</a:t>
            </a:r>
            <a:endParaRPr lang="ru-RU" sz="2000" dirty="0"/>
          </a:p>
          <a:p>
            <a:r>
              <a:rPr lang="ru-RU" sz="2000" dirty="0"/>
              <a:t>для </a:t>
            </a:r>
            <a:r>
              <a:rPr lang="ru-RU" sz="2000" dirty="0" err="1"/>
              <a:t>перевірки</a:t>
            </a:r>
            <a:endParaRPr lang="ru-RU" sz="2000" dirty="0"/>
          </a:p>
          <a:p>
            <a:r>
              <a:rPr lang="ru-RU" sz="2000" dirty="0" err="1"/>
              <a:t>завдань</a:t>
            </a:r>
            <a:endParaRPr lang="en-US" sz="2000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9724912" y="3034529"/>
            <a:ext cx="1947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навантаження</a:t>
            </a:r>
            <a:endParaRPr lang="ru-RU" sz="2000" dirty="0"/>
          </a:p>
          <a:p>
            <a:r>
              <a:rPr lang="ru-RU" sz="2000" dirty="0"/>
              <a:t>на </a:t>
            </a:r>
            <a:r>
              <a:rPr lang="ru-RU" sz="2000" dirty="0" err="1"/>
              <a:t>емоційне</a:t>
            </a:r>
            <a:endParaRPr lang="ru-RU" sz="2000" dirty="0"/>
          </a:p>
          <a:p>
            <a:r>
              <a:rPr lang="ru-RU" sz="2000" dirty="0" err="1"/>
              <a:t>здоров'я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71416" y="4647304"/>
            <a:ext cx="3345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навантаження</a:t>
            </a:r>
            <a:r>
              <a:rPr lang="ru-RU" sz="2000" dirty="0"/>
              <a:t> на </a:t>
            </a:r>
            <a:r>
              <a:rPr lang="ru-RU" sz="2000" dirty="0" err="1"/>
              <a:t>фізичне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51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177" y="666206"/>
            <a:ext cx="8177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-методичного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273" y="1881051"/>
            <a:ext cx="111295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</a:t>
            </a:r>
            <a:r>
              <a:rPr lang="ru-RU" sz="2000" b="1" dirty="0"/>
              <a:t>) </a:t>
            </a:r>
            <a:r>
              <a:rPr lang="ru-RU" sz="2000" b="1" dirty="0" err="1"/>
              <a:t>навчальної</a:t>
            </a:r>
            <a:r>
              <a:rPr lang="ru-RU" sz="2000" b="1" dirty="0"/>
              <a:t> </a:t>
            </a:r>
            <a:r>
              <a:rPr lang="ru-RU" sz="2000" b="1" dirty="0" err="1"/>
              <a:t>документації</a:t>
            </a:r>
            <a:r>
              <a:rPr lang="ru-RU" sz="2000" b="1" dirty="0"/>
              <a:t>: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навчальний</a:t>
            </a:r>
            <a:r>
              <a:rPr lang="ru-RU" sz="2000" dirty="0"/>
              <a:t> план;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навчальна</a:t>
            </a:r>
            <a:r>
              <a:rPr lang="ru-RU" sz="2000" dirty="0"/>
              <a:t> </a:t>
            </a:r>
            <a:r>
              <a:rPr lang="ru-RU" sz="2000" dirty="0" err="1"/>
              <a:t>програма</a:t>
            </a:r>
            <a:r>
              <a:rPr lang="ru-RU" sz="2000" dirty="0"/>
              <a:t>;</a:t>
            </a:r>
          </a:p>
          <a:p>
            <a:r>
              <a:rPr lang="ru-RU" sz="2000" dirty="0"/>
              <a:t>- комплект перспективно-</a:t>
            </a:r>
            <a:r>
              <a:rPr lang="ru-RU" sz="2000" dirty="0" err="1"/>
              <a:t>тематичних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 з </a:t>
            </a:r>
            <a:r>
              <a:rPr lang="ru-RU" sz="2000" dirty="0" err="1"/>
              <a:t>усіх</a:t>
            </a:r>
            <a:r>
              <a:rPr lang="ru-RU" sz="2000" dirty="0"/>
              <a:t> тем предмета;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плани</a:t>
            </a:r>
            <a:r>
              <a:rPr lang="ru-RU" sz="2000" dirty="0"/>
              <a:t> </a:t>
            </a:r>
            <a:r>
              <a:rPr lang="ru-RU" sz="2000" dirty="0" err="1"/>
              <a:t>уроків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перелік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навчально-виробничих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 з </a:t>
            </a:r>
            <a:r>
              <a:rPr lang="ru-RU" sz="2000" dirty="0" err="1" smtClean="0"/>
              <a:t>професії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b="1" dirty="0"/>
              <a:t>2) </a:t>
            </a:r>
            <a:r>
              <a:rPr lang="ru-RU" sz="2000" b="1" dirty="0" err="1"/>
              <a:t>навчальних</a:t>
            </a:r>
            <a:r>
              <a:rPr lang="ru-RU" sz="2000" b="1" dirty="0"/>
              <a:t> </a:t>
            </a:r>
            <a:r>
              <a:rPr lang="ru-RU" sz="2000" b="1" dirty="0" err="1"/>
              <a:t>засобів</a:t>
            </a:r>
            <a:r>
              <a:rPr lang="ru-RU" sz="2000" b="1" dirty="0"/>
              <a:t> для </a:t>
            </a:r>
            <a:r>
              <a:rPr lang="ru-RU" sz="2000" b="1" dirty="0" err="1"/>
              <a:t>учнів</a:t>
            </a:r>
            <a:r>
              <a:rPr lang="ru-RU" sz="2000" b="1" dirty="0"/>
              <a:t>: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підручники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навчальні</a:t>
            </a:r>
            <a:r>
              <a:rPr lang="ru-RU" sz="2000" dirty="0"/>
              <a:t> </a:t>
            </a:r>
            <a:r>
              <a:rPr lang="ru-RU" sz="2000" dirty="0" err="1"/>
              <a:t>посібники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конспекти</a:t>
            </a:r>
            <a:r>
              <a:rPr lang="ru-RU" sz="2000" dirty="0"/>
              <a:t> </a:t>
            </a:r>
            <a:r>
              <a:rPr lang="ru-RU" sz="2000" dirty="0" err="1"/>
              <a:t>лекцій</a:t>
            </a:r>
            <a:r>
              <a:rPr lang="ru-RU" sz="2000" dirty="0"/>
              <a:t>, </a:t>
            </a:r>
            <a:r>
              <a:rPr lang="ru-RU" sz="2000" dirty="0" err="1"/>
              <a:t>підготовлені</a:t>
            </a:r>
            <a:r>
              <a:rPr lang="ru-RU" sz="2000" dirty="0"/>
              <a:t> </a:t>
            </a:r>
            <a:r>
              <a:rPr lang="ru-RU" sz="2000" dirty="0" err="1"/>
              <a:t>викладачами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довідники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збірники</a:t>
            </a:r>
            <a:r>
              <a:rPr lang="ru-RU" sz="2000" dirty="0"/>
              <a:t> задач і </a:t>
            </a:r>
            <a:r>
              <a:rPr lang="ru-RU" sz="2000" dirty="0" err="1"/>
              <a:t>завдань</a:t>
            </a:r>
            <a:r>
              <a:rPr lang="ru-RU" sz="2000" dirty="0"/>
              <a:t> для </a:t>
            </a:r>
            <a:r>
              <a:rPr lang="ru-RU" sz="2000" dirty="0" err="1"/>
              <a:t>вправ</a:t>
            </a:r>
            <a:r>
              <a:rPr lang="ru-RU" sz="2000" dirty="0"/>
              <a:t> і </a:t>
            </a:r>
            <a:r>
              <a:rPr lang="ru-RU" sz="2000" dirty="0" err="1"/>
              <a:t>самостійних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комплекти</a:t>
            </a:r>
            <a:r>
              <a:rPr lang="ru-RU" sz="2000" dirty="0"/>
              <a:t> </a:t>
            </a:r>
            <a:r>
              <a:rPr lang="ru-RU" sz="2000" dirty="0" err="1"/>
              <a:t>інструкційно-технологічної</a:t>
            </a:r>
            <a:r>
              <a:rPr lang="ru-RU" sz="2000" dirty="0"/>
              <a:t> </a:t>
            </a:r>
            <a:r>
              <a:rPr lang="ru-RU" sz="2000" dirty="0" err="1"/>
              <a:t>документації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0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514" y="705395"/>
            <a:ext cx="1114261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3) </a:t>
            </a:r>
            <a:r>
              <a:rPr lang="ru-RU" sz="2000" b="1" dirty="0" err="1"/>
              <a:t>дидактичних</a:t>
            </a:r>
            <a:r>
              <a:rPr lang="ru-RU" sz="2000" b="1" dirty="0"/>
              <a:t> </a:t>
            </a:r>
            <a:r>
              <a:rPr lang="ru-RU" sz="2000" b="1" dirty="0" err="1"/>
              <a:t>засобів</a:t>
            </a:r>
            <a:r>
              <a:rPr lang="ru-RU" sz="2000" b="1" dirty="0"/>
              <a:t> на урок: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природні</a:t>
            </a:r>
            <a:r>
              <a:rPr lang="ru-RU" sz="2000" dirty="0"/>
              <a:t> та </a:t>
            </a:r>
            <a:r>
              <a:rPr lang="ru-RU" sz="2000" dirty="0" err="1"/>
              <a:t>зображувальні</a:t>
            </a:r>
            <a:r>
              <a:rPr lang="ru-RU" sz="2000" dirty="0"/>
              <a:t> </a:t>
            </a:r>
            <a:r>
              <a:rPr lang="ru-RU" sz="2000" dirty="0" err="1"/>
              <a:t>наочні</a:t>
            </a:r>
            <a:r>
              <a:rPr lang="ru-RU" sz="2000" dirty="0"/>
              <a:t> </a:t>
            </a:r>
            <a:r>
              <a:rPr lang="ru-RU" sz="2000" dirty="0" err="1"/>
              <a:t>приладдя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технічні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демонстраційне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тренажери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тренувальні</a:t>
            </a:r>
            <a:r>
              <a:rPr lang="ru-RU" sz="2000" dirty="0"/>
              <a:t> </a:t>
            </a:r>
            <a:r>
              <a:rPr lang="ru-RU" sz="2000" dirty="0" err="1"/>
              <a:t>пристрої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програмне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для </a:t>
            </a:r>
            <a:r>
              <a:rPr lang="ru-RU" sz="2000" dirty="0" err="1"/>
              <a:t>комп’ютерної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дидактичні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;</a:t>
            </a:r>
          </a:p>
          <a:p>
            <a:r>
              <a:rPr lang="ru-RU" sz="2000" b="1" dirty="0"/>
              <a:t>4) </a:t>
            </a:r>
            <a:r>
              <a:rPr lang="ru-RU" sz="2000" b="1" dirty="0" err="1"/>
              <a:t>засобів</a:t>
            </a:r>
            <a:r>
              <a:rPr lang="ru-RU" sz="2000" b="1" dirty="0"/>
              <a:t> для </a:t>
            </a:r>
            <a:r>
              <a:rPr lang="ru-RU" sz="2000" b="1" dirty="0" err="1"/>
              <a:t>викладачів</a:t>
            </a:r>
            <a:r>
              <a:rPr lang="ru-RU" sz="2000" b="1" dirty="0"/>
              <a:t>, </a:t>
            </a:r>
            <a:r>
              <a:rPr lang="ru-RU" sz="2000" b="1" dirty="0" err="1"/>
              <a:t>майстрів</a:t>
            </a:r>
            <a:r>
              <a:rPr lang="ru-RU" sz="2000" b="1" dirty="0"/>
              <a:t> </a:t>
            </a:r>
            <a:r>
              <a:rPr lang="ru-RU" sz="2000" b="1" dirty="0" err="1"/>
              <a:t>виробничого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: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власна</a:t>
            </a:r>
            <a:r>
              <a:rPr lang="ru-RU" sz="2000" dirty="0"/>
              <a:t> методика </a:t>
            </a:r>
            <a:r>
              <a:rPr lang="ru-RU" sz="2000" dirty="0" err="1"/>
              <a:t>викладача</a:t>
            </a:r>
            <a:r>
              <a:rPr lang="ru-RU" sz="2000" dirty="0"/>
              <a:t> з предмета (</a:t>
            </a:r>
            <a:r>
              <a:rPr lang="ru-RU" sz="2000" dirty="0" err="1"/>
              <a:t>професії</a:t>
            </a:r>
            <a:r>
              <a:rPr lang="ru-RU" sz="2000" dirty="0"/>
              <a:t>);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методичні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з </a:t>
            </a:r>
            <a:r>
              <a:rPr lang="ru-RU" sz="2000" dirty="0" err="1"/>
              <a:t>кожної</a:t>
            </a:r>
            <a:r>
              <a:rPr lang="ru-RU" sz="2000" dirty="0"/>
              <a:t> теми </a:t>
            </a:r>
            <a:r>
              <a:rPr lang="ru-RU" sz="2000" dirty="0" err="1"/>
              <a:t>програми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методичні</a:t>
            </a:r>
            <a:r>
              <a:rPr lang="ru-RU" sz="2000" dirty="0"/>
              <a:t> </a:t>
            </a:r>
            <a:r>
              <a:rPr lang="ru-RU" sz="2000" dirty="0" err="1"/>
              <a:t>рекомендації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інформаційні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 про </a:t>
            </a:r>
            <a:r>
              <a:rPr lang="ru-RU" sz="2000" dirty="0" err="1"/>
              <a:t>передовий</a:t>
            </a:r>
            <a:r>
              <a:rPr lang="ru-RU" sz="2000" dirty="0"/>
              <a:t> </a:t>
            </a:r>
            <a:r>
              <a:rPr lang="ru-RU" sz="2000" dirty="0" err="1"/>
              <a:t>педагогічний</a:t>
            </a:r>
            <a:r>
              <a:rPr lang="ru-RU" sz="2000" dirty="0"/>
              <a:t> та </a:t>
            </a:r>
            <a:r>
              <a:rPr lang="ru-RU" sz="2000" dirty="0" err="1"/>
              <a:t>виробничий</a:t>
            </a:r>
            <a:endParaRPr lang="ru-RU" sz="2000" dirty="0"/>
          </a:p>
          <a:p>
            <a:r>
              <a:rPr lang="ru-RU" sz="2000" dirty="0" err="1"/>
              <a:t>досвід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1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7" y="863600"/>
            <a:ext cx="10154039" cy="1104900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109" y="2782389"/>
            <a:ext cx="5329644" cy="3749040"/>
          </a:xfrm>
          <a:prstGeom prst="roundRect">
            <a:avLst>
              <a:gd name="adj" fmla="val 209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Платформа </a:t>
            </a:r>
            <a:r>
              <a:rPr lang="en-US" sz="2400" b="1" dirty="0">
                <a:solidFill>
                  <a:schemeClr val="tx1"/>
                </a:solidFill>
              </a:rPr>
              <a:t>Moodle </a:t>
            </a:r>
            <a:r>
              <a:rPr lang="en-US" sz="2400" dirty="0"/>
              <a:t>(https://moodle.org/) – </a:t>
            </a:r>
            <a:r>
              <a:rPr lang="ru-RU" sz="2400" dirty="0" err="1"/>
              <a:t>безкоштовна</a:t>
            </a:r>
            <a:endParaRPr lang="ru-RU" sz="2400" dirty="0"/>
          </a:p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система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дистанційним</a:t>
            </a:r>
            <a:r>
              <a:rPr lang="ru-RU" sz="2400" dirty="0"/>
              <a:t> </a:t>
            </a:r>
            <a:r>
              <a:rPr lang="ru-RU" sz="2400" dirty="0" err="1"/>
              <a:t>навчанням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широкий </a:t>
            </a:r>
            <a:r>
              <a:rPr lang="ru-RU" sz="2400" dirty="0" err="1"/>
              <a:t>набір</a:t>
            </a:r>
            <a:r>
              <a:rPr lang="ru-RU" sz="2400" dirty="0"/>
              <a:t> </a:t>
            </a:r>
            <a:r>
              <a:rPr lang="ru-RU" sz="2400" dirty="0" err="1"/>
              <a:t>інструментів</a:t>
            </a:r>
            <a:r>
              <a:rPr lang="ru-RU" sz="2400" dirty="0"/>
              <a:t> для</a:t>
            </a:r>
          </a:p>
          <a:p>
            <a:pPr algn="ctr"/>
            <a:r>
              <a:rPr lang="ru-RU" sz="2400" dirty="0" err="1"/>
              <a:t>освітньої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учасниками</a:t>
            </a:r>
            <a:r>
              <a:rPr lang="ru-RU" sz="2400" dirty="0"/>
              <a:t> </a:t>
            </a:r>
            <a:r>
              <a:rPr lang="ru-RU" sz="2400" dirty="0" err="1"/>
              <a:t>освітнього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206" y="2273255"/>
            <a:ext cx="4781005" cy="36837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Платформа </a:t>
            </a:r>
            <a:r>
              <a:rPr lang="en-US" sz="2400" b="1" dirty="0">
                <a:solidFill>
                  <a:schemeClr val="tx1"/>
                </a:solidFill>
              </a:rPr>
              <a:t>Google Classroom </a:t>
            </a:r>
            <a:r>
              <a:rPr lang="en-US" sz="2400" dirty="0"/>
              <a:t>(https://classroom.google.com)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сервіс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пов’язує</a:t>
            </a:r>
            <a:r>
              <a:rPr lang="ru-RU" sz="2400" dirty="0"/>
              <a:t> </a:t>
            </a:r>
            <a:r>
              <a:rPr lang="en-US" sz="2400" dirty="0"/>
              <a:t>Google Docs, Google Drive </a:t>
            </a:r>
            <a:r>
              <a:rPr lang="ru-RU" sz="2400" dirty="0"/>
              <a:t>і </a:t>
            </a:r>
            <a:r>
              <a:rPr lang="en-US" sz="2400" dirty="0"/>
              <a:t>Gmail,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організувати</a:t>
            </a:r>
            <a:r>
              <a:rPr lang="ru-RU" sz="2400" dirty="0"/>
              <a:t> онлайн-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використовуючи</a:t>
            </a:r>
            <a:r>
              <a:rPr lang="ru-RU" sz="2400" dirty="0"/>
              <a:t> </a:t>
            </a:r>
            <a:r>
              <a:rPr lang="ru-RU" sz="2400" dirty="0" err="1"/>
              <a:t>відео</a:t>
            </a:r>
            <a:r>
              <a:rPr lang="ru-RU" sz="2400" dirty="0"/>
              <a:t>-, </a:t>
            </a:r>
            <a:r>
              <a:rPr lang="ru-RU" sz="2400" dirty="0" err="1"/>
              <a:t>текстову</a:t>
            </a:r>
            <a:r>
              <a:rPr lang="ru-RU" sz="2400" dirty="0"/>
              <a:t> та </a:t>
            </a:r>
            <a:r>
              <a:rPr lang="ru-RU" sz="2400" dirty="0" err="1"/>
              <a:t>графічну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rtl="0"/>
            <a:r>
              <a:rPr lang="ru-RU"/>
              <a:t>Добавить нижний колонтитул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3142" y="313509"/>
            <a:ext cx="3220358" cy="2351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Zoom (zoom.us/download) </a:t>
            </a:r>
            <a:r>
              <a:rPr lang="en-US" sz="2400" dirty="0" smtClean="0"/>
              <a:t>– </a:t>
            </a:r>
            <a:r>
              <a:rPr lang="ru-RU" sz="2400" dirty="0" err="1" smtClean="0"/>
              <a:t>сервіс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проведення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відеоконференцій</a:t>
            </a:r>
            <a:r>
              <a:rPr lang="ru-RU" sz="2400" dirty="0" smtClean="0"/>
              <a:t> та онлайн-</a:t>
            </a:r>
            <a:r>
              <a:rPr lang="ru-RU" sz="2400" dirty="0" err="1" smtClean="0"/>
              <a:t>зустрічей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1400" y="2886891"/>
            <a:ext cx="6561183" cy="33702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Microsoft Teams </a:t>
            </a:r>
            <a:r>
              <a:rPr lang="en-US" sz="2400" dirty="0"/>
              <a:t>– </a:t>
            </a:r>
            <a:r>
              <a:rPr lang="ru-RU" sz="2400" dirty="0"/>
              <a:t>центр для </a:t>
            </a:r>
            <a:r>
              <a:rPr lang="ru-RU" sz="2400" dirty="0" err="1"/>
              <a:t>командної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в </a:t>
            </a:r>
            <a:r>
              <a:rPr lang="en-US" sz="2400" dirty="0" smtClean="0"/>
              <a:t>Office</a:t>
            </a:r>
            <a:r>
              <a:rPr lang="uk-UA" sz="2400" dirty="0" smtClean="0"/>
              <a:t> </a:t>
            </a:r>
            <a:r>
              <a:rPr lang="en-US" sz="2400" dirty="0" smtClean="0"/>
              <a:t>365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en-US" sz="2400" dirty="0"/>
              <a:t>Microsoft,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 smtClean="0"/>
              <a:t>інтегрує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користувачів</a:t>
            </a:r>
            <a:r>
              <a:rPr lang="ru-RU" sz="2400" dirty="0"/>
              <a:t>, </a:t>
            </a:r>
            <a:r>
              <a:rPr lang="ru-RU" sz="2400" dirty="0" err="1"/>
              <a:t>вміст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 smtClean="0"/>
              <a:t>засоби</a:t>
            </a:r>
            <a:r>
              <a:rPr lang="ru-RU" sz="2400" dirty="0"/>
              <a:t>, </a:t>
            </a:r>
            <a:r>
              <a:rPr lang="ru-RU" sz="2400" dirty="0" err="1"/>
              <a:t>необхідні</a:t>
            </a:r>
            <a:r>
              <a:rPr lang="ru-RU" sz="2400" dirty="0"/>
              <a:t> </a:t>
            </a:r>
            <a:r>
              <a:rPr lang="ru-RU" sz="2400" dirty="0" err="1" smtClean="0"/>
              <a:t>команді</a:t>
            </a:r>
            <a:r>
              <a:rPr lang="ru-RU" sz="2400" dirty="0"/>
              <a:t> </a:t>
            </a:r>
            <a:r>
              <a:rPr lang="ru-RU" sz="2400" dirty="0" smtClean="0"/>
              <a:t>для </a:t>
            </a:r>
            <a:r>
              <a:rPr lang="ru-RU" sz="2400" dirty="0" err="1"/>
              <a:t>ефективнішої</a:t>
            </a:r>
            <a:r>
              <a:rPr lang="ru-RU" sz="2400" dirty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err="1" smtClean="0"/>
              <a:t>Застосунок</a:t>
            </a:r>
            <a:r>
              <a:rPr lang="ru-RU" sz="2400" dirty="0" smtClean="0"/>
              <a:t> </a:t>
            </a:r>
            <a:r>
              <a:rPr lang="ru-RU" sz="2400" dirty="0" err="1"/>
              <a:t>об'єднує</a:t>
            </a:r>
            <a:r>
              <a:rPr lang="ru-RU" sz="2400" dirty="0"/>
              <a:t> все в </a:t>
            </a:r>
            <a:r>
              <a:rPr lang="ru-RU" sz="2400" dirty="0" err="1"/>
              <a:t>спільному</a:t>
            </a:r>
            <a:r>
              <a:rPr lang="ru-RU" sz="2400" dirty="0"/>
              <a:t> </a:t>
            </a:r>
            <a:r>
              <a:rPr lang="ru-RU" sz="2400" dirty="0" err="1"/>
              <a:t>робочому</a:t>
            </a:r>
            <a:endParaRPr lang="ru-RU" sz="2400" dirty="0"/>
          </a:p>
          <a:p>
            <a:pPr algn="ctr"/>
            <a:r>
              <a:rPr lang="ru-RU" sz="2400" dirty="0" err="1"/>
              <a:t>середовищі</a:t>
            </a:r>
            <a:r>
              <a:rPr lang="ru-RU" sz="2400" dirty="0"/>
              <a:t>, яке </a:t>
            </a:r>
            <a:r>
              <a:rPr lang="ru-RU" sz="2400" dirty="0" err="1"/>
              <a:t>містить</a:t>
            </a:r>
            <a:r>
              <a:rPr lang="ru-RU" sz="2400" dirty="0"/>
              <a:t> чат для </a:t>
            </a:r>
            <a:r>
              <a:rPr lang="ru-RU" sz="2400" dirty="0" err="1" smtClean="0"/>
              <a:t>нарад</a:t>
            </a:r>
            <a:r>
              <a:rPr lang="ru-RU" sz="2400" dirty="0" smtClean="0"/>
              <a:t>, </a:t>
            </a:r>
            <a:r>
              <a:rPr lang="ru-RU" sz="2400" dirty="0" err="1" smtClean="0"/>
              <a:t>файлообмінник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корпоративні</a:t>
            </a:r>
            <a:r>
              <a:rPr lang="ru-RU" sz="2400" dirty="0" smtClean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.</a:t>
            </a:r>
            <a:endParaRPr lang="en-US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13700" y="535578"/>
            <a:ext cx="3873499" cy="41761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Google </a:t>
            </a:r>
            <a:r>
              <a:rPr lang="en-US" sz="2400" b="1" dirty="0" smtClean="0"/>
              <a:t>Meet</a:t>
            </a:r>
            <a:r>
              <a:rPr lang="uk-UA" sz="2400" b="1" dirty="0" smtClean="0"/>
              <a:t> </a:t>
            </a:r>
            <a:r>
              <a:rPr lang="uk-UA" sz="2400" dirty="0" smtClean="0"/>
              <a:t>-</a:t>
            </a:r>
            <a:endParaRPr lang="ru-RU" sz="2400" dirty="0" smtClean="0"/>
          </a:p>
          <a:p>
            <a:pPr algn="ctr"/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високоякісний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додаток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відеодзвінків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створений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змістовної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веселої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з </a:t>
            </a:r>
            <a:r>
              <a:rPr lang="ru-RU" sz="2400" dirty="0" err="1" smtClean="0"/>
              <a:t>викладачами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однокласниками</a:t>
            </a:r>
            <a:r>
              <a:rPr lang="ru-RU" sz="2400" dirty="0" smtClean="0"/>
              <a:t>,  де б вони не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849346" y="731190"/>
            <a:ext cx="2302999" cy="258020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20493" y="209028"/>
            <a:ext cx="7368596" cy="561681"/>
          </a:xfrm>
        </p:spPr>
        <p:txBody>
          <a:bodyPr/>
          <a:lstStyle/>
          <a:p>
            <a:r>
              <a:rPr lang="uk-UA" sz="2800" b="1" spc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234820" y="511407"/>
            <a:ext cx="8333223" cy="21688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8" y="752465"/>
            <a:ext cx="2250649" cy="25589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69772" y="752464"/>
            <a:ext cx="3095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https://shkola.in.ua/460-anhliiska-mova-10-klas-karp-iuk.html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53896" y="731190"/>
            <a:ext cx="20152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https://pidruchnyk.com.ua/454-anglyska-mova-karpyuk-11-klas.html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518677" y="3774699"/>
            <a:ext cx="6880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ПОСІБНИКИ</a:t>
            </a:r>
            <a:endParaRPr lang="ru-RU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809" y="4228559"/>
            <a:ext cx="1685925" cy="2405640"/>
          </a:xfrm>
          <a:prstGeom prst="rect">
            <a:avLst/>
          </a:prstGeom>
        </p:spPr>
      </p:pic>
      <p:pic>
        <p:nvPicPr>
          <p:cNvPr id="1026" name="Picture 2" descr="Купити словник Longman Dictionary of Contemporary English 6th Edition Paper  &amp; Online access - 9781447954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32" y="4368977"/>
            <a:ext cx="2668519" cy="23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068151" y="3553097"/>
            <a:ext cx="17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https://www.ldoceonline.com/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74508" y="4368977"/>
            <a:ext cx="254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http://word.ho.ua/books/Golitsynskyj.pdf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6dc4bcd6-49db-4c07-9060-8acfc67cef9f"/>
    <ds:schemaRef ds:uri="fb0879af-3eba-417a-a55a-ffe6dcd6ca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Светлая презентация с шестиугольником</Template>
  <TotalTime>0</TotalTime>
  <Words>641</Words>
  <Application>Microsoft Office PowerPoint</Application>
  <PresentationFormat>Широкоэкранный</PresentationFormat>
  <Paragraphs>152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CiscoSans ExtraLight</vt:lpstr>
      <vt:lpstr>Gill Sans SemiBold</vt:lpstr>
      <vt:lpstr>Times New Roman</vt:lpstr>
      <vt:lpstr>Тема Office</vt:lpstr>
      <vt:lpstr>           Комплексне методичне забезпечення​ ​ дистанційного навчання    Мажара С.М. - викладач англійської мови, спеціаліст першої категорії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Найбільш поширені ресурси для дистанційного навчання</vt:lpstr>
      <vt:lpstr>Презентация PowerPoint</vt:lpstr>
      <vt:lpstr>  </vt:lpstr>
      <vt:lpstr>Презентация PowerPoint</vt:lpstr>
      <vt:lpstr>ПРЕЗЕНТАЦІЇ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ВІДЕО ТА АУДІО</vt:lpstr>
      <vt:lpstr>Презентация PowerPoint</vt:lpstr>
      <vt:lpstr>  ДЯКУЮ ЗА УВАГУ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2023-12-23T10:20:45Z</dcterms:created>
  <dcterms:modified xsi:type="dcterms:W3CDTF">2024-01-04T12:54:11Z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