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1" r:id="rId1"/>
  </p:sldMasterIdLst>
  <p:notesMasterIdLst>
    <p:notesMasterId r:id="rId15"/>
  </p:notesMasterIdLst>
  <p:sldIdLst>
    <p:sldId id="256" r:id="rId2"/>
    <p:sldId id="259" r:id="rId3"/>
    <p:sldId id="257" r:id="rId4"/>
    <p:sldId id="258" r:id="rId5"/>
    <p:sldId id="260" r:id="rId6"/>
    <p:sldId id="262" r:id="rId7"/>
    <p:sldId id="264" r:id="rId8"/>
    <p:sldId id="266" r:id="rId9"/>
    <p:sldId id="267" r:id="rId10"/>
    <p:sldId id="268" r:id="rId11"/>
    <p:sldId id="270" r:id="rId12"/>
    <p:sldId id="269" r:id="rId13"/>
    <p:sldId id="272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87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FE3421-9985-44D9-9E0E-44B2F15CC84D}" type="datetimeFigureOut">
              <a:rPr lang="uk-UA" smtClean="0"/>
              <a:t>04.01.2024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14B48C-BD99-4D6A-92E6-367F5C4C63E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0589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0F642-066A-40C0-8DC1-1541946B8A6C}" type="datetimeFigureOut">
              <a:rPr lang="uk-UA" smtClean="0"/>
              <a:t>04.01.2024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C1579-5947-4000-8DA9-C885E092D3D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1273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0F642-066A-40C0-8DC1-1541946B8A6C}" type="datetimeFigureOut">
              <a:rPr lang="uk-UA" smtClean="0"/>
              <a:t>04.01.2024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C1579-5947-4000-8DA9-C885E092D3D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884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0F642-066A-40C0-8DC1-1541946B8A6C}" type="datetimeFigureOut">
              <a:rPr lang="uk-UA" smtClean="0"/>
              <a:t>04.01.2024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C1579-5947-4000-8DA9-C885E092D3DC}" type="slidenum">
              <a:rPr lang="uk-UA" smtClean="0"/>
              <a:t>‹#›</a:t>
            </a:fld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17240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0F642-066A-40C0-8DC1-1541946B8A6C}" type="datetimeFigureOut">
              <a:rPr lang="uk-UA" smtClean="0"/>
              <a:t>04.01.2024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C1579-5947-4000-8DA9-C885E092D3D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6862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0F642-066A-40C0-8DC1-1541946B8A6C}" type="datetimeFigureOut">
              <a:rPr lang="uk-UA" smtClean="0"/>
              <a:t>04.01.2024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C1579-5947-4000-8DA9-C885E092D3DC}" type="slidenum">
              <a:rPr lang="uk-UA" smtClean="0"/>
              <a:t>‹#›</a:t>
            </a:fld>
            <a:endParaRPr lang="uk-UA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30776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0F642-066A-40C0-8DC1-1541946B8A6C}" type="datetimeFigureOut">
              <a:rPr lang="uk-UA" smtClean="0"/>
              <a:t>04.01.2024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C1579-5947-4000-8DA9-C885E092D3D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2414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0F642-066A-40C0-8DC1-1541946B8A6C}" type="datetimeFigureOut">
              <a:rPr lang="uk-UA" smtClean="0"/>
              <a:t>04.01.2024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C1579-5947-4000-8DA9-C885E092D3D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45246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0F642-066A-40C0-8DC1-1541946B8A6C}" type="datetimeFigureOut">
              <a:rPr lang="uk-UA" smtClean="0"/>
              <a:t>04.01.2024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C1579-5947-4000-8DA9-C885E092D3D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2388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0F642-066A-40C0-8DC1-1541946B8A6C}" type="datetimeFigureOut">
              <a:rPr lang="uk-UA" smtClean="0"/>
              <a:t>04.01.2024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C1579-5947-4000-8DA9-C885E092D3D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57208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0F642-066A-40C0-8DC1-1541946B8A6C}" type="datetimeFigureOut">
              <a:rPr lang="uk-UA" smtClean="0"/>
              <a:t>04.01.2024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C1579-5947-4000-8DA9-C885E092D3D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7946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0F642-066A-40C0-8DC1-1541946B8A6C}" type="datetimeFigureOut">
              <a:rPr lang="uk-UA" smtClean="0"/>
              <a:t>04.01.2024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C1579-5947-4000-8DA9-C885E092D3D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8647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0F642-066A-40C0-8DC1-1541946B8A6C}" type="datetimeFigureOut">
              <a:rPr lang="uk-UA" smtClean="0"/>
              <a:t>04.01.2024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C1579-5947-4000-8DA9-C885E092D3D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8047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0F642-066A-40C0-8DC1-1541946B8A6C}" type="datetimeFigureOut">
              <a:rPr lang="uk-UA" smtClean="0"/>
              <a:t>04.01.2024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C1579-5947-4000-8DA9-C885E092D3D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48760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0F642-066A-40C0-8DC1-1541946B8A6C}" type="datetimeFigureOut">
              <a:rPr lang="uk-UA" smtClean="0"/>
              <a:t>04.01.2024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C1579-5947-4000-8DA9-C885E092D3D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23586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0F642-066A-40C0-8DC1-1541946B8A6C}" type="datetimeFigureOut">
              <a:rPr lang="uk-UA" smtClean="0"/>
              <a:t>04.01.2024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C1579-5947-4000-8DA9-C885E092D3D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8610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0F642-066A-40C0-8DC1-1541946B8A6C}" type="datetimeFigureOut">
              <a:rPr lang="uk-UA" smtClean="0"/>
              <a:t>04.01.2024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C1579-5947-4000-8DA9-C885E092D3D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0295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0F642-066A-40C0-8DC1-1541946B8A6C}" type="datetimeFigureOut">
              <a:rPr lang="uk-UA" smtClean="0"/>
              <a:t>04.01.2024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D0C1579-5947-4000-8DA9-C885E092D3D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5940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jpg"/><Relationship Id="rId9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DF3D0E-D608-439A-95F5-181C6E609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7817" y="1984033"/>
            <a:ext cx="8418444" cy="2375451"/>
          </a:xfrm>
        </p:spPr>
        <p:txBody>
          <a:bodyPr>
            <a:noAutofit/>
          </a:bodyPr>
          <a:lstStyle/>
          <a:p>
            <a:pPr algn="ctr"/>
            <a:r>
              <a:rPr lang="uk-UA" sz="4000" dirty="0"/>
              <a:t>Особистий досвід застосування інтерактивних технологій при викладанні зарубіжної літератури в умовах змішаного навчання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0889332-26C2-408F-BF01-3B10FC641B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53453" y="5624200"/>
            <a:ext cx="5122808" cy="859728"/>
          </a:xfrm>
        </p:spPr>
        <p:txBody>
          <a:bodyPr>
            <a:noAutofit/>
          </a:bodyPr>
          <a:lstStyle/>
          <a:p>
            <a:pPr algn="l"/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Черниш </a:t>
            </a: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Н.М. - спеціаліст </a:t>
            </a:r>
            <a:r>
              <a:rPr lang="uk-UA" sz="2400" b="1" dirty="0">
                <a:solidFill>
                  <a:schemeClr val="accent6">
                    <a:lumMod val="50000"/>
                  </a:schemeClr>
                </a:solidFill>
              </a:rPr>
              <a:t>вищої категорії</a:t>
            </a:r>
            <a:r>
              <a:rPr lang="uk-UA" sz="2400" b="1" dirty="0" smtClean="0">
                <a:solidFill>
                  <a:schemeClr val="accent6">
                    <a:lumMod val="50000"/>
                  </a:schemeClr>
                </a:solidFill>
              </a:rPr>
              <a:t>, викладач-методист</a:t>
            </a:r>
            <a:endParaRPr lang="uk-UA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176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9DD18FBA-1041-457E-A429-3EF4165FC5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59" y="2607242"/>
            <a:ext cx="7125953" cy="317733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653CDB-02F7-45D2-962B-86C1E0EE4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532" y="2607242"/>
            <a:ext cx="5323572" cy="41389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875CF2-A47E-4A2A-9090-544DB42880A7}"/>
              </a:ext>
            </a:extLst>
          </p:cNvPr>
          <p:cNvSpPr txBox="1"/>
          <p:nvPr/>
        </p:nvSpPr>
        <p:spPr>
          <a:xfrm>
            <a:off x="3051313" y="3244334"/>
            <a:ext cx="61026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uk-U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1AD00D-8F9E-41FC-ADB8-5C1BFAFFAFEB}"/>
              </a:ext>
            </a:extLst>
          </p:cNvPr>
          <p:cNvSpPr txBox="1"/>
          <p:nvPr/>
        </p:nvSpPr>
        <p:spPr>
          <a:xfrm>
            <a:off x="318052" y="206585"/>
            <a:ext cx="10704444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3000" b="1" dirty="0">
                <a:solidFill>
                  <a:schemeClr val="accent6">
                    <a:lumMod val="75000"/>
                  </a:schemeClr>
                </a:solidFill>
              </a:rPr>
              <a:t>Бібліотека методичних матеріалів на "</a:t>
            </a:r>
            <a:r>
              <a:rPr lang="uk-UA" sz="3000" b="1" dirty="0" err="1">
                <a:solidFill>
                  <a:schemeClr val="accent6">
                    <a:lumMod val="75000"/>
                  </a:schemeClr>
                </a:solidFill>
              </a:rPr>
              <a:t>Всеосвіті</a:t>
            </a:r>
            <a:r>
              <a:rPr lang="uk-UA" sz="3000" b="1" dirty="0">
                <a:solidFill>
                  <a:schemeClr val="accent6">
                    <a:lumMod val="75000"/>
                  </a:schemeClr>
                </a:solidFill>
              </a:rPr>
              <a:t>" - є однією з найбільшою і найповнішою в онлайн-просторі.</a:t>
            </a:r>
            <a:br>
              <a:rPr lang="uk-UA" sz="30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uk-UA" sz="3000" b="1" dirty="0">
                <a:solidFill>
                  <a:schemeClr val="accent6">
                    <a:lumMod val="75000"/>
                  </a:schemeClr>
                </a:solidFill>
              </a:rPr>
              <a:t>На сьогодні в ній зібрано понад 270 000 різноманітних матеріалів: презентації, конспекти уроків, сценарії до свят і виховних годин, ігри, розробки тощо.</a:t>
            </a:r>
            <a:endParaRPr lang="uk-UA" sz="3000" b="1" dirty="0"/>
          </a:p>
        </p:txBody>
      </p:sp>
    </p:spTree>
    <p:extLst>
      <p:ext uri="{BB962C8B-B14F-4D97-AF65-F5344CB8AC3E}">
        <p14:creationId xmlns:p14="http://schemas.microsoft.com/office/powerpoint/2010/main" val="2797491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5422FF-B78F-43ED-82C6-1349DE33B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07" y="177461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/>
              <a:t>Виховна робота при в умовах дистанційного  навчання</a:t>
            </a:r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5B5675E9-73BB-4769-B949-CA1CFC8CB7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34270" y="1498261"/>
            <a:ext cx="6202017" cy="334209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B870CA-1FBB-463E-8A77-E98C7D401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13" y="3222097"/>
            <a:ext cx="8001755" cy="35744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D07F24-5BD8-4AE3-826D-9CD78EB863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73" y="1419852"/>
            <a:ext cx="4329466" cy="280427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436EB59-3F09-40CF-A586-FA7599B0BC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332" y="4680956"/>
            <a:ext cx="3902930" cy="222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766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сніжинки малюнки – Пошук Google | Flocon de neige, Créations de noël,  Fleurs en tissu diy">
            <a:extLst>
              <a:ext uri="{FF2B5EF4-FFF2-40B4-BE49-F238E27FC236}">
                <a16:creationId xmlns:a16="http://schemas.microsoft.com/office/drawing/2014/main" id="{BF1FA575-F52F-4C4B-989C-5D7A54DEE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948" y="1316888"/>
            <a:ext cx="1713394" cy="171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Чудо із чудес – білі сніжинки падають з небес!">
            <a:extLst>
              <a:ext uri="{FF2B5EF4-FFF2-40B4-BE49-F238E27FC236}">
                <a16:creationId xmlns:a16="http://schemas.microsoft.com/office/drawing/2014/main" id="{F95A02B5-0DD6-4F97-AC09-8EF99D87D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640" y="5203887"/>
            <a:ext cx="1506299" cy="165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5E648F-52CC-4C8A-8633-5133134CB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86" y="111119"/>
            <a:ext cx="8784718" cy="1320800"/>
          </a:xfrm>
        </p:spPr>
        <p:txBody>
          <a:bodyPr>
            <a:normAutofit/>
          </a:bodyPr>
          <a:lstStyle/>
          <a:p>
            <a:pPr algn="ctr"/>
            <a:r>
              <a:rPr lang="uk-UA" sz="4000" b="1" dirty="0"/>
              <a:t>Виховна робота при в умовах очного навчання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0A47375-BE27-4638-97BA-7F68856A1FE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004" y="-7594"/>
            <a:ext cx="2489753" cy="331967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D796120-1183-4E70-B68E-0FE943D6566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52" y="1418810"/>
            <a:ext cx="3740426" cy="2805320"/>
          </a:xfrm>
          <a:prstGeom prst="rect">
            <a:avLst/>
          </a:prstGeom>
        </p:spPr>
      </p:pic>
      <p:pic>
        <p:nvPicPr>
          <p:cNvPr id="21" name="Місце для вмісту 20">
            <a:extLst>
              <a:ext uri="{FF2B5EF4-FFF2-40B4-BE49-F238E27FC236}">
                <a16:creationId xmlns:a16="http://schemas.microsoft.com/office/drawing/2014/main" id="{009546A0-72BB-496F-8C14-6CCBB57486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419178" y="1339792"/>
            <a:ext cx="2911077" cy="3881437"/>
          </a:xfr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953C1B4-496F-4772-8BC7-75EEEC5E6D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4921" y="2911921"/>
            <a:ext cx="2911079" cy="388143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E88FC85-D3FD-433D-BB97-1BF7BEBD55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6506" y="3412988"/>
            <a:ext cx="2690615" cy="3587486"/>
          </a:xfrm>
          <a:prstGeom prst="rect">
            <a:avLst/>
          </a:prstGeom>
        </p:spPr>
      </p:pic>
      <p:pic>
        <p:nvPicPr>
          <p:cNvPr id="2050" name="Picture 2" descr="Як зробити так, щоб новорічна ялинка не обсипалася та простояла довше —  PMG.ua">
            <a:extLst>
              <a:ext uri="{FF2B5EF4-FFF2-40B4-BE49-F238E27FC236}">
                <a16:creationId xmlns:a16="http://schemas.microsoft.com/office/drawing/2014/main" id="{799B5DDB-C0F2-4A81-9C67-8576B7220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52" y="4436045"/>
            <a:ext cx="2911079" cy="215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46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10A05F-2E6A-4A02-8363-ADCF037B1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Montserrat" panose="020B0604020202020204" pitchFamily="2" charset="-52"/>
              </a:rPr>
              <a:t/>
            </a:r>
            <a:br>
              <a:rPr lang="ru-RU" b="0" i="0" dirty="0">
                <a:solidFill>
                  <a:srgbClr val="000000"/>
                </a:solidFill>
                <a:effectLst/>
                <a:latin typeface="Montserrat" panose="020B0604020202020204" pitchFamily="2" charset="-52"/>
              </a:rPr>
            </a:br>
            <a:endParaRPr lang="uk-UA" dirty="0"/>
          </a:p>
        </p:txBody>
      </p:sp>
      <p:pic>
        <p:nvPicPr>
          <p:cNvPr id="1030" name="Picture 6" descr="Як підготувати книгу до друку — Друкарня New Media">
            <a:extLst>
              <a:ext uri="{FF2B5EF4-FFF2-40B4-BE49-F238E27FC236}">
                <a16:creationId xmlns:a16="http://schemas.microsoft.com/office/drawing/2014/main" id="{B7A04E05-6954-4D8C-868A-6A140FD7E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605" y="1930400"/>
            <a:ext cx="5422793" cy="420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9285D3-D988-4B30-BD1A-CDB8E01A2C17}"/>
              </a:ext>
            </a:extLst>
          </p:cNvPr>
          <p:cNvSpPr txBox="1"/>
          <p:nvPr/>
        </p:nvSpPr>
        <p:spPr>
          <a:xfrm>
            <a:off x="168966" y="609600"/>
            <a:ext cx="6113224" cy="5035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chemeClr val="accent6">
                    <a:lumMod val="75000"/>
                  </a:schemeClr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Helvetica" panose="020B0604020202020204" pitchFamily="34" charset="0"/>
              </a:rPr>
              <a:t>Не той </a:t>
            </a:r>
            <a:r>
              <a:rPr lang="ru-RU" sz="6000" b="1" dirty="0" err="1">
                <a:solidFill>
                  <a:schemeClr val="accent6">
                    <a:lumMod val="75000"/>
                  </a:schemeClr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Helvetica" panose="020B0604020202020204" pitchFamily="34" charset="0"/>
              </a:rPr>
              <a:t>дурний</a:t>
            </a:r>
            <a:r>
              <a:rPr lang="ru-RU" sz="6000" b="1" dirty="0">
                <a:solidFill>
                  <a:schemeClr val="accent6">
                    <a:lumMod val="75000"/>
                  </a:schemeClr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Helvetica" panose="020B0604020202020204" pitchFamily="34" charset="0"/>
              </a:rPr>
              <a:t>, </a:t>
            </a:r>
            <a:r>
              <a:rPr lang="ru-RU" sz="6000" b="1" dirty="0" err="1">
                <a:solidFill>
                  <a:schemeClr val="accent6">
                    <a:lumMod val="75000"/>
                  </a:schemeClr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Helvetica" panose="020B0604020202020204" pitchFamily="34" charset="0"/>
              </a:rPr>
              <a:t>хто</a:t>
            </a:r>
            <a:r>
              <a:rPr lang="ru-RU" sz="6000" b="1" dirty="0">
                <a:solidFill>
                  <a:schemeClr val="accent6">
                    <a:lumMod val="75000"/>
                  </a:schemeClr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Helvetica" panose="020B0604020202020204" pitchFamily="34" charset="0"/>
              </a:rPr>
              <a:t> не </a:t>
            </a:r>
            <a:r>
              <a:rPr lang="ru-RU" sz="6000" b="1" dirty="0" err="1">
                <a:solidFill>
                  <a:schemeClr val="accent6">
                    <a:lumMod val="75000"/>
                  </a:schemeClr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Helvetica" panose="020B0604020202020204" pitchFamily="34" charset="0"/>
              </a:rPr>
              <a:t>знає</a:t>
            </a:r>
            <a:r>
              <a:rPr lang="ru-RU" sz="6000" b="1" dirty="0">
                <a:solidFill>
                  <a:schemeClr val="accent6">
                    <a:lumMod val="75000"/>
                  </a:schemeClr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Helvetica" panose="020B0604020202020204" pitchFamily="34" charset="0"/>
              </a:rPr>
              <a:t>, а </a:t>
            </a:r>
            <a:r>
              <a:rPr lang="ru-RU" sz="6000" b="1" dirty="0" err="1">
                <a:solidFill>
                  <a:schemeClr val="accent6">
                    <a:lumMod val="75000"/>
                  </a:schemeClr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Helvetica" panose="020B0604020202020204" pitchFamily="34" charset="0"/>
              </a:rPr>
              <a:t>хто</a:t>
            </a:r>
            <a:r>
              <a:rPr lang="ru-RU" sz="6000" b="1" dirty="0">
                <a:solidFill>
                  <a:schemeClr val="accent6">
                    <a:lumMod val="75000"/>
                  </a:schemeClr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Helvetica" panose="020B0604020202020204" pitchFamily="34" charset="0"/>
              </a:rPr>
              <a:t> знати не </a:t>
            </a:r>
            <a:r>
              <a:rPr lang="ru-RU" sz="6000" b="1" dirty="0" err="1">
                <a:solidFill>
                  <a:schemeClr val="accent6">
                    <a:lumMod val="75000"/>
                  </a:schemeClr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Helvetica" panose="020B0604020202020204" pitchFamily="34" charset="0"/>
              </a:rPr>
              <a:t>хоче</a:t>
            </a:r>
            <a:r>
              <a:rPr lang="ru-RU" sz="6000" b="1" dirty="0">
                <a:solidFill>
                  <a:schemeClr val="accent6">
                    <a:lumMod val="75000"/>
                  </a:schemeClr>
                </a:solidFill>
                <a:effectLst/>
                <a:latin typeface="Monotype Corsiva" panose="03010101010201010101" pitchFamily="66" charset="0"/>
                <a:ea typeface="Times New Roman" panose="02020603050405020304" pitchFamily="18" charset="0"/>
                <a:cs typeface="Helvetica" panose="020B0604020202020204" pitchFamily="34" charset="0"/>
              </a:rPr>
              <a:t>.</a:t>
            </a:r>
            <a:r>
              <a:rPr lang="uk-UA" sz="40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40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sz="4000" b="1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</a:t>
            </a:r>
          </a:p>
          <a:p>
            <a:pPr algn="r"/>
            <a:r>
              <a:rPr lang="ru-RU" sz="3200" i="1" dirty="0" err="1">
                <a:solidFill>
                  <a:schemeClr val="accent6">
                    <a:lumMod val="75000"/>
                  </a:schemeClr>
                </a:solidFill>
                <a:effectLst/>
                <a:latin typeface="Yu Gothic UI Semibold" panose="020B0700000000000000" pitchFamily="34" charset="-128"/>
                <a:ea typeface="Calibri" panose="020F0502020204030204" pitchFamily="34" charset="0"/>
                <a:cs typeface="Times New Roman" panose="02020603050405020304" pitchFamily="18" charset="0"/>
              </a:rPr>
              <a:t>Григорій</a:t>
            </a:r>
            <a:r>
              <a:rPr lang="ru-RU" sz="3200" i="1" dirty="0">
                <a:solidFill>
                  <a:schemeClr val="accent6">
                    <a:lumMod val="75000"/>
                  </a:schemeClr>
                </a:solidFill>
                <a:effectLst/>
                <a:latin typeface="Yu Gothic UI Semibold" panose="020B0700000000000000" pitchFamily="34" charset="-128"/>
                <a:ea typeface="Calibri" panose="020F0502020204030204" pitchFamily="34" charset="0"/>
                <a:cs typeface="Times New Roman" panose="02020603050405020304" pitchFamily="18" charset="0"/>
              </a:rPr>
              <a:t>  Сковорода</a:t>
            </a:r>
          </a:p>
          <a:p>
            <a:pPr algn="r"/>
            <a:r>
              <a:rPr lang="ru-RU" sz="3200" i="1" dirty="0">
                <a:solidFill>
                  <a:schemeClr val="accent6">
                    <a:lumMod val="75000"/>
                  </a:schemeClr>
                </a:solidFill>
                <a:effectLst/>
                <a:latin typeface="Yu Gothic UI Semibold" panose="020B0700000000000000" pitchFamily="34" charset="-128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3200" i="1" dirty="0" err="1">
                <a:solidFill>
                  <a:schemeClr val="accent6">
                    <a:lumMod val="75000"/>
                  </a:schemeClr>
                </a:solidFill>
                <a:effectLst/>
                <a:latin typeface="Yu Gothic UI Semibold" panose="020B0700000000000000" pitchFamily="34" charset="-128"/>
                <a:ea typeface="Calibri" panose="020F0502020204030204" pitchFamily="34" charset="0"/>
                <a:cs typeface="Times New Roman" panose="02020603050405020304" pitchFamily="18" charset="0"/>
              </a:rPr>
              <a:t>український</a:t>
            </a:r>
            <a:r>
              <a:rPr lang="ru-RU" sz="3200" i="1" dirty="0">
                <a:solidFill>
                  <a:schemeClr val="accent6">
                    <a:lumMod val="75000"/>
                  </a:schemeClr>
                </a:solidFill>
                <a:effectLst/>
                <a:latin typeface="Yu Gothic UI Semibold" panose="020B0700000000000000" pitchFamily="34" charset="-12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i="1" dirty="0" err="1">
                <a:solidFill>
                  <a:schemeClr val="accent6">
                    <a:lumMod val="75000"/>
                  </a:schemeClr>
                </a:solidFill>
                <a:effectLst/>
                <a:latin typeface="Yu Gothic UI Semibold" panose="020B0700000000000000" pitchFamily="34" charset="-128"/>
                <a:ea typeface="Calibri" panose="020F0502020204030204" pitchFamily="34" charset="0"/>
                <a:cs typeface="Times New Roman" panose="02020603050405020304" pitchFamily="18" charset="0"/>
              </a:rPr>
              <a:t>філософ</a:t>
            </a:r>
            <a:r>
              <a:rPr lang="ru-RU" sz="3200" i="1" dirty="0">
                <a:solidFill>
                  <a:schemeClr val="accent6">
                    <a:lumMod val="75000"/>
                  </a:schemeClr>
                </a:solidFill>
                <a:latin typeface="Yu Gothic UI Semibold" panose="020B0700000000000000" pitchFamily="34" charset="-12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i="1" dirty="0">
                <a:solidFill>
                  <a:schemeClr val="accent6">
                    <a:lumMod val="75000"/>
                  </a:schemeClr>
                </a:solidFill>
                <a:effectLst/>
                <a:latin typeface="Yu Gothic UI Semibold" panose="020B0700000000000000" pitchFamily="34" charset="-128"/>
                <a:ea typeface="Calibri" panose="020F0502020204030204" pitchFamily="34" charset="0"/>
                <a:cs typeface="Times New Roman" panose="02020603050405020304" pitchFamily="18" charset="0"/>
              </a:rPr>
              <a:t>і поет)</a:t>
            </a:r>
            <a:r>
              <a:rPr lang="uk-UA" sz="320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uk-UA" sz="3200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uk-UA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218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05454F-2B82-4E27-9D49-1C2261EE7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547" y="262128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uk-UA" sz="4000" b="1" dirty="0"/>
              <a:t>Використання платформи С</a:t>
            </a:r>
            <a:r>
              <a:rPr lang="en-US" sz="4000" b="1" dirty="0" err="1"/>
              <a:t>lassroom</a:t>
            </a:r>
            <a:r>
              <a:rPr lang="uk-UA" sz="4000" b="1" dirty="0"/>
              <a:t> на </a:t>
            </a:r>
            <a:r>
              <a:rPr lang="uk-UA" sz="4000" b="1" dirty="0" err="1"/>
              <a:t>уроках</a:t>
            </a:r>
            <a:r>
              <a:rPr lang="uk-UA" sz="4000" b="1" dirty="0"/>
              <a:t> зарубіжної літератури</a:t>
            </a:r>
          </a:p>
        </p:txBody>
      </p:sp>
      <p:pic>
        <p:nvPicPr>
          <p:cNvPr id="9" name="Місце для вмісту 8">
            <a:extLst>
              <a:ext uri="{FF2B5EF4-FFF2-40B4-BE49-F238E27FC236}">
                <a16:creationId xmlns:a16="http://schemas.microsoft.com/office/drawing/2014/main" id="{60C9574F-2343-4077-A64B-3CC747CF4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7" y="1488991"/>
            <a:ext cx="4498746" cy="2604938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1BED173-3A57-4EBB-A03B-3C568DB4E4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72" y="1828677"/>
            <a:ext cx="5512343" cy="247782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7BFF79A-AEB3-4EB8-AD2C-0BA01B2507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339" y="4306502"/>
            <a:ext cx="5045892" cy="22893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A8E78E-8BF0-41E6-80C5-B2D2AAF4FA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566" y="3723205"/>
            <a:ext cx="4596267" cy="2872667"/>
          </a:xfrm>
          <a:prstGeom prst="rect">
            <a:avLst/>
          </a:prstGeom>
        </p:spPr>
      </p:pic>
      <p:pic>
        <p:nvPicPr>
          <p:cNvPr id="1026" name="Picture 2" descr="Що таке Google Classroom: основні можливості? ⋆ FutureNow">
            <a:extLst>
              <a:ext uri="{FF2B5EF4-FFF2-40B4-BE49-F238E27FC236}">
                <a16:creationId xmlns:a16="http://schemas.microsoft.com/office/drawing/2014/main" id="{908C4F7F-DE90-4097-AC2E-0BC623A3A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4574" y="96900"/>
            <a:ext cx="1982882" cy="1853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455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0AACFF-704B-4C43-AD8A-CD2E74101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43160"/>
            <a:ext cx="8596668" cy="1550989"/>
          </a:xfrm>
        </p:spPr>
        <p:txBody>
          <a:bodyPr>
            <a:normAutofit fontScale="90000"/>
          </a:bodyPr>
          <a:lstStyle/>
          <a:p>
            <a:r>
              <a:rPr lang="uk-UA" b="1" dirty="0"/>
              <a:t>Віртуальна дошка </a:t>
            </a:r>
            <a:r>
              <a:rPr lang="en-US" b="1" dirty="0" err="1"/>
              <a:t>padlet</a:t>
            </a:r>
            <a:r>
              <a:rPr lang="en-US" b="1" dirty="0"/>
              <a:t> </a:t>
            </a:r>
            <a:r>
              <a:rPr lang="uk-UA" b="1" dirty="0"/>
              <a:t>як спосіб ефективної комунікації в умовах дистанційного навчання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32AB4BC-DD2F-4BB8-ADA0-248F0DA01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445027"/>
            <a:ext cx="4898518" cy="10297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dirty="0"/>
              <a:t>Створення лінії часу за допомогою інструмента </a:t>
            </a:r>
            <a:r>
              <a:rPr lang="en-US" sz="2500" dirty="0" err="1"/>
              <a:t>padlet</a:t>
            </a:r>
            <a:endParaRPr lang="uk-UA" sz="25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BE23CB-1F8B-4E9E-A935-7A8550F50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704" y="1346888"/>
            <a:ext cx="6176032" cy="29032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1BB471-468D-43D2-92DE-6CF9DEFC1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" y="3474732"/>
            <a:ext cx="7229856" cy="317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541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92CECC-ABD9-4CEC-87E7-052B4C91F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48688"/>
            <a:ext cx="9361188" cy="1666796"/>
          </a:xfrm>
        </p:spPr>
        <p:txBody>
          <a:bodyPr>
            <a:noAutofit/>
          </a:bodyPr>
          <a:lstStyle/>
          <a:p>
            <a:r>
              <a:rPr lang="uk-UA" sz="4000" b="1" dirty="0"/>
              <a:t>Інтерактивні вправи </a:t>
            </a:r>
            <a:r>
              <a:rPr lang="en-US" sz="4000" b="1" dirty="0"/>
              <a:t>Learning Apps </a:t>
            </a:r>
            <a:r>
              <a:rPr lang="uk-UA" sz="4000" b="1" dirty="0"/>
              <a:t>як інструмент цифрової взаємодії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7008ED-F3AA-4DF7-ADBD-9F79811DC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19" y="1338757"/>
            <a:ext cx="3887046" cy="23365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A3A5DB-6255-4D4B-A69C-F3DD73E59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637" y="4344950"/>
            <a:ext cx="4445910" cy="24018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2EF7BDA-90DD-45B6-A07E-DB4820B77B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19" y="4340529"/>
            <a:ext cx="4151791" cy="2340341"/>
          </a:xfrm>
          <a:prstGeom prst="rect">
            <a:avLst/>
          </a:prstGeom>
        </p:spPr>
      </p:pic>
      <p:pic>
        <p:nvPicPr>
          <p:cNvPr id="10" name="Місце для вмісту 4">
            <a:extLst>
              <a:ext uri="{FF2B5EF4-FFF2-40B4-BE49-F238E27FC236}">
                <a16:creationId xmlns:a16="http://schemas.microsoft.com/office/drawing/2014/main" id="{048F16EB-D3CC-4E06-B743-AB3CFF15F8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983" y="1795606"/>
            <a:ext cx="5173572" cy="2911297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6C52CDA-5BD3-40CC-B91A-BFE9356C48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462" y="584431"/>
            <a:ext cx="2621507" cy="44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46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3D5893-94D7-4966-B827-93D9FBB6C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234356"/>
            <a:ext cx="4919869" cy="1320800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chemeClr val="accent6">
                    <a:lumMod val="75000"/>
                  </a:schemeClr>
                </a:solidFill>
              </a:rPr>
              <a:t>Даний Інтернет-сервіс дозволяє створювати вправи для використання з інтерактивною дошкою, або як індивідуальні вправи для учнів. Значною перевагою даного сервісу є можливість інтеграції завдань у системи дистанційного навчання</a:t>
            </a:r>
            <a:r>
              <a:rPr lang="uk-UA" dirty="0"/>
              <a:t>.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7BEC771B-7AB7-466C-8C1F-7F97417476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438" y="0"/>
            <a:ext cx="4340454" cy="2707904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8D03C88-2F4B-4E79-BF2D-4A0C7B5EDC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007" y="3950716"/>
            <a:ext cx="4340454" cy="273178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D653B96-EE96-41CE-A99C-ADE94FB6A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805" y="284053"/>
            <a:ext cx="2475972" cy="39311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75F2A15-2231-45AF-BAC4-D943A9440B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678" y="2494313"/>
            <a:ext cx="2729906" cy="436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41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2CFA5B-A2B4-40B8-BF7B-E4736B92E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92155"/>
            <a:ext cx="8198310" cy="1070113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/>
              <a:t>Мій освітянський сайт </a:t>
            </a:r>
            <a:br>
              <a:rPr lang="uk-UA" sz="4000" b="1" dirty="0"/>
            </a:br>
            <a:r>
              <a:rPr lang="uk-UA" sz="4000" b="1" dirty="0"/>
              <a:t>на платформі «</a:t>
            </a:r>
            <a:r>
              <a:rPr lang="uk-UA" sz="4000" b="1" dirty="0" err="1"/>
              <a:t>Всеосвіта</a:t>
            </a:r>
            <a:r>
              <a:rPr lang="uk-UA" sz="4000" b="1" dirty="0"/>
              <a:t>»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6E23D6D9-0F1C-4331-82B5-7B5B730CB2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80" y="1444446"/>
            <a:ext cx="7259028" cy="413771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6E7B4B-CA34-479A-AC81-4633FCD60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8705" y="192155"/>
            <a:ext cx="2828571" cy="1619048"/>
          </a:xfrm>
          <a:prstGeom prst="rect">
            <a:avLst/>
          </a:prstGeom>
        </p:spPr>
      </p:pic>
      <p:pic>
        <p:nvPicPr>
          <p:cNvPr id="8" name="Місце для вмісту 4">
            <a:extLst>
              <a:ext uri="{FF2B5EF4-FFF2-40B4-BE49-F238E27FC236}">
                <a16:creationId xmlns:a16="http://schemas.microsoft.com/office/drawing/2014/main" id="{230F0B9C-B258-4556-A08E-06E72C010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199" y="2549882"/>
            <a:ext cx="5681045" cy="411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377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D2202A-3BAA-49B9-9489-85CE1FED3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393" y="1"/>
            <a:ext cx="5116674" cy="367747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C049BA-B78D-4493-8DC5-6A1AC4DBF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319" y="0"/>
            <a:ext cx="7136295" cy="13208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За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допомогою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UA" b="1" dirty="0">
                <a:solidFill>
                  <a:schemeClr val="accent6">
                    <a:lumMod val="75000"/>
                  </a:schemeClr>
                </a:solidFill>
              </a:rPr>
              <a:t>«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Конструктора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тестів</a:t>
            </a:r>
            <a:r>
              <a:rPr lang="ru-UA" b="1" dirty="0">
                <a:solidFill>
                  <a:schemeClr val="accent6">
                    <a:lumMod val="75000"/>
                  </a:schemeClr>
                </a:solidFill>
              </a:rPr>
              <a:t>»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на </a:t>
            </a:r>
            <a:r>
              <a:rPr lang="ru-UA" b="1" dirty="0">
                <a:solidFill>
                  <a:schemeClr val="accent6">
                    <a:lumMod val="75000"/>
                  </a:schemeClr>
                </a:solidFill>
              </a:rPr>
              <a:t>«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Всеосвіті</a:t>
            </a:r>
            <a:r>
              <a:rPr lang="ru-UA" b="1" dirty="0">
                <a:solidFill>
                  <a:schemeClr val="accent6">
                    <a:lumMod val="75000"/>
                  </a:schemeClr>
                </a:solidFill>
              </a:rPr>
              <a:t>» </a:t>
            </a:r>
            <a:r>
              <a:rPr lang="ru-UA" b="1" dirty="0" err="1">
                <a:solidFill>
                  <a:schemeClr val="accent6">
                    <a:lumMod val="75000"/>
                  </a:schemeClr>
                </a:solidFill>
              </a:rPr>
              <a:t>можна</a:t>
            </a:r>
            <a:r>
              <a:rPr lang="ru-UA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створювати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прихований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або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відкритий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тест,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обирати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різні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типи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запитань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режими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проходження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багато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всього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іншого</a:t>
            </a:r>
            <a:endParaRPr lang="uk-UA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A1E4062B-F152-4991-AC22-A658F98B38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19" y="3070471"/>
            <a:ext cx="5022932" cy="350471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4F4F82-9C26-42AD-8AC5-82ABA17820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393" y="3320287"/>
            <a:ext cx="4471050" cy="3428532"/>
          </a:xfrm>
          <a:prstGeom prst="rect">
            <a:avLst/>
          </a:prstGeom>
        </p:spPr>
      </p:pic>
      <p:pic>
        <p:nvPicPr>
          <p:cNvPr id="9" name="Місце для вмісту 4">
            <a:extLst>
              <a:ext uri="{FF2B5EF4-FFF2-40B4-BE49-F238E27FC236}">
                <a16:creationId xmlns:a16="http://schemas.microsoft.com/office/drawing/2014/main" id="{0744F135-6F8C-4C0F-8D5B-433FEC26C7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925" y="3787529"/>
            <a:ext cx="4343002" cy="321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256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E28F396-ACEE-4B0F-9D70-500C8D909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16" y="2384266"/>
            <a:ext cx="3756068" cy="404615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EED150-3794-43F1-8875-79D58926B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515" y="155575"/>
            <a:ext cx="10683094" cy="161733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Конструктор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уроків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—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це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базовий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та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зручний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інструмент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який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допоможе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швидко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сформувати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якісний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матеріал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для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проведення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 уроку.</a:t>
            </a:r>
            <a:endParaRPr lang="uk-UA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EF62AD1E-9199-4061-AB74-A69EA6894E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567" y="1772913"/>
            <a:ext cx="7641093" cy="4061357"/>
          </a:xfr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CFFCD64-9954-4156-8680-F11E24E689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4514" y="2523616"/>
            <a:ext cx="5170652" cy="404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32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36DAD3-BEE6-4EEB-8978-8A9473CDE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34" y="122582"/>
            <a:ext cx="4620223" cy="7051215"/>
          </a:xfrm>
        </p:spPr>
        <p:txBody>
          <a:bodyPr>
            <a:normAutofit/>
          </a:bodyPr>
          <a:lstStyle/>
          <a:p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Веб квести – сучасний і зручний інструмент для навчання та контролю рівня знань. З його допомогою </a:t>
            </a:r>
            <a:r>
              <a:rPr lang="ru-UA" sz="3200" b="1" dirty="0" err="1">
                <a:solidFill>
                  <a:schemeClr val="accent6">
                    <a:lumMod val="75000"/>
                  </a:schemeClr>
                </a:solidFill>
              </a:rPr>
              <a:t>здобувач</a:t>
            </a:r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і </a:t>
            </a:r>
            <a:r>
              <a:rPr lang="uk-UA" sz="3200" b="1" dirty="0" err="1">
                <a:solidFill>
                  <a:schemeClr val="accent6">
                    <a:lumMod val="75000"/>
                  </a:schemeClr>
                </a:solidFill>
              </a:rPr>
              <a:t>вчаться</a:t>
            </a:r>
            <a:r>
              <a:rPr lang="uk-UA" sz="3200" b="1" dirty="0">
                <a:solidFill>
                  <a:schemeClr val="accent6">
                    <a:lumMod val="75000"/>
                  </a:schemeClr>
                </a:solidFill>
              </a:rPr>
              <a:t> мобілізуватися і дуже швидко розв’язувати нестандартні завдання, з якими у звичайному житті навряд чи стикалися.</a:t>
            </a:r>
          </a:p>
        </p:txBody>
      </p:sp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680233FA-5E4F-4152-96DE-4FEDFB07AB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" t="3072" r="34503" b="-3072"/>
          <a:stretch/>
        </p:blipFill>
        <p:spPr>
          <a:xfrm>
            <a:off x="5717134" y="0"/>
            <a:ext cx="6254732" cy="322027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767C5E-4A6C-4F04-9B8E-57ED0F6D2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203" y="2769038"/>
            <a:ext cx="5464388" cy="408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22635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380</TotalTime>
  <Words>220</Words>
  <Application>Microsoft Office PowerPoint</Application>
  <PresentationFormat>Широкоэкранный</PresentationFormat>
  <Paragraphs>19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3" baseType="lpstr">
      <vt:lpstr>Yu Gothic UI Semibold</vt:lpstr>
      <vt:lpstr>Arial</vt:lpstr>
      <vt:lpstr>Calibri</vt:lpstr>
      <vt:lpstr>Helvetica</vt:lpstr>
      <vt:lpstr>Monotype Corsiva</vt:lpstr>
      <vt:lpstr>Montserrat</vt:lpstr>
      <vt:lpstr>Times New Roman</vt:lpstr>
      <vt:lpstr>Trebuchet MS</vt:lpstr>
      <vt:lpstr>Wingdings 3</vt:lpstr>
      <vt:lpstr>Грань</vt:lpstr>
      <vt:lpstr>Особистий досвід застосування інтерактивних технологій при викладанні зарубіжної літератури в умовах змішаного навчання</vt:lpstr>
      <vt:lpstr>Використання платформи Сlassroom на уроках зарубіжної літератури</vt:lpstr>
      <vt:lpstr>Віртуальна дошка padlet як спосіб ефективної комунікації в умовах дистанційного навчання</vt:lpstr>
      <vt:lpstr>Інтерактивні вправи Learning Apps як інструмент цифрової взаємодії</vt:lpstr>
      <vt:lpstr>Даний Інтернет-сервіс дозволяє створювати вправи для використання з інтерактивною дошкою, або як індивідуальні вправи для учнів. Значною перевагою даного сервісу є можливість інтеграції завдань у системи дистанційного навчання.</vt:lpstr>
      <vt:lpstr>Мій освітянський сайт  на платформі «Всеосвіта»</vt:lpstr>
      <vt:lpstr>За допомогою «Конструктора тестів» на «Всеосвіті» можна створювати прихований або відкритий тест, обирати різні типи запитань, режими проходження та багато всього іншого</vt:lpstr>
      <vt:lpstr>Конструктор уроків — це базовий та зручний інструмент, який допоможе швидко сформувати якісний матеріал для проведення уроку.</vt:lpstr>
      <vt:lpstr>Веб квести – сучасний і зручний інструмент для навчання та контролю рівня знань. З його допомогою здобувачі вчаться мобілізуватися і дуже швидко розв’язувати нестандартні завдання, з якими у звичайному житті навряд чи стикалися.</vt:lpstr>
      <vt:lpstr>Презентация PowerPoint</vt:lpstr>
      <vt:lpstr>Виховна робота при в умовах дистанційного  навчання</vt:lpstr>
      <vt:lpstr>Виховна робота при в умовах очного навчання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Методика вивчення зарубіжної літератури з використанням технологій дистанційного навчання</dc:title>
  <dc:creator>Admin</dc:creator>
  <cp:lastModifiedBy>Блажко Галина Євгенівна</cp:lastModifiedBy>
  <cp:revision>34</cp:revision>
  <dcterms:created xsi:type="dcterms:W3CDTF">2023-12-14T09:51:37Z</dcterms:created>
  <dcterms:modified xsi:type="dcterms:W3CDTF">2024-01-04T12:56:22Z</dcterms:modified>
</cp:coreProperties>
</file>