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68" r:id="rId5"/>
    <p:sldId id="269" r:id="rId6"/>
    <p:sldId id="270" r:id="rId7"/>
    <p:sldId id="271" r:id="rId8"/>
    <p:sldId id="262" r:id="rId9"/>
    <p:sldId id="272" r:id="rId10"/>
    <p:sldId id="265" r:id="rId11"/>
    <p:sldId id="267" r:id="rId12"/>
    <p:sldId id="266" r:id="rId13"/>
  </p:sldIdLst>
  <p:sldSz cx="146304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4F27"/>
    <a:srgbClr val="F0F0F0"/>
    <a:srgbClr val="96D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14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80AEE-7A8B-43B0-81D3-F31953C0139F}" type="datetimeFigureOut">
              <a:rPr lang="ru-UA" smtClean="0"/>
              <a:t>01/09/2025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21F8A-8ACC-478D-AE8B-44B27DDBA5F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00500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3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18" algn="l" defTabSz="109723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36" algn="l" defTabSz="109723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854" algn="l" defTabSz="109723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472" algn="l" defTabSz="109723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091" algn="l" defTabSz="109723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708" algn="l" defTabSz="109723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326" algn="l" defTabSz="109723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8945" algn="l" defTabSz="109723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21F8A-8ACC-478D-AE8B-44B27DDBA5F8}" type="slidenum">
              <a:rPr lang="ru-UA" smtClean="0"/>
              <a:t>7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853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21F8A-8ACC-478D-AE8B-44B27DDBA5F8}" type="slidenum">
              <a:rPr lang="ru-UA" smtClean="0"/>
              <a:t>8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0892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8F644-C29D-9F47-17EA-17839482B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78B995A-1E76-F1F7-1CBA-CAE5870F63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77711A2-23A8-AAC4-2B3D-BBE64C70B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DFE13C-CE43-630F-9862-4E15E3F56C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21F8A-8ACC-478D-AE8B-44B27DDBA5F8}" type="slidenum">
              <a:rPr lang="ru-UA" smtClean="0"/>
              <a:t>9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6871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C51-9FB5-4C03-BC58-3833C5BC16F7}" type="datetimeFigureOut">
              <a:rPr lang="ru-UA" smtClean="0"/>
              <a:t>01/09/2025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B4799-02AB-437E-8E0F-D3DBF05EB9F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2960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C51-9FB5-4C03-BC58-3833C5BC16F7}" type="datetimeFigureOut">
              <a:rPr lang="ru-UA" smtClean="0"/>
              <a:t>01/09/2025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B4799-02AB-437E-8E0F-D3DBF05EB9F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3683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C51-9FB5-4C03-BC58-3833C5BC16F7}" type="datetimeFigureOut">
              <a:rPr lang="ru-UA" smtClean="0"/>
              <a:t>01/09/2025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B4799-02AB-437E-8E0F-D3DBF05EB9F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551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C51-9FB5-4C03-BC58-3833C5BC16F7}" type="datetimeFigureOut">
              <a:rPr lang="ru-UA" smtClean="0"/>
              <a:t>01/09/2025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B4799-02AB-437E-8E0F-D3DBF05EB9F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3776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C51-9FB5-4C03-BC58-3833C5BC16F7}" type="datetimeFigureOut">
              <a:rPr lang="ru-UA" smtClean="0"/>
              <a:t>01/09/2025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B4799-02AB-437E-8E0F-D3DBF05EB9F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0118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C51-9FB5-4C03-BC58-3833C5BC16F7}" type="datetimeFigureOut">
              <a:rPr lang="ru-UA" smtClean="0"/>
              <a:t>01/09/2025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B4799-02AB-437E-8E0F-D3DBF05EB9F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4929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C51-9FB5-4C03-BC58-3833C5BC16F7}" type="datetimeFigureOut">
              <a:rPr lang="ru-UA" smtClean="0"/>
              <a:t>01/09/2025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B4799-02AB-437E-8E0F-D3DBF05EB9F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276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C51-9FB5-4C03-BC58-3833C5BC16F7}" type="datetimeFigureOut">
              <a:rPr lang="ru-UA" smtClean="0"/>
              <a:t>01/09/2025</a:t>
            </a:fld>
            <a:endParaRPr lang="ru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B4799-02AB-437E-8E0F-D3DBF05EB9F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469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C51-9FB5-4C03-BC58-3833C5BC16F7}" type="datetimeFigureOut">
              <a:rPr lang="ru-UA" smtClean="0"/>
              <a:t>01/09/2025</a:t>
            </a:fld>
            <a:endParaRPr lang="ru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B4799-02AB-437E-8E0F-D3DBF05EB9F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88579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C51-9FB5-4C03-BC58-3833C5BC16F7}" type="datetimeFigureOut">
              <a:rPr lang="ru-UA" smtClean="0"/>
              <a:t>01/09/2025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B4799-02AB-437E-8E0F-D3DBF05EB9F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4106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C51-9FB5-4C03-BC58-3833C5BC16F7}" type="datetimeFigureOut">
              <a:rPr lang="ru-UA" smtClean="0"/>
              <a:t>01/09/2025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B4799-02AB-437E-8E0F-D3DBF05EB9F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1768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E0C51-9FB5-4C03-BC58-3833C5BC16F7}" type="datetimeFigureOut">
              <a:rPr lang="ru-UA" smtClean="0"/>
              <a:t>01/09/2025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B4799-02AB-437E-8E0F-D3DBF05EB9F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924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7%D0%B0%D1%82-%D0%B1%D0%BE%D1%82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11" Type="http://schemas.openxmlformats.org/officeDocument/2006/relationships/hyperlink" Target="https://uk.wikipedia.org/wiki/ChatGPT" TargetMode="External"/><Relationship Id="rId5" Type="http://schemas.openxmlformats.org/officeDocument/2006/relationships/image" Target="../media/image22.png"/><Relationship Id="rId10" Type="http://schemas.openxmlformats.org/officeDocument/2006/relationships/hyperlink" Target="https://uk.wikipedia.org/wiki/Google" TargetMode="External"/><Relationship Id="rId4" Type="http://schemas.openxmlformats.org/officeDocument/2006/relationships/image" Target="../media/image25.png"/><Relationship Id="rId9" Type="http://schemas.openxmlformats.org/officeDocument/2006/relationships/hyperlink" Target="https://uk.wikipedia.org/wiki/%D0%9F%D0%BE%D1%80%D0%BE%D0%B4%D0%B6%D1%83%D0%B2%D0%B0%D0%BB%D1%8C%D0%BD%D0%B8%D0%B9_%D1%88%D1%82%D1%83%D1%87%D0%BD%D0%B8%D0%B9_%D1%96%D0%BD%D1%82%D0%B5%D0%BB%D0%B5%D0%BA%D1%8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jpe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.wikipedia.org/wiki/Machine_learning" TargetMode="External"/><Relationship Id="rId10" Type="http://schemas.openxmlformats.org/officeDocument/2006/relationships/image" Target="../media/image8.png"/><Relationship Id="rId4" Type="http://schemas.openxmlformats.org/officeDocument/2006/relationships/hyperlink" Target="https://en.wikipedia.org/wiki/Text-to-image_model" TargetMode="Externa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10" Type="http://schemas.openxmlformats.org/officeDocument/2006/relationships/image" Target="../media/image15.gif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2A54B92D-719F-02E7-61BA-47536FE58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8" name="Text 0">
            <a:extLst>
              <a:ext uri="{FF2B5EF4-FFF2-40B4-BE49-F238E27FC236}">
                <a16:creationId xmlns:a16="http://schemas.microsoft.com/office/drawing/2014/main" id="{AEB3EB23-3E8B-E7A9-152B-52A04552FB02}"/>
              </a:ext>
            </a:extLst>
          </p:cNvPr>
          <p:cNvSpPr/>
          <p:nvPr/>
        </p:nvSpPr>
        <p:spPr>
          <a:xfrm>
            <a:off x="6060270" y="2530831"/>
            <a:ext cx="7556421" cy="2977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Вплив ШІ на роль майстра виробничого навчання </a:t>
            </a:r>
            <a:r>
              <a:rPr lang="uk-UA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</a:t>
            </a: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виробнич</a:t>
            </a:r>
            <a:r>
              <a:rPr lang="uk-UA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ій</a:t>
            </a: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практи</a:t>
            </a:r>
            <a:r>
              <a:rPr lang="uk-UA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ці</a:t>
            </a:r>
            <a:endParaRPr lang="en-US" sz="46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7258C6-7A09-DDF2-5874-59347B0135DF}"/>
              </a:ext>
            </a:extLst>
          </p:cNvPr>
          <p:cNvSpPr txBox="1"/>
          <p:nvPr/>
        </p:nvSpPr>
        <p:spPr>
          <a:xfrm>
            <a:off x="10299700" y="7018635"/>
            <a:ext cx="387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Підготувала </a:t>
            </a: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майстер виробничого навчання</a:t>
            </a: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Юлія 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ДЄДОВА</a:t>
            </a:r>
            <a:endParaRPr lang="ru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BC22DC-FFFB-3386-4160-CC575B57E9D3}"/>
              </a:ext>
            </a:extLst>
          </p:cNvPr>
          <p:cNvSpPr/>
          <p:nvPr/>
        </p:nvSpPr>
        <p:spPr>
          <a:xfrm>
            <a:off x="-3861080" y="81023"/>
            <a:ext cx="3287210" cy="625033"/>
          </a:xfrm>
          <a:prstGeom prst="rect">
            <a:avLst/>
          </a:prstGeom>
          <a:solidFill>
            <a:srgbClr val="96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360348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D8765-59A9-B95A-D8C9-E25748A98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3F75A82-D0DA-6DC7-8DD9-C3B89C7FCC10}"/>
              </a:ext>
            </a:extLst>
          </p:cNvPr>
          <p:cNvSpPr/>
          <p:nvPr/>
        </p:nvSpPr>
        <p:spPr>
          <a:xfrm>
            <a:off x="0" y="541421"/>
            <a:ext cx="14630400" cy="902368"/>
          </a:xfrm>
          <a:prstGeom prst="rect">
            <a:avLst/>
          </a:prstGeom>
          <a:solidFill>
            <a:srgbClr val="96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82642-4BB3-33C3-A440-05BB684D6F03}"/>
              </a:ext>
            </a:extLst>
          </p:cNvPr>
          <p:cNvSpPr txBox="1"/>
          <p:nvPr/>
        </p:nvSpPr>
        <p:spPr>
          <a:xfrm>
            <a:off x="520700" y="1058579"/>
            <a:ext cx="3657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Adobe Gemini</a:t>
            </a:r>
            <a:endParaRPr lang="ru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1FA0DCDC-98E3-C53B-E210-8F170C56B80A}"/>
              </a:ext>
            </a:extLst>
          </p:cNvPr>
          <p:cNvSpPr/>
          <p:nvPr/>
        </p:nvSpPr>
        <p:spPr>
          <a:xfrm flipH="1">
            <a:off x="-3397998" y="2722150"/>
            <a:ext cx="305882" cy="1729534"/>
          </a:xfrm>
          <a:prstGeom prst="roundRect">
            <a:avLst>
              <a:gd name="adj" fmla="val 341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A63FF88-1788-3E27-DFD3-94C42C55AF5A}"/>
              </a:ext>
            </a:extLst>
          </p:cNvPr>
          <p:cNvSpPr/>
          <p:nvPr/>
        </p:nvSpPr>
        <p:spPr>
          <a:xfrm rot="5400000">
            <a:off x="-3593850" y="2196186"/>
            <a:ext cx="1443789" cy="781384"/>
          </a:xfrm>
          <a:prstGeom prst="rect">
            <a:avLst/>
          </a:prstGeom>
          <a:solidFill>
            <a:srgbClr val="96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95AC02-1F95-864E-04E9-729FD8A0B5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75180" y="1953379"/>
            <a:ext cx="1919380" cy="1656271"/>
          </a:xfrm>
          <a:prstGeom prst="rect">
            <a:avLst/>
          </a:prstGeom>
        </p:spPr>
      </p:pic>
      <p:pic>
        <p:nvPicPr>
          <p:cNvPr id="6" name="фліпік">
            <a:hlinkClick r:id="" action="ppaction://media"/>
            <a:extLst>
              <a:ext uri="{FF2B5EF4-FFF2-40B4-BE49-F238E27FC236}">
                <a16:creationId xmlns:a16="http://schemas.microsoft.com/office/drawing/2014/main" id="{DEA4F85E-7DB8-3D93-54D4-4B0AC2DF3E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875180" y="1468381"/>
            <a:ext cx="1731963" cy="8234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7AEF70-B5BF-FE8C-AA31-2F46AE8DDD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412" b="6579"/>
          <a:stretch/>
        </p:blipFill>
        <p:spPr>
          <a:xfrm>
            <a:off x="261823" y="1827773"/>
            <a:ext cx="11976100" cy="59961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768315-FB60-F4D8-C108-5EC9B0F469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7658" t="15615" r="22658" b="4457"/>
          <a:stretch/>
        </p:blipFill>
        <p:spPr>
          <a:xfrm>
            <a:off x="1398139" y="2981701"/>
            <a:ext cx="4229100" cy="47912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19063F-D1FF-F7E8-954B-84890512C8EF}"/>
              </a:ext>
            </a:extLst>
          </p:cNvPr>
          <p:cNvSpPr txBox="1"/>
          <p:nvPr/>
        </p:nvSpPr>
        <p:spPr>
          <a:xfrm>
            <a:off x="9908945" y="4825857"/>
            <a:ext cx="4229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effectLst/>
                <a:latin typeface="Arial" panose="020B0604020202020204" pitchFamily="34" charset="0"/>
              </a:rPr>
              <a:t>Gemini</a:t>
            </a:r>
            <a:r>
              <a:rPr lang="en-US" b="0" i="0" dirty="0">
                <a:effectLst/>
                <a:latin typeface="Arial" panose="020B0604020202020204" pitchFamily="34" charset="0"/>
              </a:rPr>
              <a:t> (</a:t>
            </a:r>
            <a:r>
              <a:rPr lang="az-Cyrl-AZ" b="0" i="0" dirty="0">
                <a:effectLst/>
                <a:latin typeface="Arial" panose="020B0604020202020204" pitchFamily="34" charset="0"/>
              </a:rPr>
              <a:t>раніше — </a:t>
            </a:r>
            <a:r>
              <a:rPr lang="en-US" b="1" i="0" dirty="0">
                <a:effectLst/>
                <a:latin typeface="Arial" panose="020B0604020202020204" pitchFamily="34" charset="0"/>
              </a:rPr>
              <a:t>Google Bard)</a:t>
            </a:r>
            <a:r>
              <a:rPr lang="en-US" b="0" i="0" dirty="0">
                <a:effectLst/>
                <a:latin typeface="Arial" panose="020B0604020202020204" pitchFamily="34" charset="0"/>
              </a:rPr>
              <a:t> — </a:t>
            </a:r>
            <a:r>
              <a:rPr lang="az-Cyrl-AZ" b="0" i="0" dirty="0">
                <a:effectLst/>
                <a:latin typeface="Arial" panose="020B0604020202020204" pitchFamily="34" charset="0"/>
              </a:rPr>
              <a:t>розмовний </a:t>
            </a:r>
            <a:r>
              <a:rPr lang="az-Cyrl-AZ" b="0" i="0" u="none" strike="noStrike" dirty="0">
                <a:effectLst/>
                <a:latin typeface="Arial" panose="020B0604020202020204" pitchFamily="34" charset="0"/>
                <a:hlinkClick r:id="rId8" tooltip="Чат-бот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чатбот</a:t>
            </a:r>
            <a:r>
              <a:rPr lang="az-Cyrl-AZ" b="0" i="0" dirty="0">
                <a:effectLst/>
                <a:latin typeface="Arial" panose="020B0604020202020204" pitchFamily="34" charset="0"/>
              </a:rPr>
              <a:t> із</a:t>
            </a:r>
            <a:r>
              <a:rPr lang="az-Cyrl-AZ" b="0" i="0" u="none" strike="noStrike" dirty="0">
                <a:effectLst/>
                <a:latin typeface="Arial" panose="020B0604020202020204" pitchFamily="34" charset="0"/>
                <a:hlinkClick r:id="rId9" tooltip="Породжувальний штучний інтелект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штучним інтелектом</a:t>
            </a:r>
            <a:r>
              <a:rPr lang="az-Cyrl-AZ" b="0" i="0" dirty="0">
                <a:effectLst/>
                <a:latin typeface="Arial" panose="020B0604020202020204" pitchFamily="34" charset="0"/>
              </a:rPr>
              <a:t>, розроблений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10" tooltip="Goog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Google</a:t>
            </a:r>
            <a:r>
              <a:rPr lang="uk-UA" u="none" strike="noStrike" dirty="0">
                <a:latin typeface="Arial" panose="020B0604020202020204" pitchFamily="34" charset="0"/>
              </a:rPr>
              <a:t>. </a:t>
            </a:r>
            <a:r>
              <a:rPr lang="az-Cyrl-AZ" b="0" i="0" dirty="0">
                <a:effectLst/>
                <a:latin typeface="Arial" panose="020B0604020202020204" pitchFamily="34" charset="0"/>
              </a:rPr>
              <a:t>Він був розроблений як пряма відповідь на зростання популярності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11" tooltip="ChatGPT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ChatGPT</a:t>
            </a:r>
            <a:r>
              <a:rPr lang="en-US" b="0" i="0" dirty="0">
                <a:effectLst/>
                <a:latin typeface="Arial" panose="020B0604020202020204" pitchFamily="34" charset="0"/>
              </a:rPr>
              <a:t> </a:t>
            </a:r>
            <a:r>
              <a:rPr lang="az-Cyrl-AZ" b="0" i="0" dirty="0">
                <a:effectLst/>
                <a:latin typeface="Arial" panose="020B0604020202020204" pitchFamily="34" charset="0"/>
              </a:rPr>
              <a:t>і був обмежено випущений у березні 2023 року для невеликої групи тестувальників, перш ніж поширитися на публіку.</a:t>
            </a:r>
            <a:endParaRPr lang="ru-UA" dirty="0"/>
          </a:p>
        </p:txBody>
      </p:sp>
      <p:pic>
        <p:nvPicPr>
          <p:cNvPr id="7170" name="Picture 2" descr="Dewiar WORD">
            <a:extLst>
              <a:ext uri="{FF2B5EF4-FFF2-40B4-BE49-F238E27FC236}">
                <a16:creationId xmlns:a16="http://schemas.microsoft.com/office/drawing/2014/main" id="{10B9C859-D12D-1B1E-1974-E49E870CF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7"/>
          <a:stretch/>
        </p:blipFill>
        <p:spPr bwMode="auto">
          <a:xfrm>
            <a:off x="8674100" y="744536"/>
            <a:ext cx="5435600" cy="265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106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99DC6-5E84-6F2D-65B2-DDD4E9FDD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CC47137-6A73-FC14-70A1-0987A15355F0}"/>
              </a:ext>
            </a:extLst>
          </p:cNvPr>
          <p:cNvSpPr/>
          <p:nvPr/>
        </p:nvSpPr>
        <p:spPr>
          <a:xfrm rot="5400000">
            <a:off x="3200400" y="3724108"/>
            <a:ext cx="8229600" cy="781384"/>
          </a:xfrm>
          <a:prstGeom prst="rect">
            <a:avLst/>
          </a:prstGeom>
          <a:solidFill>
            <a:srgbClr val="96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170" name="Picture 2" descr="Dewiar WORD">
            <a:extLst>
              <a:ext uri="{FF2B5EF4-FFF2-40B4-BE49-F238E27FC236}">
                <a16:creationId xmlns:a16="http://schemas.microsoft.com/office/drawing/2014/main" id="{A1F942B7-9978-8414-7005-8E7204540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6371" y="1091482"/>
            <a:ext cx="12954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emini: что это, как пользоваться, возможности | РБК Тренды">
            <a:extLst>
              <a:ext uri="{FF2B5EF4-FFF2-40B4-BE49-F238E27FC236}">
                <a16:creationId xmlns:a16="http://schemas.microsoft.com/office/drawing/2014/main" id="{96ACF34F-9489-E16F-8A67-4E9B6D0BE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0491" y="493550"/>
            <a:ext cx="1010673" cy="63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A435F8-C17E-794E-441E-9F2376585AAF}"/>
              </a:ext>
            </a:extLst>
          </p:cNvPr>
          <p:cNvSpPr txBox="1"/>
          <p:nvPr/>
        </p:nvSpPr>
        <p:spPr>
          <a:xfrm>
            <a:off x="392167" y="862479"/>
            <a:ext cx="38306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az-Cyrl-AZ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Переваги ШІ</a:t>
            </a:r>
          </a:p>
          <a:p>
            <a:pPr algn="just"/>
            <a:endParaRPr lang="az-Cyrl-A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+mj-lt"/>
              <a:buAutoNum type="arabicPeriod"/>
            </a:pPr>
            <a:r>
              <a:rPr lang="az-Cyrl-AZ" b="1" dirty="0">
                <a:latin typeface="Arial" panose="020B0604020202020204" pitchFamily="34" charset="0"/>
                <a:cs typeface="Arial" panose="020B0604020202020204" pitchFamily="34" charset="0"/>
              </a:rPr>
              <a:t> Автоматизація рутинних задач</a:t>
            </a:r>
            <a:endParaRPr lang="az-Cyrl-A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+mj-lt"/>
              <a:buAutoNum type="arabicPeriod"/>
            </a:pPr>
            <a:r>
              <a:rPr lang="az-Cyrl-AZ" dirty="0">
                <a:latin typeface="Arial" panose="020B0604020202020204" pitchFamily="34" charset="0"/>
                <a:cs typeface="Arial" panose="020B0604020202020204" pitchFamily="34" charset="0"/>
              </a:rPr>
              <a:t>ШІ виконує одноманітні або складні завдання швидше та з меншою кількістю помилок, ніж людина.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az-Cyrl-AZ" dirty="0">
                <a:latin typeface="Arial" panose="020B0604020202020204" pitchFamily="34" charset="0"/>
                <a:cs typeface="Arial" panose="020B0604020202020204" pitchFamily="34" charset="0"/>
              </a:rPr>
              <a:t>Наприклад, автоматизація виробничих процесів, обробка великих обсягів даних, підтримка клієнтів через чат-боти.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F1E650-4764-7197-08FE-43BC8B14C281}"/>
              </a:ext>
            </a:extLst>
          </p:cNvPr>
          <p:cNvSpPr txBox="1"/>
          <p:nvPr/>
        </p:nvSpPr>
        <p:spPr>
          <a:xfrm>
            <a:off x="10178716" y="898572"/>
            <a:ext cx="39612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az-Cyrl-AZ" b="1" dirty="0">
                <a:solidFill>
                  <a:srgbClr val="774F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Недоліки ШІ</a:t>
            </a:r>
          </a:p>
          <a:p>
            <a:pPr algn="just"/>
            <a:endParaRPr lang="az-Cyrl-A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+mj-lt"/>
              <a:buAutoNum type="arabicPeriod"/>
            </a:pPr>
            <a:r>
              <a:rPr lang="az-Cyrl-AZ" b="1" dirty="0">
                <a:latin typeface="Arial" panose="020B0604020202020204" pitchFamily="34" charset="0"/>
                <a:cs typeface="Arial" panose="020B0604020202020204" pitchFamily="34" charset="0"/>
              </a:rPr>
              <a:t> Залежність від технологій</a:t>
            </a:r>
            <a:endParaRPr lang="az-Cyrl-A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+mj-lt"/>
              <a:buAutoNum type="arabicPeriod"/>
            </a:pPr>
            <a:r>
              <a:rPr lang="az-Cyrl-AZ" dirty="0">
                <a:latin typeface="Arial" panose="020B0604020202020204" pitchFamily="34" charset="0"/>
                <a:cs typeface="Arial" panose="020B0604020202020204" pitchFamily="34" charset="0"/>
              </a:rPr>
              <a:t>Люди стають занадто залежними від ШІ, що може призводити до втрати навичок або креативності.</a:t>
            </a:r>
          </a:p>
          <a:p>
            <a:pPr algn="just">
              <a:buFont typeface="+mj-lt"/>
              <a:buAutoNum type="arabicPeriod"/>
            </a:pPr>
            <a:r>
              <a:rPr lang="az-Cyrl-AZ" b="1" dirty="0">
                <a:latin typeface="Arial" panose="020B0604020202020204" pitchFamily="34" charset="0"/>
                <a:cs typeface="Arial" panose="020B0604020202020204" pitchFamily="34" charset="0"/>
              </a:rPr>
              <a:t> Загроза робочим місцям</a:t>
            </a:r>
            <a:endParaRPr lang="az-Cyrl-A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+mj-lt"/>
              <a:buAutoNum type="arabicPeriod"/>
            </a:pPr>
            <a:r>
              <a:rPr lang="az-Cyrl-AZ" dirty="0">
                <a:latin typeface="Arial" panose="020B0604020202020204" pitchFamily="34" charset="0"/>
                <a:cs typeface="Arial" panose="020B0604020202020204" pitchFamily="34" charset="0"/>
              </a:rPr>
              <a:t>Автоматизація замінює працівників у багатьох галузях, особливо в рутинних професіях, таких як касири, логісти, оператори.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76E0F8-BFD1-04CC-C660-50F581A9B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8610" y="143670"/>
            <a:ext cx="5414879" cy="46726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DF1E97-D964-B8BE-5DE2-6CCB42D3EFCE}"/>
              </a:ext>
            </a:extLst>
          </p:cNvPr>
          <p:cNvSpPr txBox="1"/>
          <p:nvPr/>
        </p:nvSpPr>
        <p:spPr>
          <a:xfrm>
            <a:off x="392165" y="4723970"/>
            <a:ext cx="58161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2"/>
            </a:pPr>
            <a:r>
              <a:rPr lang="az-Cyrl-AZ" b="1" dirty="0">
                <a:latin typeface="Arial" panose="020B0604020202020204" pitchFamily="34" charset="0"/>
                <a:cs typeface="Arial" panose="020B0604020202020204" pitchFamily="34" charset="0"/>
              </a:rPr>
              <a:t>Підвищення ефективності</a:t>
            </a:r>
            <a:endParaRPr lang="az-Cyrl-A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az-Cyrl-AZ" dirty="0">
                <a:latin typeface="Arial" panose="020B0604020202020204" pitchFamily="34" charset="0"/>
                <a:cs typeface="Arial" panose="020B0604020202020204" pitchFamily="34" charset="0"/>
              </a:rPr>
              <a:t>Зменшення витрат часу та ресурсів, особливо у великих компаніях, завдяки алгоритмам оптимізації.</a:t>
            </a:r>
          </a:p>
          <a:p>
            <a:pPr marL="342900" indent="-342900" algn="just">
              <a:buFont typeface="+mj-lt"/>
              <a:buAutoNum type="arabicPeriod" startAt="2"/>
            </a:pPr>
            <a:r>
              <a:rPr lang="az-Cyrl-AZ" b="1" dirty="0">
                <a:latin typeface="Arial" panose="020B0604020202020204" pitchFamily="34" charset="0"/>
                <a:cs typeface="Arial" panose="020B0604020202020204" pitchFamily="34" charset="0"/>
              </a:rPr>
              <a:t>Розвиток персоналізованих технологій</a:t>
            </a:r>
            <a:endParaRPr lang="az-Cyrl-A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az-Cyrl-AZ" dirty="0">
                <a:latin typeface="Arial" panose="020B0604020202020204" pitchFamily="34" charset="0"/>
                <a:cs typeface="Arial" panose="020B0604020202020204" pitchFamily="34" charset="0"/>
              </a:rPr>
              <a:t>ШІ адаптується до потреб кожного користувача, наприклад, рекомендаційні системи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Netflix, YouTube, Spotify).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E3BBDF-DDC8-1B87-9A25-65C9789C8BF9}"/>
              </a:ext>
            </a:extLst>
          </p:cNvPr>
          <p:cNvSpPr txBox="1"/>
          <p:nvPr/>
        </p:nvSpPr>
        <p:spPr>
          <a:xfrm>
            <a:off x="8480214" y="4800614"/>
            <a:ext cx="56597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3"/>
            </a:pPr>
            <a:r>
              <a:rPr lang="az-Cyrl-AZ" b="1" dirty="0">
                <a:latin typeface="Arial" panose="020B0604020202020204" pitchFamily="34" charset="0"/>
                <a:cs typeface="Arial" panose="020B0604020202020204" pitchFamily="34" charset="0"/>
              </a:rPr>
              <a:t>Ризики безпеки</a:t>
            </a:r>
            <a:endParaRPr lang="az-Cyrl-A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+mj-lt"/>
              <a:buAutoNum type="arabicPeriod"/>
            </a:pPr>
            <a:r>
              <a:rPr lang="az-Cyrl-AZ" dirty="0">
                <a:latin typeface="Arial" panose="020B0604020202020204" pitchFamily="34" charset="0"/>
                <a:cs typeface="Arial" panose="020B0604020202020204" pitchFamily="34" charset="0"/>
              </a:rPr>
              <a:t>Хакери можуть використовувати ШІ для кібератак, створення фальшивих відео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deepfake) </a:t>
            </a:r>
            <a:r>
              <a:rPr lang="az-Cyrl-AZ" dirty="0">
                <a:latin typeface="Arial" panose="020B0604020202020204" pitchFamily="34" charset="0"/>
                <a:cs typeface="Arial" panose="020B0604020202020204" pitchFamily="34" charset="0"/>
              </a:rPr>
              <a:t>або обману користувачів (наприклад, шахрайство).</a:t>
            </a:r>
          </a:p>
          <a:p>
            <a:pPr algn="just">
              <a:buFont typeface="+mj-lt"/>
              <a:buAutoNum type="arabicPeriod" startAt="3"/>
            </a:pPr>
            <a:r>
              <a:rPr lang="az-Cyrl-AZ" b="1" dirty="0">
                <a:latin typeface="Arial" panose="020B0604020202020204" pitchFamily="34" charset="0"/>
                <a:cs typeface="Arial" panose="020B0604020202020204" pitchFamily="34" charset="0"/>
              </a:rPr>
              <a:t> Висока вартість впровадження</a:t>
            </a:r>
            <a:endParaRPr lang="az-Cyrl-A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+mj-lt"/>
              <a:buAutoNum type="arabicPeriod"/>
            </a:pPr>
            <a:r>
              <a:rPr lang="az-Cyrl-AZ" dirty="0">
                <a:latin typeface="Arial" panose="020B0604020202020204" pitchFamily="34" charset="0"/>
                <a:cs typeface="Arial" panose="020B0604020202020204" pitchFamily="34" charset="0"/>
              </a:rPr>
              <a:t>Розробка та підтримка систем ШІ потребують великих фінансових вкладень.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BB40794-C2B5-105C-8FFE-EA9892854BC2}"/>
              </a:ext>
            </a:extLst>
          </p:cNvPr>
          <p:cNvSpPr/>
          <p:nvPr/>
        </p:nvSpPr>
        <p:spPr>
          <a:xfrm>
            <a:off x="-2614786" y="420146"/>
            <a:ext cx="1010673" cy="680977"/>
          </a:xfrm>
          <a:prstGeom prst="rect">
            <a:avLst/>
          </a:prstGeom>
          <a:solidFill>
            <a:srgbClr val="96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089BA9-83C3-F8E3-E30A-3D2566DE50E4}"/>
              </a:ext>
            </a:extLst>
          </p:cNvPr>
          <p:cNvSpPr txBox="1"/>
          <p:nvPr/>
        </p:nvSpPr>
        <p:spPr>
          <a:xfrm>
            <a:off x="-3221814" y="467474"/>
            <a:ext cx="1892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Adobe Gemini</a:t>
            </a:r>
            <a:endParaRPr lang="ru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49D154D-D09C-6919-B28D-E6C627E635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649" t="21923" r="50868" b="33641"/>
          <a:stretch/>
        </p:blipFill>
        <p:spPr>
          <a:xfrm>
            <a:off x="-2967575" y="924848"/>
            <a:ext cx="1384492" cy="15392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071686A-907D-FC10-8685-2B96FFCAA9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219" t="21923" r="27430" b="33641"/>
          <a:stretch/>
        </p:blipFill>
        <p:spPr>
          <a:xfrm>
            <a:off x="-2692148" y="24327"/>
            <a:ext cx="1633437" cy="1748490"/>
          </a:xfrm>
          <a:prstGeom prst="rect">
            <a:avLst/>
          </a:prstGeom>
        </p:spPr>
      </p:pic>
      <p:sp>
        <p:nvSpPr>
          <p:cNvPr id="22" name="Shape 1">
            <a:extLst>
              <a:ext uri="{FF2B5EF4-FFF2-40B4-BE49-F238E27FC236}">
                <a16:creationId xmlns:a16="http://schemas.microsoft.com/office/drawing/2014/main" id="{626881B8-5C79-7BBD-635B-60CC9F60F2DB}"/>
              </a:ext>
            </a:extLst>
          </p:cNvPr>
          <p:cNvSpPr/>
          <p:nvPr/>
        </p:nvSpPr>
        <p:spPr>
          <a:xfrm rot="16200000">
            <a:off x="-2406610" y="908517"/>
            <a:ext cx="574907" cy="1009316"/>
          </a:xfrm>
          <a:prstGeom prst="roundRect">
            <a:avLst>
              <a:gd name="adj" fmla="val 341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514B62-2273-1DA1-66A5-6A987E680F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412" b="6579"/>
          <a:stretch/>
        </p:blipFill>
        <p:spPr>
          <a:xfrm>
            <a:off x="-3329270" y="1198644"/>
            <a:ext cx="2544877" cy="12741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D1D398-A0C0-5B8F-1CEA-02ED9CF5149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7658" t="15615" r="22658" b="4457"/>
          <a:stretch/>
        </p:blipFill>
        <p:spPr>
          <a:xfrm>
            <a:off x="-2192954" y="2352573"/>
            <a:ext cx="898668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01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D9B92-425C-8703-B080-4AA785EBE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B5057A-8424-8A68-60A2-F5383A76F498}"/>
              </a:ext>
            </a:extLst>
          </p:cNvPr>
          <p:cNvSpPr/>
          <p:nvPr/>
        </p:nvSpPr>
        <p:spPr>
          <a:xfrm>
            <a:off x="0" y="541421"/>
            <a:ext cx="12814300" cy="902368"/>
          </a:xfrm>
          <a:prstGeom prst="rect">
            <a:avLst/>
          </a:prstGeom>
          <a:solidFill>
            <a:srgbClr val="96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DC12BDFB-7EE9-CC8F-A77E-4D49CB8EEE42}"/>
              </a:ext>
            </a:extLst>
          </p:cNvPr>
          <p:cNvSpPr/>
          <p:nvPr/>
        </p:nvSpPr>
        <p:spPr>
          <a:xfrm rot="16200000">
            <a:off x="7780388" y="-5160911"/>
            <a:ext cx="574907" cy="13125116"/>
          </a:xfrm>
          <a:prstGeom prst="roundRect">
            <a:avLst>
              <a:gd name="adj" fmla="val 341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E48D6F-44F2-950E-CFB5-7966F1A46558}"/>
              </a:ext>
            </a:extLst>
          </p:cNvPr>
          <p:cNvSpPr txBox="1"/>
          <p:nvPr/>
        </p:nvSpPr>
        <p:spPr>
          <a:xfrm>
            <a:off x="5575300" y="683306"/>
            <a:ext cx="3924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ВИСНОВКИ</a:t>
            </a:r>
            <a:endParaRPr lang="ru-UA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5F8EE-E2A8-432E-32B1-E2563836CFE3}"/>
              </a:ext>
            </a:extLst>
          </p:cNvPr>
          <p:cNvSpPr txBox="1"/>
          <p:nvPr/>
        </p:nvSpPr>
        <p:spPr>
          <a:xfrm>
            <a:off x="4432300" y="1826061"/>
            <a:ext cx="56007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az-Cyrl-AZ" dirty="0">
                <a:latin typeface="Arial" panose="020B0604020202020204" pitchFamily="34" charset="0"/>
                <a:cs typeface="Arial" panose="020B0604020202020204" pitchFamily="34" charset="0"/>
              </a:rPr>
              <a:t>Штучний інтелект (ШІ) поступово трансформує виробничі процеси, а отже, змінює і роль майстра виробничого навчання.</a:t>
            </a:r>
          </a:p>
          <a:p>
            <a:pPr algn="just"/>
            <a:r>
              <a:rPr lang="az-Cyrl-AZ" b="1" u="sng" dirty="0">
                <a:latin typeface="Arial" panose="020B0604020202020204" pitchFamily="34" charset="0"/>
                <a:cs typeface="Arial" panose="020B0604020202020204" pitchFamily="34" charset="0"/>
              </a:rPr>
              <a:t>Ключові зміни:</a:t>
            </a:r>
            <a:endParaRPr lang="az-Cyrl-A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az-Cyrl-AZ" i="1" dirty="0">
                <a:latin typeface="Arial" panose="020B0604020202020204" pitchFamily="34" charset="0"/>
                <a:cs typeface="Arial" panose="020B0604020202020204" pitchFamily="34" charset="0"/>
              </a:rPr>
              <a:t>Від виконавця до ментора</a:t>
            </a:r>
            <a:r>
              <a:rPr lang="az-Cyrl-AZ" dirty="0">
                <a:latin typeface="Arial" panose="020B0604020202020204" pitchFamily="34" charset="0"/>
                <a:cs typeface="Arial" panose="020B0604020202020204" pitchFamily="34" charset="0"/>
              </a:rPr>
              <a:t>: Майстер все більше перетворюється на наставника, який допомагає здобувачам освіти освоювати нові технології та розвивати креативне мислення.</a:t>
            </a:r>
          </a:p>
          <a:p>
            <a:pPr algn="just"/>
            <a:r>
              <a:rPr lang="az-Cyrl-AZ" b="1" u="sng" dirty="0">
                <a:latin typeface="Arial" panose="020B0604020202020204" pitchFamily="34" charset="0"/>
                <a:cs typeface="Arial" panose="020B0604020202020204" pitchFamily="34" charset="0"/>
              </a:rPr>
              <a:t>Автоматизація рутинних завдань</a:t>
            </a:r>
            <a:r>
              <a:rPr lang="az-Cyrl-AZ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az-Cyrl-AZ" dirty="0">
                <a:latin typeface="Arial" panose="020B0604020202020204" pitchFamily="34" charset="0"/>
                <a:cs typeface="Arial" panose="020B0604020202020204" pitchFamily="34" charset="0"/>
              </a:rPr>
              <a:t>Це звільняє час майстра для більш творчих завдань.</a:t>
            </a:r>
          </a:p>
          <a:p>
            <a:pPr algn="just"/>
            <a:r>
              <a:rPr lang="az-Cyrl-AZ" b="1" u="sng" dirty="0">
                <a:latin typeface="Arial" panose="020B0604020202020204" pitchFamily="34" charset="0"/>
                <a:cs typeface="Arial" panose="020B0604020202020204" pitchFamily="34" charset="0"/>
              </a:rPr>
              <a:t>Розвиток нових навичок: </a:t>
            </a:r>
          </a:p>
          <a:p>
            <a:pPr algn="just"/>
            <a:r>
              <a:rPr lang="az-Cyrl-AZ" dirty="0">
                <a:latin typeface="Arial" panose="020B0604020202020204" pitchFamily="34" charset="0"/>
                <a:cs typeface="Arial" panose="020B0604020202020204" pitchFamily="34" charset="0"/>
              </a:rPr>
              <a:t>Майстрам необхідно постійно вдосконалюватися, щоб використовувати можливості ШІ.</a:t>
            </a:r>
          </a:p>
          <a:p>
            <a:pPr algn="just"/>
            <a:endParaRPr lang="az-Cyrl-A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az-Cyrl-AZ" dirty="0">
                <a:latin typeface="Arial" panose="020B0604020202020204" pitchFamily="34" charset="0"/>
                <a:cs typeface="Arial" panose="020B0604020202020204" pitchFamily="34" charset="0"/>
              </a:rPr>
              <a:t>ШІ не замінює майстра, а доповнює його, відкриваючи нові можливості для розвитку виробництва та підвищення якості підготовки кадрів. Майбутнє виробництва тісно пов'язане з використанням ШІ, а майстри виробничого навчання відіграватимуть в цьому процесі ключову роль.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206E97-AB6F-C614-FE28-4B99F52D93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49" t="21923" r="50868" b="33641"/>
          <a:stretch/>
        </p:blipFill>
        <p:spPr>
          <a:xfrm>
            <a:off x="0" y="2802311"/>
            <a:ext cx="3879500" cy="43130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CA3236-A941-7FA4-BD63-B94384794C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219" t="21923" r="27430" b="33641"/>
          <a:stretch/>
        </p:blipFill>
        <p:spPr>
          <a:xfrm>
            <a:off x="10600014" y="2762667"/>
            <a:ext cx="4029287" cy="431309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46C154-EDCE-37A9-ECDD-71DF8803EBB7}"/>
              </a:ext>
            </a:extLst>
          </p:cNvPr>
          <p:cNvSpPr/>
          <p:nvPr/>
        </p:nvSpPr>
        <p:spPr>
          <a:xfrm rot="5400000">
            <a:off x="-3432868" y="1596577"/>
            <a:ext cx="949124" cy="781384"/>
          </a:xfrm>
          <a:prstGeom prst="rect">
            <a:avLst/>
          </a:prstGeom>
          <a:solidFill>
            <a:srgbClr val="96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E54722-9047-6BF8-C926-B3017BBA72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32087" y="464304"/>
            <a:ext cx="1747883" cy="150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55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0E7D5-8C47-4617-09BC-BA40B5B8A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ADAD86E-0BE2-9BC0-EC54-DCBDFB5D8DBE}"/>
              </a:ext>
            </a:extLst>
          </p:cNvPr>
          <p:cNvSpPr/>
          <p:nvPr/>
        </p:nvSpPr>
        <p:spPr>
          <a:xfrm>
            <a:off x="0" y="0"/>
            <a:ext cx="14630400" cy="3425546"/>
          </a:xfrm>
          <a:prstGeom prst="rect">
            <a:avLst/>
          </a:prstGeom>
          <a:solidFill>
            <a:srgbClr val="96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FB85381D-A1E4-7412-EF61-FEB2C2FED913}"/>
              </a:ext>
            </a:extLst>
          </p:cNvPr>
          <p:cNvSpPr/>
          <p:nvPr/>
        </p:nvSpPr>
        <p:spPr>
          <a:xfrm>
            <a:off x="793790" y="1596866"/>
            <a:ext cx="130428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Огляд впровадження штучного </a:t>
            </a:r>
            <a:r>
              <a:rPr lang="en-US" sz="46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інтелекту</a:t>
            </a: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endParaRPr lang="uk-UA" sz="4650" b="1" dirty="0">
              <a:solidFill>
                <a:srgbClr val="000000"/>
              </a:solidFill>
              <a:latin typeface="Petrona Bold" pitchFamily="34" charset="0"/>
              <a:ea typeface="Petrona Bold" pitchFamily="34" charset="-122"/>
              <a:cs typeface="Petrona Bold" pitchFamily="34" charset="-120"/>
            </a:endParaRPr>
          </a:p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 навчальні заклади</a:t>
            </a:r>
            <a:endParaRPr lang="en-US" sz="465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E17A7900-325D-274D-4109-71F20E4256E1}"/>
              </a:ext>
            </a:extLst>
          </p:cNvPr>
          <p:cNvSpPr/>
          <p:nvPr/>
        </p:nvSpPr>
        <p:spPr>
          <a:xfrm>
            <a:off x="793790" y="380476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ШІ в навчанні</a:t>
            </a:r>
            <a:endParaRPr lang="en-US" sz="23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2445D8F2-E7D9-0596-4598-4CCA1649875F}"/>
              </a:ext>
            </a:extLst>
          </p:cNvPr>
          <p:cNvSpPr/>
          <p:nvPr/>
        </p:nvSpPr>
        <p:spPr>
          <a:xfrm>
            <a:off x="793790" y="4251246"/>
            <a:ext cx="6244709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Впровадження ШІ в освіту включає різні напрямки, наприклад, інтерактивні онлайн-платформи з персоналізованим навчанням, інструменти для автоматичного оцінювання, віртуальні навчальні середовища, а також використання ШІ для аналізу даних та створення освітніх ресурсів.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D68515C0-0AF2-DB72-A865-68E296D89C85}"/>
              </a:ext>
            </a:extLst>
          </p:cNvPr>
          <p:cNvSpPr/>
          <p:nvPr/>
        </p:nvSpPr>
        <p:spPr>
          <a:xfrm>
            <a:off x="7599521" y="3798433"/>
            <a:ext cx="197274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Інтеграція ШІ</a:t>
            </a:r>
            <a:endParaRPr lang="en-US" sz="2300" dirty="0"/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A5629EB6-21C7-BB64-16A1-BF7385B0A8F6}"/>
              </a:ext>
            </a:extLst>
          </p:cNvPr>
          <p:cNvSpPr/>
          <p:nvPr/>
        </p:nvSpPr>
        <p:spPr>
          <a:xfrm>
            <a:off x="7599521" y="4251246"/>
            <a:ext cx="6244709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ШІ-технології дозволяють оптимізувати роботу </a:t>
            </a:r>
            <a:r>
              <a:rPr lang="uk-UA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майстрів виробничого навчання та </a:t>
            </a: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викладачів, звільняючи їх від рутинних завдань і даючи більше часу на індивідуальну роботу з </a:t>
            </a:r>
            <a:r>
              <a:rPr lang="uk-UA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здобувачами освіти</a:t>
            </a: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. Це також сприяє створенню більш інтерактивних та залучаючих навчальних середовищ.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C4773A-E6A6-EB3B-08F9-F881AA0A99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889" b="7194"/>
          <a:stretch/>
        </p:blipFill>
        <p:spPr>
          <a:xfrm>
            <a:off x="-3122699" y="903767"/>
            <a:ext cx="1776499" cy="7886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B67857-F09B-F429-35EA-838D219AF4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885"/>
          <a:stretch/>
        </p:blipFill>
        <p:spPr>
          <a:xfrm>
            <a:off x="-2999646" y="2535502"/>
            <a:ext cx="1548468" cy="8023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C3278D-13DC-50B8-DA9B-4492D11A0D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885"/>
          <a:stretch/>
        </p:blipFill>
        <p:spPr>
          <a:xfrm>
            <a:off x="-2983567" y="1712773"/>
            <a:ext cx="1548468" cy="80232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5E76F3F-287A-6595-6F24-D24A488C31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549" t="87117" r="7737" b="9243"/>
          <a:stretch/>
        </p:blipFill>
        <p:spPr>
          <a:xfrm>
            <a:off x="-3122699" y="3285769"/>
            <a:ext cx="2181748" cy="5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584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A913B-EB8F-B4EB-80C7-842208E6B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B311084-419A-ABF3-8A4A-468B5FBFA5A4}"/>
              </a:ext>
            </a:extLst>
          </p:cNvPr>
          <p:cNvSpPr txBox="1"/>
          <p:nvPr/>
        </p:nvSpPr>
        <p:spPr>
          <a:xfrm>
            <a:off x="407332" y="461854"/>
            <a:ext cx="13679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Роль </a:t>
            </a:r>
            <a:r>
              <a:rPr lang="en-US" sz="4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Gamma </a:t>
            </a:r>
            <a:r>
              <a:rPr lang="ru-RU" sz="4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ШІ у викладанні виробничого навчання</a:t>
            </a:r>
            <a:endParaRPr lang="ru-UA" sz="4200" dirty="0"/>
          </a:p>
        </p:txBody>
      </p:sp>
      <p:sp>
        <p:nvSpPr>
          <p:cNvPr id="11" name="Shape 1">
            <a:extLst>
              <a:ext uri="{FF2B5EF4-FFF2-40B4-BE49-F238E27FC236}">
                <a16:creationId xmlns:a16="http://schemas.microsoft.com/office/drawing/2014/main" id="{74570E13-1499-67D2-E09A-604E79AD4BBC}"/>
              </a:ext>
            </a:extLst>
          </p:cNvPr>
          <p:cNvSpPr/>
          <p:nvPr/>
        </p:nvSpPr>
        <p:spPr>
          <a:xfrm>
            <a:off x="6149918" y="1928858"/>
            <a:ext cx="7758587" cy="1800932"/>
          </a:xfrm>
          <a:prstGeom prst="roundRect">
            <a:avLst>
              <a:gd name="adj" fmla="val 341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B881C0-96C3-FA36-0BC5-C00F6D7C635A}"/>
              </a:ext>
            </a:extLst>
          </p:cNvPr>
          <p:cNvSpPr txBox="1"/>
          <p:nvPr/>
        </p:nvSpPr>
        <p:spPr>
          <a:xfrm>
            <a:off x="6470166" y="2176287"/>
            <a:ext cx="6981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Gamma — </a:t>
            </a:r>
            <a:r>
              <a:rPr lang="az-Cyrl-AZ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 </a:t>
            </a:r>
            <a:r>
              <a:rPr lang="az-Cyrl-AZ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інструмент для презентацій, який допомагає створювати презентації за допомогою можливостей ШІ</a:t>
            </a:r>
            <a:r>
              <a:rPr lang="az-Cyrl-AZ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Gamma </a:t>
            </a:r>
            <a:r>
              <a:rPr lang="az-Cyrl-AZ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дозволяє представити ідеї та інформацію в стислій формі за допомогою тексту, зображень і графіки.</a:t>
            </a:r>
            <a:endParaRPr lang="ru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9700B6D-0F64-8581-CDEE-73368DD8A3FD}"/>
              </a:ext>
            </a:extLst>
          </p:cNvPr>
          <p:cNvSpPr/>
          <p:nvPr/>
        </p:nvSpPr>
        <p:spPr>
          <a:xfrm>
            <a:off x="-4269671" y="2453833"/>
            <a:ext cx="1815229" cy="585899"/>
          </a:xfrm>
          <a:prstGeom prst="rect">
            <a:avLst/>
          </a:prstGeom>
          <a:solidFill>
            <a:srgbClr val="96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7C8F1691-A780-FEAD-BD80-3764C535F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08866" y="751511"/>
            <a:ext cx="1365813" cy="2048720"/>
          </a:xfrm>
          <a:prstGeom prst="rect">
            <a:avLst/>
          </a:prstGeom>
        </p:spPr>
      </p:pic>
      <p:pic>
        <p:nvPicPr>
          <p:cNvPr id="4" name="Picture 6" descr="Introducing Adobe Firefly - YouTube">
            <a:extLst>
              <a:ext uri="{FF2B5EF4-FFF2-40B4-BE49-F238E27FC236}">
                <a16:creationId xmlns:a16="http://schemas.microsoft.com/office/drawing/2014/main" id="{8188A0A0-209A-B75E-C2A9-C14F60E37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7032" y="2928802"/>
            <a:ext cx="2847957" cy="1601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043B6F-5A30-D2B0-E27A-882A66E878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889" b="7194"/>
          <a:stretch/>
        </p:blipFill>
        <p:spPr>
          <a:xfrm>
            <a:off x="299048" y="1483689"/>
            <a:ext cx="5931568" cy="26330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4BCA5F6-2411-BF3C-0E17-A31CB3889F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885"/>
          <a:stretch/>
        </p:blipFill>
        <p:spPr>
          <a:xfrm>
            <a:off x="6530924" y="3982184"/>
            <a:ext cx="7138664" cy="369885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EB865AD-5C8B-19EE-C9B1-E184DC56B0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7885"/>
          <a:stretch/>
        </p:blipFill>
        <p:spPr>
          <a:xfrm>
            <a:off x="407332" y="4942441"/>
            <a:ext cx="5275814" cy="273362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E62D01-9D57-AEC5-5BAA-C0D9028935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3549" t="87117" r="7737" b="9243"/>
          <a:stretch/>
        </p:blipFill>
        <p:spPr>
          <a:xfrm>
            <a:off x="9680052" y="7093744"/>
            <a:ext cx="4144231" cy="97380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A6CB5C-29DE-078D-8D36-4D4494D5813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9863" b="5848"/>
          <a:stretch/>
        </p:blipFill>
        <p:spPr>
          <a:xfrm>
            <a:off x="-4232860" y="4276088"/>
            <a:ext cx="2810869" cy="133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519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E38AC-217F-BBDF-4FD3-B3CC1FDED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BF6C3F-A977-4ED3-EA55-F1411277E3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63" b="5848"/>
          <a:stretch/>
        </p:blipFill>
        <p:spPr>
          <a:xfrm>
            <a:off x="296948" y="1436298"/>
            <a:ext cx="13936410" cy="6607616"/>
          </a:xfrm>
          <a:prstGeom prst="rect">
            <a:avLst/>
          </a:prstGeom>
        </p:spPr>
      </p:pic>
      <p:pic>
        <p:nvPicPr>
          <p:cNvPr id="1030" name="Picture 6" descr="Introducing Adobe Firefly - YouTube">
            <a:extLst>
              <a:ext uri="{FF2B5EF4-FFF2-40B4-BE49-F238E27FC236}">
                <a16:creationId xmlns:a16="http://schemas.microsoft.com/office/drawing/2014/main" id="{B42D4F78-BA61-5CCF-F31B-1FD3F854A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82" y="2171427"/>
            <a:ext cx="3087302" cy="17366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9E556F-AED8-A787-0C69-273C6695F1A0}"/>
              </a:ext>
            </a:extLst>
          </p:cNvPr>
          <p:cNvSpPr txBox="1"/>
          <p:nvPr/>
        </p:nvSpPr>
        <p:spPr>
          <a:xfrm>
            <a:off x="204537" y="517269"/>
            <a:ext cx="14245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Роль </a:t>
            </a:r>
            <a:r>
              <a:rPr lang="en-US" sz="400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Adobe Firefly </a:t>
            </a:r>
            <a:r>
              <a:rPr lang="uk-UA" sz="400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400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ШІ у викладанні виробничого навчання</a:t>
            </a:r>
            <a:endParaRPr lang="ru-UA" sz="4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Shape 1">
            <a:extLst>
              <a:ext uri="{FF2B5EF4-FFF2-40B4-BE49-F238E27FC236}">
                <a16:creationId xmlns:a16="http://schemas.microsoft.com/office/drawing/2014/main" id="{F5B3C213-AF85-4C2E-E9D8-70D2FC4EEB5F}"/>
              </a:ext>
            </a:extLst>
          </p:cNvPr>
          <p:cNvSpPr/>
          <p:nvPr/>
        </p:nvSpPr>
        <p:spPr>
          <a:xfrm>
            <a:off x="10849105" y="2069463"/>
            <a:ext cx="3087303" cy="3910231"/>
          </a:xfrm>
          <a:prstGeom prst="roundRect">
            <a:avLst>
              <a:gd name="adj" fmla="val 341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7A9248-05DE-6C70-AE0B-B8831FE3FE03}"/>
              </a:ext>
            </a:extLst>
          </p:cNvPr>
          <p:cNvSpPr txBox="1"/>
          <p:nvPr/>
        </p:nvSpPr>
        <p:spPr>
          <a:xfrm>
            <a:off x="11057021" y="2182432"/>
            <a:ext cx="27431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effectLst/>
                <a:latin typeface="Arial" panose="020B0604020202020204" pitchFamily="34" charset="0"/>
              </a:rPr>
              <a:t>Adobe Firefly</a:t>
            </a:r>
            <a:r>
              <a:rPr lang="en-US" b="0" i="0" dirty="0">
                <a:effectLst/>
                <a:latin typeface="Arial" panose="020B0604020202020204" pitchFamily="34" charset="0"/>
              </a:rPr>
              <a:t> </a:t>
            </a:r>
            <a:r>
              <a:rPr lang="uk-UA" b="0" i="0" dirty="0">
                <a:effectLst/>
                <a:latin typeface="Arial" panose="020B0604020202020204" pitchFamily="34" charset="0"/>
              </a:rPr>
              <a:t>–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az-Cyrl-AZ" b="0" i="0" dirty="0">
                <a:effectLst/>
                <a:latin typeface="Arial" panose="020B0604020202020204" pitchFamily="34" charset="0"/>
              </a:rPr>
              <a:t>це генеративна </a:t>
            </a:r>
            <a:r>
              <a:rPr lang="az-Cyrl-AZ" b="0" i="0" u="none" strike="noStrike" dirty="0">
                <a:effectLst/>
                <a:latin typeface="Arial" panose="020B0604020202020204" pitchFamily="34" charset="0"/>
                <a:hlinkClick r:id="rId4" tooltip="Модель тексту в зображення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модель перетворення тексту в зображення </a:t>
            </a:r>
            <a:r>
              <a:rPr lang="az-Cyrl-AZ" b="0" i="0" u="sng" dirty="0"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машинного навчання</a:t>
            </a:r>
            <a:r>
              <a:rPr lang="en-US" b="0" i="0" dirty="0">
                <a:effectLst/>
                <a:latin typeface="Arial" panose="020B0604020202020204" pitchFamily="34" charset="0"/>
              </a:rPr>
              <a:t>. </a:t>
            </a:r>
            <a:r>
              <a:rPr lang="az-Cyrl-AZ" b="0" i="0" dirty="0">
                <a:effectLst/>
                <a:latin typeface="Arial" panose="020B0604020202020204" pitchFamily="34" charset="0"/>
              </a:rPr>
              <a:t>Зараз він тестується у відкритій бета-фазі. Він використовує набори даних зображень для створення різноманітних дизайнів. 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CB8999-66EC-949D-9B8B-1CFB8B035045}"/>
              </a:ext>
            </a:extLst>
          </p:cNvPr>
          <p:cNvSpPr/>
          <p:nvPr/>
        </p:nvSpPr>
        <p:spPr>
          <a:xfrm>
            <a:off x="-4269671" y="2453833"/>
            <a:ext cx="1815229" cy="585899"/>
          </a:xfrm>
          <a:prstGeom prst="rect">
            <a:avLst/>
          </a:prstGeom>
          <a:solidFill>
            <a:srgbClr val="96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8364178D-8542-3DBB-23A4-0A263645B8B4}"/>
              </a:ext>
            </a:extLst>
          </p:cNvPr>
          <p:cNvSpPr/>
          <p:nvPr/>
        </p:nvSpPr>
        <p:spPr>
          <a:xfrm>
            <a:off x="-3374985" y="2503885"/>
            <a:ext cx="1449603" cy="800951"/>
          </a:xfrm>
          <a:prstGeom prst="roundRect">
            <a:avLst>
              <a:gd name="adj" fmla="val 341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536019-431B-9F5C-396F-45F0265202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3889" b="7194"/>
          <a:stretch/>
        </p:blipFill>
        <p:spPr>
          <a:xfrm>
            <a:off x="-4501595" y="1436298"/>
            <a:ext cx="2386279" cy="10592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9396D4-F1E7-B64F-E20F-3C30A9538A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7885"/>
          <a:stretch/>
        </p:blipFill>
        <p:spPr>
          <a:xfrm>
            <a:off x="-4450249" y="2709415"/>
            <a:ext cx="1068597" cy="55368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1B4E82E-36EE-C5F9-8BF2-71FD49AB5F3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7885"/>
          <a:stretch/>
        </p:blipFill>
        <p:spPr>
          <a:xfrm>
            <a:off x="-4336859" y="264748"/>
            <a:ext cx="1710835" cy="8864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61A06EE-CB54-CC4D-B3CA-D698CA4C4DF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3549" t="87117" r="7737" b="9243"/>
          <a:stretch/>
        </p:blipFill>
        <p:spPr>
          <a:xfrm flipV="1">
            <a:off x="-4274194" y="3530341"/>
            <a:ext cx="899209" cy="21129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8B3823-CC04-D98A-FDF5-F03A9499A14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8667" t="10088" r="3454" b="11111"/>
          <a:stretch/>
        </p:blipFill>
        <p:spPr>
          <a:xfrm>
            <a:off x="-4393188" y="3538227"/>
            <a:ext cx="2560549" cy="145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65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002BA-A0F3-0118-DF20-9F234B9F2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953FBA3-01C9-6D88-4AA9-526D07544F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63" b="5848"/>
          <a:stretch/>
        </p:blipFill>
        <p:spPr>
          <a:xfrm>
            <a:off x="-4280148" y="2653291"/>
            <a:ext cx="2809828" cy="1332213"/>
          </a:xfrm>
          <a:prstGeom prst="rect">
            <a:avLst/>
          </a:prstGeom>
        </p:spPr>
      </p:pic>
      <p:pic>
        <p:nvPicPr>
          <p:cNvPr id="1030" name="Picture 6" descr="Introducing Adobe Firefly - YouTube">
            <a:extLst>
              <a:ext uri="{FF2B5EF4-FFF2-40B4-BE49-F238E27FC236}">
                <a16:creationId xmlns:a16="http://schemas.microsoft.com/office/drawing/2014/main" id="{CEC42AA0-7E49-856E-A8AE-F66919835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2936" y="1644644"/>
            <a:ext cx="3087302" cy="17366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Shape 1">
            <a:extLst>
              <a:ext uri="{FF2B5EF4-FFF2-40B4-BE49-F238E27FC236}">
                <a16:creationId xmlns:a16="http://schemas.microsoft.com/office/drawing/2014/main" id="{05EAD51D-9264-2100-BA89-ECF2D17727D4}"/>
              </a:ext>
            </a:extLst>
          </p:cNvPr>
          <p:cNvSpPr/>
          <p:nvPr/>
        </p:nvSpPr>
        <p:spPr>
          <a:xfrm>
            <a:off x="-4238791" y="699652"/>
            <a:ext cx="1363557" cy="1594657"/>
          </a:xfrm>
          <a:prstGeom prst="roundRect">
            <a:avLst>
              <a:gd name="adj" fmla="val 341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972C88-462D-5FFF-61C5-D431E6302C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667" t="10088" r="3454" b="11111"/>
          <a:stretch/>
        </p:blipFill>
        <p:spPr>
          <a:xfrm>
            <a:off x="365666" y="159363"/>
            <a:ext cx="13899067" cy="791087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D154863-0604-47A5-7E57-AE332078BDE0}"/>
              </a:ext>
            </a:extLst>
          </p:cNvPr>
          <p:cNvSpPr/>
          <p:nvPr/>
        </p:nvSpPr>
        <p:spPr>
          <a:xfrm>
            <a:off x="-4242936" y="4932008"/>
            <a:ext cx="2413000" cy="1193800"/>
          </a:xfrm>
          <a:prstGeom prst="rect">
            <a:avLst/>
          </a:prstGeom>
          <a:solidFill>
            <a:srgbClr val="96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Picture 2" descr="Remove the Background from any Image of People or Objects Quickly">
            <a:extLst>
              <a:ext uri="{FF2B5EF4-FFF2-40B4-BE49-F238E27FC236}">
                <a16:creationId xmlns:a16="http://schemas.microsoft.com/office/drawing/2014/main" id="{69FCC45C-CC59-FD32-AA76-B9654A580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2936" y="4243979"/>
            <a:ext cx="2166940" cy="121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4A6F6A-134A-2C6A-C928-C9880614A19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340" b="5536"/>
          <a:stretch/>
        </p:blipFill>
        <p:spPr>
          <a:xfrm>
            <a:off x="-4410932" y="5528908"/>
            <a:ext cx="2104099" cy="99565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F04A37A-EBEA-8F60-0739-20D6EC1CA34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622" t="10031" r="21941" b="18401"/>
          <a:stretch/>
        </p:blipFill>
        <p:spPr>
          <a:xfrm>
            <a:off x="-4298956" y="5927665"/>
            <a:ext cx="2029448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557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76BFC-521C-DA0E-49BF-53CA7868F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73300D-ECE1-1650-6087-DA42C9600C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67" t="10088" r="3454" b="11111"/>
          <a:stretch/>
        </p:blipFill>
        <p:spPr>
          <a:xfrm>
            <a:off x="-3725388" y="127000"/>
            <a:ext cx="2419921" cy="137733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755ED4F-3B66-E0B3-16A1-4F2520BBBCCE}"/>
              </a:ext>
            </a:extLst>
          </p:cNvPr>
          <p:cNvSpPr/>
          <p:nvPr/>
        </p:nvSpPr>
        <p:spPr>
          <a:xfrm>
            <a:off x="0" y="310536"/>
            <a:ext cx="14630400" cy="1193800"/>
          </a:xfrm>
          <a:prstGeom prst="rect">
            <a:avLst/>
          </a:prstGeom>
          <a:solidFill>
            <a:srgbClr val="96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6" name="Picture 2" descr="Remove the Background from any Image of People or Objects Quickly">
            <a:extLst>
              <a:ext uri="{FF2B5EF4-FFF2-40B4-BE49-F238E27FC236}">
                <a16:creationId xmlns:a16="http://schemas.microsoft.com/office/drawing/2014/main" id="{656C95CF-36BE-F27C-2BEE-469BEAE9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55613"/>
            <a:ext cx="4635500" cy="260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48FA17-0C5F-9D93-4168-BAC120F1512C}"/>
              </a:ext>
            </a:extLst>
          </p:cNvPr>
          <p:cNvSpPr txBox="1"/>
          <p:nvPr/>
        </p:nvSpPr>
        <p:spPr>
          <a:xfrm>
            <a:off x="5359400" y="319792"/>
            <a:ext cx="47625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latin typeface="Arial" panose="020B0604020202020204" pitchFamily="34" charset="0"/>
                <a:cs typeface="Arial" panose="020B0604020202020204" pitchFamily="34" charset="0"/>
              </a:rPr>
              <a:t>Remove.bg</a:t>
            </a:r>
            <a:endParaRPr lang="ru-UA" sz="7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6D30F2-0C19-3A45-B0BC-2B26D23DF7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340" b="5536"/>
          <a:stretch/>
        </p:blipFill>
        <p:spPr>
          <a:xfrm>
            <a:off x="173692" y="3391448"/>
            <a:ext cx="9736416" cy="460726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9D651DA-C84D-BE2F-B660-F682F07F64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622" t="10031" r="21941" b="18401"/>
          <a:stretch/>
        </p:blipFill>
        <p:spPr>
          <a:xfrm>
            <a:off x="7612593" y="1583980"/>
            <a:ext cx="7044682" cy="4143955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AFC8EE7-51E0-E3DF-0651-A841A34F323D}"/>
              </a:ext>
            </a:extLst>
          </p:cNvPr>
          <p:cNvSpPr/>
          <p:nvPr/>
        </p:nvSpPr>
        <p:spPr>
          <a:xfrm>
            <a:off x="-3748155" y="3407326"/>
            <a:ext cx="2475690" cy="427904"/>
          </a:xfrm>
          <a:prstGeom prst="rect">
            <a:avLst/>
          </a:prstGeom>
          <a:solidFill>
            <a:srgbClr val="96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D91C32D-CF6F-A7C8-AD7F-1C4A596C7FF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802" b="4939"/>
          <a:stretch/>
        </p:blipFill>
        <p:spPr>
          <a:xfrm>
            <a:off x="-3768566" y="1849317"/>
            <a:ext cx="3482412" cy="165051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EBCC1E2-B6E5-058A-31F9-02ECA267820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042" t="10494" r="16840" b="26080"/>
          <a:stretch/>
        </p:blipFill>
        <p:spPr>
          <a:xfrm>
            <a:off x="-3725388" y="4394371"/>
            <a:ext cx="2802707" cy="146793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11947CC-3648-DCC3-FEDE-3AEAF860C2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5353" t="28162" r="19163" b="45097"/>
          <a:stretch/>
        </p:blipFill>
        <p:spPr>
          <a:xfrm>
            <a:off x="-2424519" y="3655957"/>
            <a:ext cx="1086110" cy="1055087"/>
          </a:xfrm>
          <a:prstGeom prst="rect">
            <a:avLst/>
          </a:prstGeom>
        </p:spPr>
      </p:pic>
      <p:sp>
        <p:nvSpPr>
          <p:cNvPr id="1025" name="TextBox 1024">
            <a:extLst>
              <a:ext uri="{FF2B5EF4-FFF2-40B4-BE49-F238E27FC236}">
                <a16:creationId xmlns:a16="http://schemas.microsoft.com/office/drawing/2014/main" id="{85AB7B8C-A25F-B561-4CC6-90B8CA9660FF}"/>
              </a:ext>
            </a:extLst>
          </p:cNvPr>
          <p:cNvSpPr txBox="1"/>
          <p:nvPr/>
        </p:nvSpPr>
        <p:spPr>
          <a:xfrm>
            <a:off x="10121900" y="5980083"/>
            <a:ext cx="43348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Remove.bg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az-Cyrl-AZ" dirty="0">
                <a:latin typeface="Arial" panose="020B0604020202020204" pitchFamily="34" charset="0"/>
                <a:cs typeface="Arial" panose="020B0604020202020204" pitchFamily="34" charset="0"/>
              </a:rPr>
              <a:t>це спеціалізований онлайн-сервіс і програма, яка автоматично видаляє фон із зображень за допомогою штучного інтелекту. Його перевага в тому, що він працює швидко і не вимагає навичок у редагуванні зображень.</a:t>
            </a:r>
            <a:endParaRPr lang="ru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27" name="Таблица 1026">
            <a:extLst>
              <a:ext uri="{FF2B5EF4-FFF2-40B4-BE49-F238E27FC236}">
                <a16:creationId xmlns:a16="http://schemas.microsoft.com/office/drawing/2014/main" id="{2364AF94-BC30-0B82-EE41-5210E9CDF8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592672"/>
              </p:ext>
            </p:extLst>
          </p:nvPr>
        </p:nvGraphicFramePr>
        <p:xfrm>
          <a:off x="-3634048" y="5980083"/>
          <a:ext cx="2361583" cy="27640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313">
                  <a:extLst>
                    <a:ext uri="{9D8B030D-6E8A-4147-A177-3AD203B41FA5}">
                      <a16:colId xmlns:a16="http://schemas.microsoft.com/office/drawing/2014/main" val="4223712327"/>
                    </a:ext>
                  </a:extLst>
                </a:gridCol>
                <a:gridCol w="1165270">
                  <a:extLst>
                    <a:ext uri="{9D8B030D-6E8A-4147-A177-3AD203B41FA5}">
                      <a16:colId xmlns:a16="http://schemas.microsoft.com/office/drawing/2014/main" val="2793686288"/>
                    </a:ext>
                  </a:extLst>
                </a:gridCol>
              </a:tblGrid>
              <a:tr h="1359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Переваги:</a:t>
                      </a:r>
                      <a:endParaRPr lang="ru-UA" sz="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Недоліки:</a:t>
                      </a:r>
                      <a:endParaRPr lang="ru-UA" sz="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8238093"/>
                  </a:ext>
                </a:extLst>
              </a:tr>
              <a:tr h="46524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uk-UA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Швидкість і простота використання.</a:t>
                      </a:r>
                      <a:endParaRPr lang="ru-UA" sz="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uk-UA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Безкоштовна версія обмежена роздільною здатністю.</a:t>
                      </a:r>
                      <a:endParaRPr lang="ru-UA" sz="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11185"/>
                  </a:ext>
                </a:extLst>
              </a:tr>
              <a:tr h="46524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uk-UA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Безкоштовна базова версія.</a:t>
                      </a:r>
                      <a:endParaRPr lang="ru-UA" sz="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uk-UA" sz="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Платний доступ потрібен для обробки зображень високої якості.</a:t>
                      </a:r>
                      <a:endParaRPr lang="ru-UA" sz="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6430309"/>
                  </a:ext>
                </a:extLst>
              </a:tr>
              <a:tr h="58409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uk-UA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Висока точність навіть для складних об'єктів.</a:t>
                      </a:r>
                      <a:endParaRPr lang="ru-UA" sz="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uk-UA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великих пакетів фото може знадобитися більше кредитів (оплата).</a:t>
                      </a:r>
                      <a:endParaRPr lang="ru-UA" sz="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8516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976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6C208-8F76-370E-1542-377E4A358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935C93-35FE-771C-887B-4685248CBA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67" t="10088" r="3454" b="11111"/>
          <a:stretch/>
        </p:blipFill>
        <p:spPr>
          <a:xfrm>
            <a:off x="-4093162" y="448055"/>
            <a:ext cx="2419921" cy="137733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A96EA38-E784-4A95-FC97-3239A92B10AB}"/>
              </a:ext>
            </a:extLst>
          </p:cNvPr>
          <p:cNvSpPr/>
          <p:nvPr/>
        </p:nvSpPr>
        <p:spPr>
          <a:xfrm>
            <a:off x="0" y="310536"/>
            <a:ext cx="14630400" cy="1193800"/>
          </a:xfrm>
          <a:prstGeom prst="rect">
            <a:avLst/>
          </a:prstGeom>
          <a:solidFill>
            <a:srgbClr val="96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EE9A4D-0E7C-4D55-295F-F5638FE8564F}"/>
              </a:ext>
            </a:extLst>
          </p:cNvPr>
          <p:cNvSpPr txBox="1"/>
          <p:nvPr/>
        </p:nvSpPr>
        <p:spPr>
          <a:xfrm>
            <a:off x="1231900" y="290872"/>
            <a:ext cx="47625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latin typeface="Arial" panose="020B0604020202020204" pitchFamily="34" charset="0"/>
                <a:cs typeface="Arial" panose="020B0604020202020204" pitchFamily="34" charset="0"/>
              </a:rPr>
              <a:t>Remove.bg</a:t>
            </a:r>
            <a:endParaRPr lang="ru-UA" sz="7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5549CF-FF74-DBC6-D962-7D6760E368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802" b="4939"/>
          <a:stretch/>
        </p:blipFill>
        <p:spPr>
          <a:xfrm>
            <a:off x="0" y="1618636"/>
            <a:ext cx="9715500" cy="4604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04C9EF-0625-8A23-B827-A6EE8A5072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042" t="10494" r="16840" b="26080"/>
          <a:stretch/>
        </p:blipFill>
        <p:spPr>
          <a:xfrm>
            <a:off x="6722293" y="4114800"/>
            <a:ext cx="7819207" cy="40953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A9886F-218B-BFC9-14CD-8BCB66514B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5353" t="28162" r="19163" b="45097"/>
          <a:stretch/>
        </p:blipFill>
        <p:spPr>
          <a:xfrm>
            <a:off x="2430887" y="5089801"/>
            <a:ext cx="3030113" cy="2943563"/>
          </a:xfrm>
          <a:prstGeom prst="rect">
            <a:avLst/>
          </a:prstGeom>
        </p:spPr>
      </p:pic>
      <p:cxnSp>
        <p:nvCxnSpPr>
          <p:cNvPr id="21" name="Соединитель: уступ 20">
            <a:extLst>
              <a:ext uri="{FF2B5EF4-FFF2-40B4-BE49-F238E27FC236}">
                <a16:creationId xmlns:a16="http://schemas.microsoft.com/office/drawing/2014/main" id="{0339B3FC-1DDB-48A7-EC84-A93EADCF5552}"/>
              </a:ext>
            </a:extLst>
          </p:cNvPr>
          <p:cNvCxnSpPr/>
          <p:nvPr/>
        </p:nvCxnSpPr>
        <p:spPr>
          <a:xfrm rot="10800000" flipV="1">
            <a:off x="5638800" y="5905500"/>
            <a:ext cx="965200" cy="705464"/>
          </a:xfrm>
          <a:prstGeom prst="bentConnector3">
            <a:avLst/>
          </a:prstGeom>
          <a:ln>
            <a:tailEnd type="triangle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9B8F22-2D59-07E5-6DA6-F0D047DBFCB1}"/>
              </a:ext>
            </a:extLst>
          </p:cNvPr>
          <p:cNvSpPr/>
          <p:nvPr/>
        </p:nvSpPr>
        <p:spPr>
          <a:xfrm>
            <a:off x="-3456180" y="2196511"/>
            <a:ext cx="2070681" cy="995657"/>
          </a:xfrm>
          <a:prstGeom prst="rect">
            <a:avLst/>
          </a:prstGeom>
          <a:solidFill>
            <a:srgbClr val="96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Picture 2" descr="Remove the Background from any Image of People or Objects Quickly">
            <a:extLst>
              <a:ext uri="{FF2B5EF4-FFF2-40B4-BE49-F238E27FC236}">
                <a16:creationId xmlns:a16="http://schemas.microsoft.com/office/drawing/2014/main" id="{3D8F20A3-8D1D-B454-456B-007B5D009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6743" y="2019253"/>
            <a:ext cx="2166940" cy="121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565741-D248-1091-0794-91EEA66783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340" b="5536"/>
          <a:stretch/>
        </p:blipFill>
        <p:spPr>
          <a:xfrm>
            <a:off x="-3816510" y="2943212"/>
            <a:ext cx="2104099" cy="9956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4F3C04-4F79-C758-96C8-38354CDAC23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622" t="10031" r="21941" b="18401"/>
          <a:stretch/>
        </p:blipFill>
        <p:spPr>
          <a:xfrm>
            <a:off x="-3927413" y="2351320"/>
            <a:ext cx="2029448" cy="1193800"/>
          </a:xfrm>
          <a:prstGeom prst="rect">
            <a:avLst/>
          </a:prstGeom>
        </p:spPr>
      </p:pic>
      <p:sp>
        <p:nvSpPr>
          <p:cNvPr id="22" name="Shape 1">
            <a:extLst>
              <a:ext uri="{FF2B5EF4-FFF2-40B4-BE49-F238E27FC236}">
                <a16:creationId xmlns:a16="http://schemas.microsoft.com/office/drawing/2014/main" id="{FCA95A35-BA79-0C4F-D035-5FC33385229D}"/>
              </a:ext>
            </a:extLst>
          </p:cNvPr>
          <p:cNvSpPr/>
          <p:nvPr/>
        </p:nvSpPr>
        <p:spPr>
          <a:xfrm>
            <a:off x="-3927413" y="1769499"/>
            <a:ext cx="1876928" cy="888784"/>
          </a:xfrm>
          <a:prstGeom prst="roundRect">
            <a:avLst>
              <a:gd name="adj" fmla="val 341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3BAB4D3-B142-9798-64A1-EF2A143EED6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6973" t="32310" r="27550" b="25439"/>
          <a:stretch/>
        </p:blipFill>
        <p:spPr>
          <a:xfrm>
            <a:off x="-4093162" y="500406"/>
            <a:ext cx="2707663" cy="14150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27" name="Таблица 26">
            <a:extLst>
              <a:ext uri="{FF2B5EF4-FFF2-40B4-BE49-F238E27FC236}">
                <a16:creationId xmlns:a16="http://schemas.microsoft.com/office/drawing/2014/main" id="{87006FB6-20E5-BE85-882A-3EEE223538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921546"/>
              </p:ext>
            </p:extLst>
          </p:nvPr>
        </p:nvGraphicFramePr>
        <p:xfrm>
          <a:off x="9537148" y="875647"/>
          <a:ext cx="4789170" cy="28608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6061">
                  <a:extLst>
                    <a:ext uri="{9D8B030D-6E8A-4147-A177-3AD203B41FA5}">
                      <a16:colId xmlns:a16="http://schemas.microsoft.com/office/drawing/2014/main" val="4223712327"/>
                    </a:ext>
                  </a:extLst>
                </a:gridCol>
                <a:gridCol w="2363109">
                  <a:extLst>
                    <a:ext uri="{9D8B030D-6E8A-4147-A177-3AD203B41FA5}">
                      <a16:colId xmlns:a16="http://schemas.microsoft.com/office/drawing/2014/main" val="27936862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Переваги:</a:t>
                      </a:r>
                      <a:endParaRPr lang="ru-UA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Недоліки:</a:t>
                      </a:r>
                      <a:endParaRPr lang="ru-UA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82380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Blip>
                          <a:blip r:embed="rId10"/>
                        </a:buBlip>
                      </a:pPr>
                      <a:r>
                        <a:rPr lang="uk-UA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Швидкість і простота використання.</a:t>
                      </a:r>
                      <a:endParaRPr lang="ru-UA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Blip>
                          <a:blip r:embed="rId10"/>
                        </a:buBlip>
                      </a:pPr>
                      <a:r>
                        <a:rPr lang="uk-UA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Безкоштовна версія обмежена роздільною здатністю.</a:t>
                      </a:r>
                      <a:endParaRPr lang="ru-UA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11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Blip>
                          <a:blip r:embed="rId10"/>
                        </a:buBlip>
                      </a:pPr>
                      <a:r>
                        <a:rPr lang="uk-UA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Безкоштовна базова версія.</a:t>
                      </a:r>
                      <a:endParaRPr lang="ru-UA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Blip>
                          <a:blip r:embed="rId10"/>
                        </a:buBlip>
                      </a:pPr>
                      <a:r>
                        <a:rPr lang="uk-UA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Платний доступ потрібен для обробки зображень високої якості.</a:t>
                      </a:r>
                      <a:endParaRPr lang="ru-UA" sz="14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64303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Blip>
                          <a:blip r:embed="rId10"/>
                        </a:buBlip>
                      </a:pPr>
                      <a:r>
                        <a:rPr lang="uk-UA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Висока точність навіть для складних об'єктів.</a:t>
                      </a:r>
                      <a:endParaRPr lang="ru-UA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Blip>
                          <a:blip r:embed="rId10"/>
                        </a:buBlip>
                      </a:pPr>
                      <a:r>
                        <a:rPr lang="uk-UA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великих пакетів фото може знадобитися більше кредитів (оплата).</a:t>
                      </a:r>
                      <a:endParaRPr lang="ru-UA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8516949"/>
                  </a:ext>
                </a:extLst>
              </a:tr>
            </a:tbl>
          </a:graphicData>
        </a:graphic>
      </p:graphicFrame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DE63017-EDFD-0F0F-53D4-16544868490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0678" r="20473" b="10957"/>
          <a:stretch/>
        </p:blipFill>
        <p:spPr>
          <a:xfrm>
            <a:off x="-3924209" y="3654866"/>
            <a:ext cx="2166940" cy="120110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2303911-D991-9879-3F0C-77311C4705A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0678" r="25000" b="11419"/>
          <a:stretch/>
        </p:blipFill>
        <p:spPr>
          <a:xfrm>
            <a:off x="-4093162" y="4847126"/>
            <a:ext cx="1876929" cy="109663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9C505A6-2721-22CB-A041-8D3B1B47281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3785" t="25772" r="24132" b="22223"/>
          <a:stretch/>
        </p:blipFill>
        <p:spPr>
          <a:xfrm>
            <a:off x="-4286849" y="4508348"/>
            <a:ext cx="1619849" cy="9098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2A09244-09B3-02F9-604D-5402FFD286B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5709" r="17795" b="17416"/>
          <a:stretch/>
        </p:blipFill>
        <p:spPr>
          <a:xfrm>
            <a:off x="-3739985" y="4685570"/>
            <a:ext cx="2104100" cy="1106810"/>
          </a:xfrm>
          <a:prstGeom prst="rect">
            <a:avLst/>
          </a:prstGeom>
        </p:spPr>
      </p:pic>
      <p:pic>
        <p:nvPicPr>
          <p:cNvPr id="1024" name="Рисунок 1023">
            <a:extLst>
              <a:ext uri="{FF2B5EF4-FFF2-40B4-BE49-F238E27FC236}">
                <a16:creationId xmlns:a16="http://schemas.microsoft.com/office/drawing/2014/main" id="{C15E3363-879D-A4BC-0D07-D16BA7E0C13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24827" t="26389" r="24827" b="24551"/>
          <a:stretch/>
        </p:blipFill>
        <p:spPr>
          <a:xfrm>
            <a:off x="-4164241" y="3784060"/>
            <a:ext cx="1604940" cy="87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1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E2498-06E4-F41A-327A-E3402E79B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">
            <a:extLst>
              <a:ext uri="{FF2B5EF4-FFF2-40B4-BE49-F238E27FC236}">
                <a16:creationId xmlns:a16="http://schemas.microsoft.com/office/drawing/2014/main" id="{C47F6DD4-C802-DA4F-E517-8B6B58E8EF22}"/>
              </a:ext>
            </a:extLst>
          </p:cNvPr>
          <p:cNvSpPr/>
          <p:nvPr/>
        </p:nvSpPr>
        <p:spPr>
          <a:xfrm>
            <a:off x="6345391" y="0"/>
            <a:ext cx="1169551" cy="8229600"/>
          </a:xfrm>
          <a:prstGeom prst="roundRect">
            <a:avLst>
              <a:gd name="adj" fmla="val 341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40C98-5A22-740B-5DF7-0DD3AD4C44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73" t="32310" r="27550" b="25439"/>
          <a:stretch/>
        </p:blipFill>
        <p:spPr>
          <a:xfrm>
            <a:off x="-3009414" y="-44772"/>
            <a:ext cx="2707663" cy="14150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C21C55-5385-8FE0-FA66-05536799CC93}"/>
              </a:ext>
            </a:extLst>
          </p:cNvPr>
          <p:cNvSpPr txBox="1"/>
          <p:nvPr/>
        </p:nvSpPr>
        <p:spPr>
          <a:xfrm>
            <a:off x="-3292152" y="1046832"/>
            <a:ext cx="29904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 Photoshop</a:t>
            </a:r>
            <a:endParaRPr lang="uk-UA" sz="25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2DC690-9175-23D2-AC1E-0873A31D68C3}"/>
              </a:ext>
            </a:extLst>
          </p:cNvPr>
          <p:cNvSpPr/>
          <p:nvPr/>
        </p:nvSpPr>
        <p:spPr>
          <a:xfrm>
            <a:off x="-2732324" y="878740"/>
            <a:ext cx="1394820" cy="241084"/>
          </a:xfrm>
          <a:prstGeom prst="rect">
            <a:avLst/>
          </a:prstGeom>
          <a:solidFill>
            <a:srgbClr val="96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3280B9-F493-5CC1-DFF5-B45941477C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802" b="4939"/>
          <a:stretch/>
        </p:blipFill>
        <p:spPr>
          <a:xfrm>
            <a:off x="-2743824" y="948"/>
            <a:ext cx="1962014" cy="9299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35A180-9CA3-AFAB-61C8-8A6AF54006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042" t="10494" r="16840" b="26080"/>
          <a:stretch/>
        </p:blipFill>
        <p:spPr>
          <a:xfrm>
            <a:off x="-2719497" y="1434848"/>
            <a:ext cx="1579064" cy="8270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C4B896-8AB2-A41F-C729-E71FE23594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5353" t="28162" r="19163" b="45097"/>
          <a:stretch/>
        </p:blipFill>
        <p:spPr>
          <a:xfrm>
            <a:off x="-1986579" y="1018821"/>
            <a:ext cx="611922" cy="594443"/>
          </a:xfrm>
          <a:prstGeom prst="rect">
            <a:avLst/>
          </a:prstGeom>
        </p:spPr>
      </p:pic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EF922484-FB50-4422-30C1-333FE6C3E1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533721"/>
              </p:ext>
            </p:extLst>
          </p:nvPr>
        </p:nvGraphicFramePr>
        <p:xfrm>
          <a:off x="-3405448" y="2411383"/>
          <a:ext cx="2361583" cy="27640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313">
                  <a:extLst>
                    <a:ext uri="{9D8B030D-6E8A-4147-A177-3AD203B41FA5}">
                      <a16:colId xmlns:a16="http://schemas.microsoft.com/office/drawing/2014/main" val="4223712327"/>
                    </a:ext>
                  </a:extLst>
                </a:gridCol>
                <a:gridCol w="1165270">
                  <a:extLst>
                    <a:ext uri="{9D8B030D-6E8A-4147-A177-3AD203B41FA5}">
                      <a16:colId xmlns:a16="http://schemas.microsoft.com/office/drawing/2014/main" val="2793686288"/>
                    </a:ext>
                  </a:extLst>
                </a:gridCol>
              </a:tblGrid>
              <a:tr h="1359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Переваги:</a:t>
                      </a:r>
                      <a:endParaRPr lang="ru-UA" sz="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Недоліки:</a:t>
                      </a:r>
                      <a:endParaRPr lang="ru-UA" sz="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8238093"/>
                  </a:ext>
                </a:extLst>
              </a:tr>
              <a:tr h="46524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Blip>
                          <a:blip r:embed="rId6"/>
                        </a:buBlip>
                      </a:pPr>
                      <a:r>
                        <a:rPr lang="uk-UA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Швидкість і простота використання.</a:t>
                      </a:r>
                      <a:endParaRPr lang="ru-UA" sz="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Blip>
                          <a:blip r:embed="rId6"/>
                        </a:buBlip>
                      </a:pPr>
                      <a:r>
                        <a:rPr lang="uk-UA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Безкоштовна версія обмежена роздільною здатністю.</a:t>
                      </a:r>
                      <a:endParaRPr lang="ru-UA" sz="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11185"/>
                  </a:ext>
                </a:extLst>
              </a:tr>
              <a:tr h="46524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Blip>
                          <a:blip r:embed="rId6"/>
                        </a:buBlip>
                      </a:pPr>
                      <a:r>
                        <a:rPr lang="uk-UA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Безкоштовна базова версія.</a:t>
                      </a:r>
                      <a:endParaRPr lang="ru-UA" sz="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Blip>
                          <a:blip r:embed="rId6"/>
                        </a:buBlip>
                      </a:pPr>
                      <a:r>
                        <a:rPr lang="uk-UA" sz="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Платний доступ потрібен для обробки зображень високої якості.</a:t>
                      </a:r>
                      <a:endParaRPr lang="ru-UA" sz="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6430309"/>
                  </a:ext>
                </a:extLst>
              </a:tr>
              <a:tr h="58409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Blip>
                          <a:blip r:embed="rId6"/>
                        </a:buBlip>
                      </a:pPr>
                      <a:r>
                        <a:rPr lang="uk-UA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Висока точність навіть для складних об'єктів.</a:t>
                      </a:r>
                      <a:endParaRPr lang="ru-UA" sz="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Blip>
                          <a:blip r:embed="rId6"/>
                        </a:buBlip>
                      </a:pPr>
                      <a:r>
                        <a:rPr lang="uk-UA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великих пакетів фото може знадобитися більше кредитів (оплата).</a:t>
                      </a:r>
                      <a:endParaRPr lang="ru-UA" sz="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85169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40C7AE3-8CCD-0FCD-33D7-AC0E4992FE3E}"/>
              </a:ext>
            </a:extLst>
          </p:cNvPr>
          <p:cNvSpPr txBox="1"/>
          <p:nvPr/>
        </p:nvSpPr>
        <p:spPr>
          <a:xfrm rot="5400000">
            <a:off x="5763804" y="5626138"/>
            <a:ext cx="23615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000" dirty="0">
                <a:latin typeface="Arial" panose="020B0604020202020204" pitchFamily="34" charset="0"/>
                <a:cs typeface="Arial" panose="020B0604020202020204" pitchFamily="34" charset="0"/>
              </a:rPr>
              <a:t>Fotor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C5DEBDA-C869-EE15-3545-29F37BA94DB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678" r="20473" b="10957"/>
          <a:stretch/>
        </p:blipFill>
        <p:spPr>
          <a:xfrm>
            <a:off x="165140" y="226752"/>
            <a:ext cx="7182500" cy="398117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8494A7D-69A6-302D-25A8-6CDD7BA6A4E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5503" r="25000" b="22340"/>
          <a:stretch/>
        </p:blipFill>
        <p:spPr>
          <a:xfrm>
            <a:off x="503688" y="4246543"/>
            <a:ext cx="5616623" cy="261835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9D2347A-53EF-1943-DCCC-BB30EF12E04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3785" t="25772" r="24132" b="22223"/>
          <a:stretch/>
        </p:blipFill>
        <p:spPr>
          <a:xfrm>
            <a:off x="7592530" y="4192228"/>
            <a:ext cx="7037869" cy="39529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4F9881-059B-031E-5D7F-2BD8C10B3FF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5709" r="17795" b="17416"/>
          <a:stretch/>
        </p:blipFill>
        <p:spPr>
          <a:xfrm>
            <a:off x="201409" y="1407875"/>
            <a:ext cx="3110591" cy="163625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9361583-B094-3245-BFEB-1B8A3B5DBBA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4827" t="26389" r="24827" b="24551"/>
          <a:stretch/>
        </p:blipFill>
        <p:spPr>
          <a:xfrm>
            <a:off x="7561133" y="332042"/>
            <a:ext cx="6867858" cy="376433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74FC080-85A2-5213-B2C4-21E557DF8791}"/>
              </a:ext>
            </a:extLst>
          </p:cNvPr>
          <p:cNvSpPr txBox="1"/>
          <p:nvPr/>
        </p:nvSpPr>
        <p:spPr>
          <a:xfrm>
            <a:off x="272400" y="6821725"/>
            <a:ext cx="5987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Fotor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az-Cyrl-AZ" sz="1600" dirty="0">
                <a:latin typeface="Arial" panose="020B0604020202020204" pitchFamily="34" charset="0"/>
                <a:cs typeface="Arial" panose="020B0604020202020204" pitchFamily="34" charset="0"/>
              </a:rPr>
              <a:t>це популярний онлайн-інструмент та програма для редагування фотографій, створення графіки та базового дизайну. Він підходить для користувачів, які хочуть швидко обробити фото або створити привабливі зображення без складного професійного софту, такого як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Photoshop.</a:t>
            </a:r>
            <a:endParaRPr lang="ru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7398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6FEA6-B8F8-2E99-FD64-9870D498B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">
            <a:extLst>
              <a:ext uri="{FF2B5EF4-FFF2-40B4-BE49-F238E27FC236}">
                <a16:creationId xmlns:a16="http://schemas.microsoft.com/office/drawing/2014/main" id="{9B20257C-4279-F7EC-155B-25B585AFDEF1}"/>
              </a:ext>
            </a:extLst>
          </p:cNvPr>
          <p:cNvSpPr/>
          <p:nvPr/>
        </p:nvSpPr>
        <p:spPr>
          <a:xfrm>
            <a:off x="-2909182" y="392117"/>
            <a:ext cx="1169551" cy="1258119"/>
          </a:xfrm>
          <a:prstGeom prst="roundRect">
            <a:avLst>
              <a:gd name="adj" fmla="val 341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32958E-26FF-DF88-7A46-9650BF5DD028}"/>
              </a:ext>
            </a:extLst>
          </p:cNvPr>
          <p:cNvSpPr txBox="1"/>
          <p:nvPr/>
        </p:nvSpPr>
        <p:spPr>
          <a:xfrm rot="5400000">
            <a:off x="-3520090" y="988133"/>
            <a:ext cx="23615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000" dirty="0">
                <a:latin typeface="Arial" panose="020B0604020202020204" pitchFamily="34" charset="0"/>
                <a:cs typeface="Arial" panose="020B0604020202020204" pitchFamily="34" charset="0"/>
              </a:rPr>
              <a:t>Fotor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90A656-B73C-048F-0AEC-BE88843146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678" r="20473" b="10957"/>
          <a:stretch/>
        </p:blipFill>
        <p:spPr>
          <a:xfrm>
            <a:off x="-2909182" y="544252"/>
            <a:ext cx="2171660" cy="120372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59BEC54-19E7-948C-8A0C-372A454894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503" r="25000" b="22340"/>
          <a:stretch/>
        </p:blipFill>
        <p:spPr>
          <a:xfrm>
            <a:off x="-2986770" y="1258119"/>
            <a:ext cx="1350512" cy="62958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E3366F-DF16-2004-CAE6-5BCA7E675A9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785" t="25772" r="24132" b="22223"/>
          <a:stretch/>
        </p:blipFill>
        <p:spPr>
          <a:xfrm flipV="1">
            <a:off x="-3034646" y="-16393"/>
            <a:ext cx="1350513" cy="75853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9B6B59D-CE14-4C35-15CA-69ED319F880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709" r="17795" b="17416"/>
          <a:stretch/>
        </p:blipFill>
        <p:spPr>
          <a:xfrm>
            <a:off x="-2909182" y="683975"/>
            <a:ext cx="1307209" cy="68762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5B1B04A-0FAB-96E0-56BD-42AA045B7AB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4827" t="26389" r="24827" b="24551"/>
          <a:stretch/>
        </p:blipFill>
        <p:spPr>
          <a:xfrm flipV="1">
            <a:off x="-2909182" y="456503"/>
            <a:ext cx="1042282" cy="571284"/>
          </a:xfrm>
          <a:prstGeom prst="rect">
            <a:avLst/>
          </a:prstGeom>
        </p:spPr>
      </p:pic>
      <p:pic>
        <p:nvPicPr>
          <p:cNvPr id="2" name="фліпік">
            <a:hlinkClick r:id="" action="ppaction://media"/>
            <a:extLst>
              <a:ext uri="{FF2B5EF4-FFF2-40B4-BE49-F238E27FC236}">
                <a16:creationId xmlns:a16="http://schemas.microsoft.com/office/drawing/2014/main" id="{2246CDF8-4CDA-F7E3-A37B-C49ACFEC4D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737" y="1371600"/>
            <a:ext cx="14038263" cy="6674554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58691382-68F3-C236-5A1D-47EA888F39E7}"/>
              </a:ext>
            </a:extLst>
          </p:cNvPr>
          <p:cNvSpPr/>
          <p:nvPr/>
        </p:nvSpPr>
        <p:spPr>
          <a:xfrm rot="16200000">
            <a:off x="6935930" y="-6649742"/>
            <a:ext cx="758539" cy="14630400"/>
          </a:xfrm>
          <a:prstGeom prst="roundRect">
            <a:avLst>
              <a:gd name="adj" fmla="val 341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9C8D9A-B269-D5A9-8A64-391D2A4895EC}"/>
              </a:ext>
            </a:extLst>
          </p:cNvPr>
          <p:cNvSpPr txBox="1"/>
          <p:nvPr/>
        </p:nvSpPr>
        <p:spPr>
          <a:xfrm>
            <a:off x="1308100" y="234571"/>
            <a:ext cx="3022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endParaRPr lang="ru-UA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9CA7C8-F63D-3F40-6E21-708D48E716C0}"/>
              </a:ext>
            </a:extLst>
          </p:cNvPr>
          <p:cNvSpPr txBox="1"/>
          <p:nvPr/>
        </p:nvSpPr>
        <p:spPr>
          <a:xfrm>
            <a:off x="4559300" y="360809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це популярна онлайн-платформа, яка пропонує широкий вибір безкоштовних і преміум-ресурсів для графічного дизайну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B0CA4B-994C-EFEB-C3FF-55787E15958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4412" b="6579"/>
          <a:stretch/>
        </p:blipFill>
        <p:spPr>
          <a:xfrm>
            <a:off x="-3329270" y="1198644"/>
            <a:ext cx="2544877" cy="12741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771F9E-CBCB-1F41-89A1-5C711170FED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7658" t="15615" r="22658" b="4457"/>
          <a:stretch/>
        </p:blipFill>
        <p:spPr>
          <a:xfrm>
            <a:off x="-2192954" y="2352573"/>
            <a:ext cx="898668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29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2271</TotalTime>
  <Words>641</Words>
  <Application>Microsoft Office PowerPoint</Application>
  <PresentationFormat>Произвольный</PresentationFormat>
  <Paragraphs>82</Paragraphs>
  <Slides>12</Slides>
  <Notes>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Inter</vt:lpstr>
      <vt:lpstr>Petrona Bold</vt:lpstr>
      <vt:lpstr>Roboto</vt:lpstr>
      <vt:lpstr>Symbol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Дєдов</dc:creator>
  <cp:lastModifiedBy>User</cp:lastModifiedBy>
  <cp:revision>15</cp:revision>
  <dcterms:created xsi:type="dcterms:W3CDTF">2025-01-06T08:11:31Z</dcterms:created>
  <dcterms:modified xsi:type="dcterms:W3CDTF">2025-01-09T07:26:03Z</dcterms:modified>
</cp:coreProperties>
</file>