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57" r:id="rId4"/>
    <p:sldId id="258" r:id="rId5"/>
    <p:sldId id="261" r:id="rId6"/>
    <p:sldId id="259" r:id="rId7"/>
    <p:sldId id="262" r:id="rId8"/>
    <p:sldId id="260" r:id="rId9"/>
    <p:sldId id="263" r:id="rId10"/>
    <p:sldId id="265" r:id="rId11"/>
    <p:sldId id="267" r:id="rId12"/>
  </p:sldIdLst>
  <p:sldSz cx="14630400" cy="8229600"/>
  <p:notesSz cx="8229600" cy="14630400"/>
  <p:embeddedFontLst>
    <p:embeddedFont>
      <p:font typeface="Barlow" panose="00000500000000000000" pitchFamily="2" charset="0"/>
      <p:regular r:id="rId14"/>
      <p:bold r:id="rId15"/>
      <p:italic r:id="rId16"/>
      <p:boldItalic r:id="rId17"/>
    </p:embeddedFont>
    <p:embeddedFont>
      <p:font typeface="Barlow Bold" panose="00000800000000000000" pitchFamily="2" charset="0"/>
      <p:bold r:id="rId1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1" d="100"/>
          <a:sy n="61" d="100"/>
        </p:scale>
        <p:origin x="6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33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A081B">
              <a:alpha val="7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ebp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2765" y="1088368"/>
            <a:ext cx="8122274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600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Штучний </a:t>
            </a:r>
            <a:r>
              <a:rPr lang="en-US" sz="6000" b="1" dirty="0" err="1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інтелект</a:t>
            </a:r>
            <a:r>
              <a:rPr lang="en-US" sz="600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 </a:t>
            </a:r>
            <a:endParaRPr lang="uk-UA" sz="6000" b="1" dirty="0">
              <a:solidFill>
                <a:srgbClr val="F0FCFF"/>
              </a:solidFill>
              <a:ea typeface="Spline Sans Bold" pitchFamily="34" charset="-122"/>
              <a:cs typeface="Spline Sans Bold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r>
              <a:rPr lang="en-US" sz="600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в освіті: </a:t>
            </a:r>
            <a:endParaRPr lang="uk-UA" sz="6000" b="1" dirty="0">
              <a:solidFill>
                <a:srgbClr val="F0FCFF"/>
              </a:solidFill>
              <a:ea typeface="Spline Sans Bold" pitchFamily="34" charset="-122"/>
              <a:cs typeface="Spline Sans Bold" pitchFamily="34" charset="-120"/>
            </a:endParaRPr>
          </a:p>
          <a:p>
            <a:pPr marL="0" indent="0">
              <a:lnSpc>
                <a:spcPts val="5400"/>
              </a:lnSpc>
              <a:buNone/>
            </a:pPr>
            <a:r>
              <a:rPr lang="uk-UA" sz="60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	</a:t>
            </a:r>
            <a:r>
              <a:rPr lang="uk-UA" sz="5400" b="1" dirty="0">
                <a:solidFill>
                  <a:srgbClr val="F0FCFF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	</a:t>
            </a:r>
            <a:r>
              <a:rPr lang="en-US" sz="5400" b="1" dirty="0" err="1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майбутнє</a:t>
            </a:r>
            <a:r>
              <a:rPr lang="en-US" sz="540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 вже тут</a:t>
            </a:r>
            <a:endParaRPr lang="en-US" sz="5400" dirty="0"/>
          </a:p>
        </p:txBody>
      </p:sp>
      <p:sp>
        <p:nvSpPr>
          <p:cNvPr id="5" name="Shape 2"/>
          <p:cNvSpPr/>
          <p:nvPr/>
        </p:nvSpPr>
        <p:spPr>
          <a:xfrm>
            <a:off x="846097" y="5351622"/>
            <a:ext cx="7141414" cy="2581594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426" y="5569881"/>
            <a:ext cx="2145077" cy="214507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574464" y="7141232"/>
            <a:ext cx="4722008" cy="740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uk-UA" sz="2800" b="1" dirty="0">
                <a:solidFill>
                  <a:srgbClr val="E0E4E6"/>
                </a:solidFill>
                <a:ea typeface="Barlow Bold" pitchFamily="34" charset="-122"/>
                <a:cs typeface="Barlow Bold" pitchFamily="34" charset="-120"/>
              </a:rPr>
              <a:t>Автор: </a:t>
            </a:r>
            <a:r>
              <a:rPr lang="en-US" sz="2800" b="1" dirty="0">
                <a:solidFill>
                  <a:srgbClr val="E0E4E6"/>
                </a:solidFill>
                <a:ea typeface="Barlow Bold" pitchFamily="34" charset="-122"/>
                <a:cs typeface="Barlow Bold" pitchFamily="34" charset="-120"/>
              </a:rPr>
              <a:t> Анна Н</a:t>
            </a:r>
            <a:r>
              <a:rPr lang="uk-UA" sz="2800" b="1" dirty="0">
                <a:solidFill>
                  <a:srgbClr val="E0E4E6"/>
                </a:solidFill>
                <a:ea typeface="Barlow Bold" pitchFamily="34" charset="-122"/>
                <a:cs typeface="Barlow Bold" pitchFamily="34" charset="-120"/>
              </a:rPr>
              <a:t>ІКОЛАЄВА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6719" y="703302"/>
            <a:ext cx="7843361" cy="1032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05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Майбутнє освіти: як ШІ змінить навчання та викладання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136719" y="2107168"/>
            <a:ext cx="3782258" cy="613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16FFBB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4800" dirty="0"/>
          </a:p>
        </p:txBody>
      </p:sp>
      <p:sp>
        <p:nvSpPr>
          <p:cNvPr id="5" name="Text 2"/>
          <p:cNvSpPr/>
          <p:nvPr/>
        </p:nvSpPr>
        <p:spPr>
          <a:xfrm>
            <a:off x="6136719" y="2952512"/>
            <a:ext cx="3782258" cy="5160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800" b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Інтерактивні навчальні середовища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10197703" y="2107168"/>
            <a:ext cx="3782378" cy="613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29DDDA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4800" dirty="0"/>
          </a:p>
        </p:txBody>
      </p:sp>
      <p:sp>
        <p:nvSpPr>
          <p:cNvPr id="8" name="Text 5"/>
          <p:cNvSpPr/>
          <p:nvPr/>
        </p:nvSpPr>
        <p:spPr>
          <a:xfrm>
            <a:off x="11056501" y="2952512"/>
            <a:ext cx="2064663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800" b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Роль викладача</a:t>
            </a:r>
            <a:endParaRPr lang="en-US" sz="2800" dirty="0"/>
          </a:p>
        </p:txBody>
      </p:sp>
      <p:sp>
        <p:nvSpPr>
          <p:cNvPr id="10" name="Text 7"/>
          <p:cNvSpPr/>
          <p:nvPr/>
        </p:nvSpPr>
        <p:spPr>
          <a:xfrm>
            <a:off x="6136719" y="5419487"/>
            <a:ext cx="3782258" cy="6131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800"/>
              </a:lnSpc>
              <a:buNone/>
            </a:pPr>
            <a:r>
              <a:rPr lang="en-US" sz="4800" b="1" dirty="0">
                <a:solidFill>
                  <a:srgbClr val="37A7E7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4800" dirty="0"/>
          </a:p>
        </p:txBody>
      </p:sp>
      <p:sp>
        <p:nvSpPr>
          <p:cNvPr id="11" name="Text 8"/>
          <p:cNvSpPr/>
          <p:nvPr/>
        </p:nvSpPr>
        <p:spPr>
          <a:xfrm>
            <a:off x="6578152" y="6032659"/>
            <a:ext cx="2847142" cy="2580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800" b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Навчання</a:t>
            </a:r>
            <a:r>
              <a:rPr lang="en-US" sz="28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протягом життя</a:t>
            </a:r>
            <a:endParaRPr lang="en-US" sz="28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5DBEF00-5DEB-EF21-903A-99AD608F1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571" y="3558641"/>
            <a:ext cx="2184553" cy="1622585"/>
          </a:xfrm>
          <a:prstGeom prst="ellipse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839729D-0607-781A-CDA2-0E085D329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4299" y="3468529"/>
            <a:ext cx="2333625" cy="1819275"/>
          </a:xfrm>
          <a:prstGeom prst="ellipse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D4AEE40-6123-117B-E0ED-19A0B1710A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599" y="6393835"/>
            <a:ext cx="3230891" cy="1696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F28A49-5142-5B6E-91DF-F47913CE2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38" y="1123407"/>
            <a:ext cx="13208496" cy="7106193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6E2C62A-5F44-1FC0-9781-F68F076FF34A}"/>
              </a:ext>
            </a:extLst>
          </p:cNvPr>
          <p:cNvSpPr/>
          <p:nvPr/>
        </p:nvSpPr>
        <p:spPr>
          <a:xfrm>
            <a:off x="1800810" y="2231342"/>
            <a:ext cx="418383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uk-UA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Дякую за увагу</a:t>
            </a:r>
            <a:r>
              <a:rPr lang="uk-UA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74955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штучний інтелект">
            <a:hlinkClick r:id="" action="ppaction://media"/>
            <a:extLst>
              <a:ext uri="{FF2B5EF4-FFF2-40B4-BE49-F238E27FC236}">
                <a16:creationId xmlns:a16="http://schemas.microsoft.com/office/drawing/2014/main" id="{3CCBDF1B-A9BE-3BB8-D81F-664B538891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515" y="254726"/>
            <a:ext cx="13585370" cy="76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36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E8DC2F-444C-86F4-C326-878996023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091" y="4210050"/>
            <a:ext cx="7620000" cy="4019550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2070068" y="95607"/>
            <a:ext cx="9888046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430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Розуміння ШІ: від футуристичної концепції до реальності</a:t>
            </a:r>
            <a:endParaRPr lang="en-US" sz="4300" dirty="0"/>
          </a:p>
        </p:txBody>
      </p:sp>
      <p:sp>
        <p:nvSpPr>
          <p:cNvPr id="3" name="Text 1"/>
          <p:cNvSpPr/>
          <p:nvPr/>
        </p:nvSpPr>
        <p:spPr>
          <a:xfrm>
            <a:off x="864037" y="1691434"/>
            <a:ext cx="274320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360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Визначення ШІ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532210" y="2258561"/>
            <a:ext cx="6150054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8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Штучний інтелект (ШІ) - це здатність комп'ютерів виконувати завдання, які зазвичай вимагають людського інтелекту, наприклад, навчання, розв'язання проблем та прийняття рішень</a:t>
            </a:r>
            <a:r>
              <a:rPr lang="en-US" sz="2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</a:t>
            </a:r>
            <a:endParaRPr lang="en-US" sz="2800" dirty="0"/>
          </a:p>
        </p:txBody>
      </p:sp>
      <p:sp>
        <p:nvSpPr>
          <p:cNvPr id="5" name="Text 3"/>
          <p:cNvSpPr/>
          <p:nvPr/>
        </p:nvSpPr>
        <p:spPr>
          <a:xfrm>
            <a:off x="9184716" y="1691434"/>
            <a:ext cx="3454360" cy="3429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360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Освітні застосування ШІ</a:t>
            </a:r>
            <a:endParaRPr lang="en-US" sz="3600" dirty="0"/>
          </a:p>
        </p:txBody>
      </p:sp>
      <p:sp>
        <p:nvSpPr>
          <p:cNvPr id="6" name="Text 4"/>
          <p:cNvSpPr/>
          <p:nvPr/>
        </p:nvSpPr>
        <p:spPr>
          <a:xfrm>
            <a:off x="7836869" y="2332093"/>
            <a:ext cx="6150054" cy="1580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en-US" sz="28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ШІ у сфері освіти охоплює широкий спектр інструментів і технологій, від інтелектуальних систем навчання до керування класом на основі ШІ</a:t>
            </a:r>
            <a:r>
              <a:rPr lang="en-US" sz="2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861423" y="3950434"/>
            <a:ext cx="12768977" cy="609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Революція у навчанні: персоналізація на основі ШІ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767239" y="4830247"/>
            <a:ext cx="383619" cy="383619"/>
          </a:xfrm>
          <a:prstGeom prst="roundRect">
            <a:avLst>
              <a:gd name="adj" fmla="val 85720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370052" y="4698056"/>
            <a:ext cx="3616404" cy="7410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2800" b="1" i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Індивідуальні навчальні плани</a:t>
            </a:r>
            <a:endParaRPr lang="en-US" sz="2800" i="1" dirty="0"/>
          </a:p>
        </p:txBody>
      </p:sp>
      <p:sp>
        <p:nvSpPr>
          <p:cNvPr id="6" name="Text 3"/>
          <p:cNvSpPr/>
          <p:nvPr/>
        </p:nvSpPr>
        <p:spPr>
          <a:xfrm>
            <a:off x="930712" y="5480597"/>
            <a:ext cx="3616404" cy="17531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ШІ дозволяє створювати персоналізовані навчальні плани, що відповідають унікальним потребам кожного учня.</a:t>
            </a:r>
            <a:endParaRPr lang="en-US" sz="2800" dirty="0"/>
          </a:p>
        </p:txBody>
      </p:sp>
      <p:sp>
        <p:nvSpPr>
          <p:cNvPr id="7" name="Shape 4"/>
          <p:cNvSpPr/>
          <p:nvPr/>
        </p:nvSpPr>
        <p:spPr>
          <a:xfrm>
            <a:off x="5205651" y="4830247"/>
            <a:ext cx="383619" cy="383619"/>
          </a:xfrm>
          <a:prstGeom prst="roundRect">
            <a:avLst>
              <a:gd name="adj" fmla="val 85720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808464" y="4830247"/>
            <a:ext cx="2680097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2800" b="1" i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Адаптивне навчання</a:t>
            </a:r>
            <a:endParaRPr lang="en-US" sz="2800" i="1" dirty="0"/>
          </a:p>
        </p:txBody>
      </p:sp>
      <p:sp>
        <p:nvSpPr>
          <p:cNvPr id="9" name="Text 6"/>
          <p:cNvSpPr/>
          <p:nvPr/>
        </p:nvSpPr>
        <p:spPr>
          <a:xfrm>
            <a:off x="5589270" y="5491842"/>
            <a:ext cx="3616404" cy="1402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Адаптивні навчальні системи ШІ на основі даних про успіхи учня регулюють складність завдань та швидкість навчання.</a:t>
            </a:r>
            <a:endParaRPr lang="en-US" sz="2800" dirty="0"/>
          </a:p>
        </p:txBody>
      </p:sp>
      <p:sp>
        <p:nvSpPr>
          <p:cNvPr id="10" name="Shape 7"/>
          <p:cNvSpPr/>
          <p:nvPr/>
        </p:nvSpPr>
        <p:spPr>
          <a:xfrm>
            <a:off x="9644063" y="4830247"/>
            <a:ext cx="383619" cy="383619"/>
          </a:xfrm>
          <a:prstGeom prst="roundRect">
            <a:avLst>
              <a:gd name="adj" fmla="val 85720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46876" y="4830247"/>
            <a:ext cx="3003352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350"/>
              </a:lnSpc>
              <a:buNone/>
            </a:pPr>
            <a:r>
              <a:rPr lang="en-US" sz="2800" b="1" i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Навчання на основі ігор</a:t>
            </a:r>
            <a:endParaRPr lang="en-US" sz="2800" i="1" dirty="0"/>
          </a:p>
        </p:txBody>
      </p:sp>
      <p:sp>
        <p:nvSpPr>
          <p:cNvPr id="12" name="Text 9"/>
          <p:cNvSpPr/>
          <p:nvPr/>
        </p:nvSpPr>
        <p:spPr>
          <a:xfrm>
            <a:off x="10246876" y="5460311"/>
            <a:ext cx="3616404" cy="1051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8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Ігри з інтегрованим ШІ залучають учнів до навчання, роблячи його інтерактивним і захоплюючим</a:t>
            </a:r>
            <a:r>
              <a:rPr lang="en-US" sz="28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</a:t>
            </a:r>
            <a:endParaRPr lang="en-US" sz="2800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117CE8-2CC3-D14C-43BD-0FA10BBCE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0026" y="305670"/>
            <a:ext cx="2953162" cy="356284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981209E-3EFB-5AC2-6B22-752CFC28C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93" y="344235"/>
            <a:ext cx="2658591" cy="35647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52A678D-818A-D376-C281-50A591D04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443" y="711743"/>
            <a:ext cx="7252138" cy="3151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7118" y="628293"/>
            <a:ext cx="7629763" cy="1802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700"/>
              </a:lnSpc>
              <a:buNone/>
            </a:pPr>
            <a:r>
              <a:rPr lang="en-US" sz="440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Інтелектуальні системи навчання: досягнення та перспективи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1066324" y="2755463"/>
            <a:ext cx="30480" cy="4845725"/>
          </a:xfrm>
          <a:prstGeom prst="roundRect">
            <a:avLst>
              <a:gd name="adj" fmla="val 1064727"/>
            </a:avLst>
          </a:prstGeom>
          <a:solidFill>
            <a:srgbClr val="FFFFFF">
              <a:alpha val="24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1294448" y="3226951"/>
            <a:ext cx="757118" cy="30480"/>
          </a:xfrm>
          <a:prstGeom prst="roundRect">
            <a:avLst>
              <a:gd name="adj" fmla="val 1064727"/>
            </a:avLst>
          </a:prstGeom>
          <a:solidFill>
            <a:srgbClr val="16FFBB"/>
          </a:solidFill>
          <a:ln/>
        </p:spPr>
      </p:sp>
      <p:sp>
        <p:nvSpPr>
          <p:cNvPr id="6" name="Shape 3"/>
          <p:cNvSpPr/>
          <p:nvPr/>
        </p:nvSpPr>
        <p:spPr>
          <a:xfrm>
            <a:off x="838200" y="2998827"/>
            <a:ext cx="486727" cy="486728"/>
          </a:xfrm>
          <a:prstGeom prst="roundRect">
            <a:avLst>
              <a:gd name="adj" fmla="val 66676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019175" y="3097887"/>
            <a:ext cx="124778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2271474" y="2971800"/>
            <a:ext cx="6115407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Інтелектуальні системи навчання (ІСН) - це програмне забезпечення, що адаптується до потреб учня та пропонує персоналізований навчальний контент.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1294448" y="4914305"/>
            <a:ext cx="757118" cy="30480"/>
          </a:xfrm>
          <a:prstGeom prst="roundRect">
            <a:avLst>
              <a:gd name="adj" fmla="val 1064727"/>
            </a:avLst>
          </a:prstGeom>
          <a:solidFill>
            <a:srgbClr val="29DDDA"/>
          </a:solidFill>
          <a:ln/>
        </p:spPr>
      </p:sp>
      <p:sp>
        <p:nvSpPr>
          <p:cNvPr id="10" name="Shape 7"/>
          <p:cNvSpPr/>
          <p:nvPr/>
        </p:nvSpPr>
        <p:spPr>
          <a:xfrm>
            <a:off x="838200" y="4686181"/>
            <a:ext cx="486727" cy="486728"/>
          </a:xfrm>
          <a:prstGeom prst="roundRect">
            <a:avLst>
              <a:gd name="adj" fmla="val 66676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01316" y="4785241"/>
            <a:ext cx="160377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2271474" y="4659154"/>
            <a:ext cx="6115407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ІСН дозволяють учням вчитися в своєму власному темпі, зосереджуючись на тих аспектах, які їм потрібні найбільше.</a:t>
            </a:r>
            <a:endParaRPr lang="en-US" sz="2400" dirty="0"/>
          </a:p>
        </p:txBody>
      </p:sp>
      <p:sp>
        <p:nvSpPr>
          <p:cNvPr id="13" name="Shape 10"/>
          <p:cNvSpPr/>
          <p:nvPr/>
        </p:nvSpPr>
        <p:spPr>
          <a:xfrm>
            <a:off x="1294448" y="6601658"/>
            <a:ext cx="757118" cy="30480"/>
          </a:xfrm>
          <a:prstGeom prst="roundRect">
            <a:avLst>
              <a:gd name="adj" fmla="val 1064727"/>
            </a:avLst>
          </a:prstGeom>
          <a:solidFill>
            <a:srgbClr val="37A7E7"/>
          </a:solidFill>
          <a:ln/>
        </p:spPr>
      </p:sp>
      <p:sp>
        <p:nvSpPr>
          <p:cNvPr id="14" name="Shape 11"/>
          <p:cNvSpPr/>
          <p:nvPr/>
        </p:nvSpPr>
        <p:spPr>
          <a:xfrm>
            <a:off x="838200" y="6373535"/>
            <a:ext cx="486727" cy="486728"/>
          </a:xfrm>
          <a:prstGeom prst="roundRect">
            <a:avLst>
              <a:gd name="adj" fmla="val 66676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997029" y="6472595"/>
            <a:ext cx="168950" cy="288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2250" dirty="0"/>
          </a:p>
        </p:txBody>
      </p:sp>
      <p:sp>
        <p:nvSpPr>
          <p:cNvPr id="16" name="Text 13"/>
          <p:cNvSpPr/>
          <p:nvPr/>
        </p:nvSpPr>
        <p:spPr>
          <a:xfrm>
            <a:off x="2271474" y="6346508"/>
            <a:ext cx="6115407" cy="10383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ІСН надають негайний зворотний зв'язок та оцінку, допомагаючи учням відстежувати свій прогрес та ідентифікувати свої сильні та слабкі сторони</a:t>
            </a:r>
            <a:r>
              <a:rPr lang="en-US" sz="20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4864" y="618490"/>
            <a:ext cx="7718108" cy="1131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Підвищення ефективності адміністрування завдяки ШІ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394138" y="2117088"/>
            <a:ext cx="4076063" cy="2940212"/>
          </a:xfrm>
          <a:prstGeom prst="roundRect">
            <a:avLst>
              <a:gd name="adj" fmla="val 12284"/>
            </a:avLst>
          </a:prstGeom>
          <a:solidFill>
            <a:srgbClr val="0A081B"/>
          </a:solidFill>
          <a:ln w="22860">
            <a:solidFill>
              <a:srgbClr val="16FFB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11147" y="2428772"/>
            <a:ext cx="2818805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Автоматизація завдань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683566" y="2796796"/>
            <a:ext cx="3304103" cy="1629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ШІ автоматизує рутинні завдання, такі як оцінювання, реєстрація та управління класом, звільняючи час викладачів для більш творчих завдань.</a:t>
            </a:r>
            <a:endParaRPr lang="en-US" sz="2000" dirty="0"/>
          </a:p>
        </p:txBody>
      </p:sp>
      <p:sp>
        <p:nvSpPr>
          <p:cNvPr id="7" name="Shape 4"/>
          <p:cNvSpPr/>
          <p:nvPr/>
        </p:nvSpPr>
        <p:spPr>
          <a:xfrm>
            <a:off x="4673918" y="2117088"/>
            <a:ext cx="4076063" cy="2940212"/>
          </a:xfrm>
          <a:prstGeom prst="roundRect">
            <a:avLst>
              <a:gd name="adj" fmla="val 12284"/>
            </a:avLst>
          </a:prstGeom>
          <a:solidFill>
            <a:srgbClr val="0A081B"/>
          </a:solidFill>
          <a:ln w="22860">
            <a:solidFill>
              <a:srgbClr val="29DDD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167557" y="2451634"/>
            <a:ext cx="2263497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Аналіз даних</a:t>
            </a:r>
            <a:endParaRPr lang="en-US" sz="2800" dirty="0"/>
          </a:p>
        </p:txBody>
      </p:sp>
      <p:sp>
        <p:nvSpPr>
          <p:cNvPr id="9" name="Text 6"/>
          <p:cNvSpPr/>
          <p:nvPr/>
        </p:nvSpPr>
        <p:spPr>
          <a:xfrm>
            <a:off x="4962969" y="2796796"/>
            <a:ext cx="3304103" cy="16293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50"/>
              </a:lnSpc>
              <a:buNone/>
            </a:pPr>
            <a:r>
              <a:rPr lang="en-US" sz="20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ШІ-інструменти збирають і аналізують дані про успіхи учнів, допомагаючи викладачам виявляти тенденції та покращувати методи навчання</a:t>
            </a:r>
            <a:r>
              <a:rPr lang="en-US" sz="1600" dirty="0">
                <a:solidFill>
                  <a:srgbClr val="E0E4E6"/>
                </a:solidFill>
                <a:latin typeface="Barlow" pitchFamily="34" charset="0"/>
                <a:ea typeface="Barlow" pitchFamily="34" charset="-122"/>
                <a:cs typeface="Barlow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712946" y="5261015"/>
            <a:ext cx="7718108" cy="1835825"/>
          </a:xfrm>
          <a:prstGeom prst="roundRect">
            <a:avLst>
              <a:gd name="adj" fmla="val 16645"/>
            </a:avLst>
          </a:prstGeom>
          <a:solidFill>
            <a:srgbClr val="0A081B"/>
          </a:solidFill>
          <a:ln w="22860">
            <a:solidFill>
              <a:srgbClr val="37A7E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870586" y="5609748"/>
            <a:ext cx="3993952" cy="28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Ефективне управління ресурсами</a:t>
            </a:r>
            <a:endParaRPr lang="en-US" sz="2800" dirty="0"/>
          </a:p>
        </p:txBody>
      </p:sp>
      <p:sp>
        <p:nvSpPr>
          <p:cNvPr id="12" name="Text 9"/>
          <p:cNvSpPr/>
          <p:nvPr/>
        </p:nvSpPr>
        <p:spPr>
          <a:xfrm>
            <a:off x="939522" y="5892641"/>
            <a:ext cx="7264956" cy="977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4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ШІ допомагає оптимізувати використання ресурсів, таких як обладнання, матеріали та час, забезпечуючи більш ефективне функціонування навчального закладу.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30234" y="125056"/>
            <a:ext cx="7149284" cy="1709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Управління класом на основі ШІ: нові можливості для викладачів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109" y="1966377"/>
            <a:ext cx="1025366" cy="164056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37013" y="1944638"/>
            <a:ext cx="3494961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Автоматизоване оцінювання</a:t>
            </a:r>
            <a:endParaRPr lang="en-US" sz="2800" dirty="0"/>
          </a:p>
        </p:txBody>
      </p:sp>
      <p:sp>
        <p:nvSpPr>
          <p:cNvPr id="6" name="Text 2"/>
          <p:cNvSpPr/>
          <p:nvPr/>
        </p:nvSpPr>
        <p:spPr>
          <a:xfrm>
            <a:off x="7537013" y="2286738"/>
            <a:ext cx="6375678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ШІ-інструменти автоматизують оцінювання завдань, есе та тестів, звільняючи час викладачів для інших завдань.</a:t>
            </a:r>
            <a:endParaRPr lang="en-US" sz="2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109" y="4012143"/>
            <a:ext cx="1025366" cy="164056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37013" y="4012143"/>
            <a:ext cx="2517577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Моніторинг прогресу</a:t>
            </a:r>
            <a:endParaRPr lang="en-US" sz="2800" b="1" dirty="0"/>
          </a:p>
        </p:txBody>
      </p:sp>
      <p:sp>
        <p:nvSpPr>
          <p:cNvPr id="9" name="Text 4"/>
          <p:cNvSpPr/>
          <p:nvPr/>
        </p:nvSpPr>
        <p:spPr>
          <a:xfrm>
            <a:off x="7537013" y="4368179"/>
            <a:ext cx="6375678" cy="656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ШІ-системи відстежують прогрес учнів, виявляючи труднощі та пропонуючи персоналізовані рекомендації.</a:t>
            </a:r>
            <a:endParaRPr lang="en-US" sz="2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109" y="5862757"/>
            <a:ext cx="1025366" cy="180189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37013" y="5862757"/>
            <a:ext cx="4279940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Зворотний зв'язок в реальному часі</a:t>
            </a:r>
            <a:endParaRPr lang="en-US" sz="2800" dirty="0"/>
          </a:p>
        </p:txBody>
      </p:sp>
      <p:sp>
        <p:nvSpPr>
          <p:cNvPr id="12" name="Text 6"/>
          <p:cNvSpPr/>
          <p:nvPr/>
        </p:nvSpPr>
        <p:spPr>
          <a:xfrm>
            <a:off x="7537013" y="6271677"/>
            <a:ext cx="6375678" cy="984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ШІ-інструменти надають негайний зворотний зв'язок учням, допомагаючи їм краще зрозуміти свої помилки та покращити свої результати.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8156" y="675084"/>
            <a:ext cx="7720489" cy="1129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00"/>
              </a:lnSpc>
              <a:buNone/>
            </a:pPr>
            <a:r>
              <a:rPr lang="en-US" sz="355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Покращення результатів навчання за допомогою ШІ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156" y="2110026"/>
            <a:ext cx="508397" cy="50839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98156" y="2821781"/>
            <a:ext cx="2709148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Підвищення мотивації</a:t>
            </a:r>
            <a:endParaRPr lang="en-US" sz="2800" dirty="0"/>
          </a:p>
        </p:txBody>
      </p:sp>
      <p:sp>
        <p:nvSpPr>
          <p:cNvPr id="6" name="Text 2"/>
          <p:cNvSpPr/>
          <p:nvPr/>
        </p:nvSpPr>
        <p:spPr>
          <a:xfrm>
            <a:off x="6198156" y="3226118"/>
            <a:ext cx="3707725" cy="1301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Персоналізовані та інтерактивні навчальні програми ШІ підвищують мотивацію учнів і зацікавленість у навчанні.</a:t>
            </a:r>
            <a:endParaRPr lang="en-US" sz="20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919" y="2110026"/>
            <a:ext cx="508397" cy="50839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10919" y="2821781"/>
            <a:ext cx="2259806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Розвиток навичок</a:t>
            </a:r>
            <a:endParaRPr lang="en-US" sz="2800" dirty="0"/>
          </a:p>
        </p:txBody>
      </p:sp>
      <p:sp>
        <p:nvSpPr>
          <p:cNvPr id="9" name="Text 4"/>
          <p:cNvSpPr/>
          <p:nvPr/>
        </p:nvSpPr>
        <p:spPr>
          <a:xfrm>
            <a:off x="10210919" y="3226118"/>
            <a:ext cx="3707725" cy="1301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ШІ допомагає учням розвивати критичне мислення, вирішення проблем та інші важливі навички 21 століття.</a:t>
            </a:r>
            <a:endParaRPr lang="en-US" sz="2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8156" y="5137309"/>
            <a:ext cx="508397" cy="50839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98156" y="5849064"/>
            <a:ext cx="2259806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800" b="1" dirty="0">
                <a:solidFill>
                  <a:srgbClr val="E0E4E6"/>
                </a:solidFill>
                <a:ea typeface="Spline Sans Bold" pitchFamily="34" charset="-122"/>
                <a:cs typeface="Spline Sans Bold" pitchFamily="34" charset="-120"/>
              </a:rPr>
              <a:t>Кращі результати</a:t>
            </a:r>
            <a:endParaRPr lang="en-US" sz="2800" dirty="0"/>
          </a:p>
        </p:txBody>
      </p:sp>
      <p:sp>
        <p:nvSpPr>
          <p:cNvPr id="12" name="Text 6"/>
          <p:cNvSpPr/>
          <p:nvPr/>
        </p:nvSpPr>
        <p:spPr>
          <a:xfrm>
            <a:off x="6198156" y="6253401"/>
            <a:ext cx="3707725" cy="1301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E0E4E6"/>
                </a:solidFill>
                <a:ea typeface="Barlow" pitchFamily="34" charset="-122"/>
                <a:cs typeface="Barlow" pitchFamily="34" charset="-120"/>
              </a:rPr>
              <a:t>Дослідження показують, що застосування ШІ в освіті може призвести до кращих результатів навчання та вищих оцінок.</a:t>
            </a:r>
            <a:endParaRPr lang="en-US" sz="2000" dirty="0"/>
          </a:p>
        </p:txBody>
      </p:sp>
    </p:spTree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7957" y="608138"/>
            <a:ext cx="13186886" cy="1145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500"/>
              </a:lnSpc>
              <a:buNone/>
            </a:pPr>
            <a:r>
              <a:rPr lang="en-US" sz="540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Етичні міркування та </a:t>
            </a:r>
            <a:r>
              <a:rPr lang="en-US" sz="5400" b="1" dirty="0" err="1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регулювання</a:t>
            </a:r>
            <a:r>
              <a:rPr lang="en-US" sz="540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 </a:t>
            </a:r>
            <a:endParaRPr lang="uk-UA" sz="5400" b="1" dirty="0">
              <a:solidFill>
                <a:srgbClr val="F0FCFF"/>
              </a:solidFill>
              <a:ea typeface="Spline Sans Bold" pitchFamily="34" charset="-122"/>
              <a:cs typeface="Spline Sans Bold" pitchFamily="34" charset="-120"/>
            </a:endParaRPr>
          </a:p>
          <a:p>
            <a:pPr marL="0" indent="0" algn="ctr">
              <a:lnSpc>
                <a:spcPts val="4500"/>
              </a:lnSpc>
              <a:buNone/>
            </a:pPr>
            <a:r>
              <a:rPr lang="en-US" sz="5400" b="1" dirty="0" err="1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застосування</a:t>
            </a:r>
            <a:r>
              <a:rPr lang="en-US" sz="5400" b="1" dirty="0">
                <a:solidFill>
                  <a:srgbClr val="F0FCFF"/>
                </a:solidFill>
                <a:ea typeface="Spline Sans Bold" pitchFamily="34" charset="-122"/>
                <a:cs typeface="Spline Sans Bold" pitchFamily="34" charset="-120"/>
              </a:rPr>
              <a:t> ШІ в освіті</a:t>
            </a:r>
            <a:endParaRPr lang="en-US" sz="5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485" y="2618780"/>
            <a:ext cx="2175748" cy="14823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62519" y="3345061"/>
            <a:ext cx="111443" cy="41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1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5100161" y="3717162"/>
            <a:ext cx="2291239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3600" b="1" dirty="0">
                <a:solidFill>
                  <a:srgbClr val="E0E4E6"/>
                </a:solidFill>
                <a:ea typeface="SimSun" panose="02010600030101010101" pitchFamily="2" charset="-122"/>
                <a:cs typeface="Spline Sans Bold" pitchFamily="34" charset="-120"/>
              </a:rPr>
              <a:t>Приватність даних</a:t>
            </a:r>
            <a:endParaRPr lang="en-US" sz="3600" dirty="0">
              <a:ea typeface="SimSun" panose="02010600030101010101" pitchFamily="2" charset="-122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157788" y="4117300"/>
            <a:ext cx="8699302" cy="11430"/>
          </a:xfrm>
          <a:prstGeom prst="roundRect">
            <a:avLst>
              <a:gd name="adj" fmla="val 2706264"/>
            </a:avLst>
          </a:prstGeom>
          <a:solidFill>
            <a:srgbClr val="16FFBB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11" y="4152662"/>
            <a:ext cx="4351615" cy="148232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46684" y="4687610"/>
            <a:ext cx="143351" cy="41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2</a:t>
            </a:r>
            <a:endParaRPr lang="en-US" sz="2000" dirty="0"/>
          </a:p>
        </p:txBody>
      </p:sp>
      <p:sp>
        <p:nvSpPr>
          <p:cNvPr id="10" name="Text 6"/>
          <p:cNvSpPr/>
          <p:nvPr/>
        </p:nvSpPr>
        <p:spPr>
          <a:xfrm>
            <a:off x="6202682" y="5276068"/>
            <a:ext cx="2291239" cy="286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4400" b="1" dirty="0">
                <a:solidFill>
                  <a:srgbClr val="E0E4E6"/>
                </a:solidFill>
                <a:ea typeface="SimSun" panose="02010600030101010101" pitchFamily="2" charset="-122"/>
                <a:cs typeface="Spline Sans Bold" pitchFamily="34" charset="-120"/>
              </a:rPr>
              <a:t>Рівний доступ</a:t>
            </a:r>
            <a:endParaRPr lang="en-US" sz="4400" dirty="0">
              <a:ea typeface="SimSun" panose="02010600030101010101" pitchFamily="2" charset="-122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6245781" y="5651183"/>
            <a:ext cx="7611308" cy="11430"/>
          </a:xfrm>
          <a:prstGeom prst="roundRect">
            <a:avLst>
              <a:gd name="adj" fmla="val 2706264"/>
            </a:avLst>
          </a:prstGeom>
          <a:solidFill>
            <a:srgbClr val="29DDDA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18" y="5686544"/>
            <a:ext cx="6527482" cy="1482328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42755" y="6221492"/>
            <a:ext cx="150971" cy="412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200"/>
              </a:lnSpc>
              <a:buNone/>
            </a:pPr>
            <a:r>
              <a:rPr lang="en-US" sz="2000" b="1" dirty="0">
                <a:solidFill>
                  <a:srgbClr val="E0E4E6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3</a:t>
            </a:r>
            <a:endParaRPr lang="en-US" sz="2000" dirty="0"/>
          </a:p>
        </p:txBody>
      </p:sp>
      <p:sp>
        <p:nvSpPr>
          <p:cNvPr id="15" name="Text 10"/>
          <p:cNvSpPr/>
          <p:nvPr/>
        </p:nvSpPr>
        <p:spPr>
          <a:xfrm>
            <a:off x="7282100" y="6693270"/>
            <a:ext cx="4111100" cy="270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4800" b="1" dirty="0" err="1">
                <a:solidFill>
                  <a:srgbClr val="E0E4E6"/>
                </a:solidFill>
                <a:ea typeface="SimSun" panose="02010600030101010101" pitchFamily="2" charset="-122"/>
                <a:cs typeface="Spline Sans Bold" pitchFamily="34" charset="-120"/>
              </a:rPr>
              <a:t>Етичн</a:t>
            </a:r>
            <a:r>
              <a:rPr lang="uk-UA" sz="4800" b="1" dirty="0">
                <a:solidFill>
                  <a:srgbClr val="E0E4E6"/>
                </a:solidFill>
                <a:ea typeface="SimSun" panose="02010600030101010101" pitchFamily="2" charset="-122"/>
                <a:cs typeface="Spline Sans Bold" pitchFamily="34" charset="-120"/>
              </a:rPr>
              <a:t>е </a:t>
            </a:r>
            <a:r>
              <a:rPr lang="en-US" sz="4800" b="1" dirty="0" err="1">
                <a:solidFill>
                  <a:srgbClr val="E0E4E6"/>
                </a:solidFill>
                <a:ea typeface="SimSun" panose="02010600030101010101" pitchFamily="2" charset="-122"/>
                <a:cs typeface="Spline Sans Bold" pitchFamily="34" charset="-120"/>
              </a:rPr>
              <a:t>використання</a:t>
            </a:r>
            <a:endParaRPr lang="en-US" sz="4800" dirty="0">
              <a:ea typeface="SimSun" panose="02010600030101010101" pitchFamily="2" charset="-122"/>
            </a:endParaRPr>
          </a:p>
        </p:txBody>
      </p:sp>
      <p:sp>
        <p:nvSpPr>
          <p:cNvPr id="17" name="Shape 8">
            <a:extLst>
              <a:ext uri="{FF2B5EF4-FFF2-40B4-BE49-F238E27FC236}">
                <a16:creationId xmlns:a16="http://schemas.microsoft.com/office/drawing/2014/main" id="{109C852C-E91A-6E50-1157-BD95362AE2D2}"/>
              </a:ext>
            </a:extLst>
          </p:cNvPr>
          <p:cNvSpPr/>
          <p:nvPr/>
        </p:nvSpPr>
        <p:spPr>
          <a:xfrm flipV="1">
            <a:off x="7348302" y="7161507"/>
            <a:ext cx="6565282" cy="45719"/>
          </a:xfrm>
          <a:prstGeom prst="roundRect">
            <a:avLst>
              <a:gd name="adj" fmla="val 2706264"/>
            </a:avLst>
          </a:prstGeom>
          <a:solidFill>
            <a:srgbClr val="29DDDA"/>
          </a:solidFill>
          <a:ln/>
        </p:spPr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462</Words>
  <Application>Microsoft Office PowerPoint</Application>
  <PresentationFormat>Довільний</PresentationFormat>
  <Paragraphs>69</Paragraphs>
  <Slides>11</Slides>
  <Notes>9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11</vt:i4>
      </vt:variant>
    </vt:vector>
  </HeadingPairs>
  <TitlesOfParts>
    <vt:vector size="17" baseType="lpstr">
      <vt:lpstr>Spline Sans Bold</vt:lpstr>
      <vt:lpstr>Barlow</vt:lpstr>
      <vt:lpstr>Arial</vt:lpstr>
      <vt:lpstr>Barlow Bold</vt:lpstr>
      <vt:lpstr>SimSun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Анна Ніколаєва</cp:lastModifiedBy>
  <cp:revision>16</cp:revision>
  <dcterms:created xsi:type="dcterms:W3CDTF">2025-01-05T13:57:03Z</dcterms:created>
  <dcterms:modified xsi:type="dcterms:W3CDTF">2025-01-05T21:29:13Z</dcterms:modified>
</cp:coreProperties>
</file>