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8" r:id="rId12"/>
    <p:sldId id="270" r:id="rId13"/>
  </p:sldIdLst>
  <p:sldSz cx="9144000" cy="6858000" type="screen4x3"/>
  <p:notesSz cx="7105650" cy="102393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898" autoAdjust="0"/>
  </p:normalViewPr>
  <p:slideViewPr>
    <p:cSldViewPr>
      <p:cViewPr>
        <p:scale>
          <a:sx n="70" d="100"/>
          <a:sy n="70" d="100"/>
        </p:scale>
        <p:origin x="-107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55B7-72AA-4335-8C76-A1C2D22F0E7C}" type="datetimeFigureOut">
              <a:rPr lang="uk-UA" smtClean="0"/>
              <a:pPr/>
              <a:t>10.01.2018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A116-635B-4639-94EE-6E5B7914832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6%D0%BD%D0%BD%D0%BE%D0%B2%D0%B0%D1%86%D1%96%D0%B9%D0%BD%D0%B0_%D0%B4%D1%96%D1%8F%D0%BB%D1%8C%D0%BD%D1%96%D1%81%D1%82%D1%8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\Desktop\фони\A_uFeTJc7OvI_2016-08-21_1471769287resized_pic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390" y="2857496"/>
            <a:ext cx="6500890" cy="4000504"/>
          </a:xfrm>
          <a:noFill/>
        </p:spPr>
        <p:txBody>
          <a:bodyPr>
            <a:noAutofit/>
          </a:bodyPr>
          <a:lstStyle/>
          <a:p>
            <a:pPr algn="r"/>
            <a:r>
              <a:rPr lang="uk-UA" sz="6000" i="1" dirty="0" smtClean="0">
                <a:latin typeface="Gungsuh" pitchFamily="18" charset="-127"/>
                <a:ea typeface="Gungsuh" pitchFamily="18" charset="-127"/>
                <a:cs typeface="Aharoni" pitchFamily="2" charset="-79"/>
              </a:rPr>
              <a:t>Новітні  ІТ – технології</a:t>
            </a:r>
            <a:br>
              <a:rPr lang="uk-UA" sz="6000" i="1" dirty="0" smtClean="0">
                <a:latin typeface="Gungsuh" pitchFamily="18" charset="-127"/>
                <a:ea typeface="Gungsuh" pitchFamily="18" charset="-127"/>
                <a:cs typeface="Aharoni" pitchFamily="2" charset="-79"/>
              </a:rPr>
            </a:br>
            <a:r>
              <a:rPr lang="uk-UA" sz="6000" i="1" dirty="0" smtClean="0">
                <a:latin typeface="Gungsuh" pitchFamily="18" charset="-127"/>
                <a:ea typeface="Gungsuh" pitchFamily="18" charset="-127"/>
                <a:cs typeface="Aharoni" pitchFamily="2" charset="-79"/>
              </a:rPr>
              <a:t/>
            </a:r>
            <a:br>
              <a:rPr lang="uk-UA" sz="6000" i="1" dirty="0" smtClean="0">
                <a:latin typeface="Gungsuh" pitchFamily="18" charset="-127"/>
                <a:ea typeface="Gungsuh" pitchFamily="18" charset="-127"/>
                <a:cs typeface="Aharoni" pitchFamily="2" charset="-79"/>
              </a:rPr>
            </a:br>
            <a:r>
              <a:rPr lang="uk-UA" sz="1800" i="1" dirty="0" smtClean="0">
                <a:latin typeface="Georgia" pitchFamily="18" charset="0"/>
                <a:ea typeface="Gungsuh" pitchFamily="18" charset="-127"/>
                <a:cs typeface="Aharoni" pitchFamily="2" charset="-79"/>
              </a:rPr>
              <a:t>майстер виробничого навчання </a:t>
            </a:r>
            <a:br>
              <a:rPr lang="uk-UA" sz="1800" i="1" dirty="0" smtClean="0">
                <a:latin typeface="Georgia" pitchFamily="18" charset="0"/>
                <a:ea typeface="Gungsuh" pitchFamily="18" charset="-127"/>
                <a:cs typeface="Aharoni" pitchFamily="2" charset="-79"/>
              </a:rPr>
            </a:br>
            <a:r>
              <a:rPr lang="uk-UA" sz="1800" i="1" dirty="0" smtClean="0">
                <a:latin typeface="Georgia" pitchFamily="18" charset="0"/>
                <a:ea typeface="Gungsuh" pitchFamily="18" charset="-127"/>
                <a:cs typeface="Aharoni" pitchFamily="2" charset="-79"/>
              </a:rPr>
              <a:t>ДНЗ “ЦПО ІТ ПД  м. </a:t>
            </a:r>
            <a:r>
              <a:rPr lang="uk-UA" sz="1800" i="1" dirty="0" err="1" smtClean="0">
                <a:latin typeface="Georgia" pitchFamily="18" charset="0"/>
                <a:ea typeface="Gungsuh" pitchFamily="18" charset="-127"/>
                <a:cs typeface="Aharoni" pitchFamily="2" charset="-79"/>
              </a:rPr>
              <a:t>Києва”</a:t>
            </a:r>
            <a:r>
              <a:rPr lang="uk-UA" sz="1800" i="1" dirty="0" smtClean="0">
                <a:latin typeface="Georgia" pitchFamily="18" charset="0"/>
                <a:ea typeface="Gungsuh" pitchFamily="18" charset="-127"/>
                <a:cs typeface="Aharoni" pitchFamily="2" charset="-79"/>
              </a:rPr>
              <a:t/>
            </a:r>
            <a:br>
              <a:rPr lang="uk-UA" sz="1800" i="1" dirty="0" smtClean="0">
                <a:latin typeface="Georgia" pitchFamily="18" charset="0"/>
                <a:ea typeface="Gungsuh" pitchFamily="18" charset="-127"/>
                <a:cs typeface="Aharoni" pitchFamily="2" charset="-79"/>
              </a:rPr>
            </a:br>
            <a:r>
              <a:rPr lang="uk-UA" sz="1800" i="1" dirty="0" smtClean="0">
                <a:latin typeface="Georgia" pitchFamily="18" charset="0"/>
                <a:ea typeface="Gungsuh" pitchFamily="18" charset="-127"/>
                <a:cs typeface="Aharoni" pitchFamily="2" charset="-79"/>
              </a:rPr>
              <a:t> Корнієнко О. С.</a:t>
            </a:r>
            <a:endParaRPr lang="uk-UA" sz="1800" i="1" dirty="0">
              <a:latin typeface="Georgia" pitchFamily="18" charset="0"/>
              <a:ea typeface="Gungsuh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000108"/>
            <a:ext cx="5500726" cy="5572164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sz="2800" dirty="0" smtClean="0">
                <a:latin typeface="Georgia" pitchFamily="18" charset="0"/>
              </a:rPr>
              <a:t>3D-сканер – це спеціальне високотехнологічне пристосування, яке необхідне для створення високоточних трьохвимірних об</a:t>
            </a:r>
            <a:r>
              <a:rPr lang="en-US" sz="2800" dirty="0" smtClean="0">
                <a:latin typeface="Georgia" pitchFamily="18" charset="0"/>
              </a:rPr>
              <a:t>’</a:t>
            </a:r>
            <a:r>
              <a:rPr lang="ru-RU" sz="2800" dirty="0" smtClean="0">
                <a:latin typeface="Georgia" pitchFamily="18" charset="0"/>
              </a:rPr>
              <a:t>єктів та  їх реальних моделей. Данний пристрій може перетворювати зображення в цифровий формат практично так само, як більш прості моделі роблять це в друкованому варіанті.</a:t>
            </a:r>
            <a:r>
              <a:rPr lang="uk-UA" sz="2800" dirty="0">
                <a:latin typeface="Georgia" pitchFamily="18" charset="0"/>
              </a:rPr>
              <a:t> </a:t>
            </a:r>
          </a:p>
          <a:p>
            <a:pPr marL="0" indent="357188" algn="just">
              <a:buNone/>
            </a:pPr>
            <a:endParaRPr lang="uk-UA" sz="2500" dirty="0">
              <a:latin typeface="Georgia" pitchFamily="18" charset="0"/>
              <a:ea typeface="Gungsuh" pitchFamily="18" charset="-127"/>
            </a:endParaRPr>
          </a:p>
          <a:p>
            <a:pPr marL="0" indent="357188" algn="just">
              <a:buNone/>
            </a:pPr>
            <a:endParaRPr lang="uk-UA" sz="2500" dirty="0" smtClean="0">
              <a:latin typeface="Georgia" pitchFamily="18" charset="0"/>
            </a:endParaRP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9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Gungsuh" pitchFamily="18" charset="-127"/>
                <a:ea typeface="Gungsuh" pitchFamily="18" charset="-127"/>
              </a:rPr>
              <a:t>3D-</a:t>
            </a:r>
            <a:r>
              <a:rPr lang="uk-UA" sz="4000" dirty="0" smtClean="0">
                <a:latin typeface="Gungsuh" pitchFamily="18" charset="-127"/>
                <a:ea typeface="Gungsuh" pitchFamily="18" charset="-127"/>
              </a:rPr>
              <a:t>сканер </a:t>
            </a:r>
            <a:endParaRPr lang="uk-UA" sz="40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26" name="Picture 2" descr="3D-сканер – техника будущего, востребованная уже сегод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1142984"/>
            <a:ext cx="2714644" cy="234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AutoShape 2" descr="Результат пошуку зображень за запитом &quot;3 д скане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6" name="AutoShape 4" descr="Результат пошуку зображень за запитом &quot;3 д скане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8" name="AutoShape 6" descr="Результат пошуку зображень за запитом &quot;3 д скане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0" name="AutoShape 8" descr="Результат пошуку зображень за запитом &quot;3 д сканер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2" name="Picture 10" descr="Результат пошуку зображень за запитом &quot;3 д сканер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14752"/>
            <a:ext cx="2762250" cy="208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357298"/>
            <a:ext cx="6000792" cy="5357850"/>
          </a:xfrm>
        </p:spPr>
        <p:txBody>
          <a:bodyPr numCol="1">
            <a:noAutofit/>
          </a:bodyPr>
          <a:lstStyle/>
          <a:p>
            <a:pPr marL="0" indent="355600" algn="just">
              <a:buNone/>
            </a:pPr>
            <a:r>
              <a:rPr lang="ru-RU" sz="2500" dirty="0" smtClean="0">
                <a:latin typeface="Cambria" pitchFamily="18" charset="0"/>
              </a:rPr>
              <a:t>Вона здатна змінити спосіб нашої взаємодії з комп'ютером. По-перше, вона є потужним знаряддям допомоги для комп'ютерних дизайнерів, які працюють у форматі 3D, це - дуже точний і легкий в користуванні інструмент для безконтактного креслення у форматі 3D. Ця маленька чорна скринька - не просто мишка-3D. Вона використовує систему світла й тіні, аби визначити триформатне положення джерела світла з точністю </a:t>
            </a:r>
            <a:endParaRPr lang="ru-RU" sz="2500" kern="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sz="2500" kern="0" dirty="0" smtClean="0">
                <a:latin typeface="Cambria" pitchFamily="18" charset="0"/>
              </a:rPr>
              <a:t>до нанометра.</a:t>
            </a:r>
            <a:br>
              <a:rPr lang="ru-RU" sz="2500" kern="0" dirty="0" smtClean="0">
                <a:latin typeface="Cambria" pitchFamily="18" charset="0"/>
              </a:rPr>
            </a:br>
            <a:endParaRPr lang="uk-UA" sz="2500" kern="0" dirty="0">
              <a:latin typeface="Cambria" pitchFamily="18" charset="0"/>
              <a:ea typeface="Gungsuh" pitchFamily="18" charset="-127"/>
            </a:endParaRPr>
          </a:p>
          <a:p>
            <a:pPr marL="0" indent="357188" algn="just">
              <a:buNone/>
            </a:pPr>
            <a:endParaRPr lang="uk-UA" sz="2500" dirty="0" smtClean="0">
              <a:latin typeface="Georgia" pitchFamily="18" charset="0"/>
            </a:endParaRP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Gungsuh" pitchFamily="18" charset="-127"/>
                <a:ea typeface="Gungsuh" pitchFamily="18" charset="-127"/>
              </a:rPr>
              <a:t>Комп'ютерна мишка майбутнього спейс-кодер</a:t>
            </a:r>
            <a:endParaRPr lang="uk-UA" sz="3600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23554" name="Picture 2" descr="Комп'ютерна мишка майбутнього: спейс-код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57430"/>
            <a:ext cx="2571768" cy="240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572560" cy="1357322"/>
          </a:xfrm>
        </p:spPr>
        <p:txBody>
          <a:bodyPr numCol="1">
            <a:noAutofit/>
          </a:bodyPr>
          <a:lstStyle/>
          <a:p>
            <a:pPr marL="0" indent="357188" algn="ctr">
              <a:buNone/>
            </a:pPr>
            <a:r>
              <a:rPr lang="uk-UA" sz="5400" dirty="0" smtClean="0">
                <a:latin typeface="Franklin Gothic Medium" pitchFamily="34" charset="0"/>
              </a:rPr>
              <a:t>Дякую за увагу ! </a:t>
            </a: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71440" y="5214950"/>
            <a:ext cx="8572560" cy="135732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357188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5357850" cy="5786479"/>
          </a:xfrm>
        </p:spPr>
        <p:txBody>
          <a:bodyPr>
            <a:normAutofit/>
          </a:bodyPr>
          <a:lstStyle/>
          <a:p>
            <a:pPr marL="0" indent="185738" algn="just">
              <a:buNone/>
            </a:pPr>
            <a:r>
              <a:rPr lang="uk-UA" sz="3500" b="1" dirty="0">
                <a:latin typeface="Monotype Corsiva" pitchFamily="66" charset="0"/>
              </a:rPr>
              <a:t>Іннова́ція</a:t>
            </a:r>
            <a:r>
              <a:rPr lang="uk-UA" sz="3500" dirty="0">
                <a:latin typeface="Monotype Corsiva" pitchFamily="66" charset="0"/>
              </a:rPr>
              <a:t> — ідея, новітній продукт в галузі техніки, технології, організації праці, управління, а також у інших сферах наукової та соціальної діяльності, засноване на використанні досягнень науки і передового досвіду, є </a:t>
            </a:r>
            <a:r>
              <a:rPr lang="uk-UA" sz="3500" dirty="0" smtClean="0">
                <a:latin typeface="Monotype Corsiva" pitchFamily="66" charset="0"/>
              </a:rPr>
              <a:t>кінцевим результатом </a:t>
            </a:r>
            <a:r>
              <a:rPr lang="uk-UA" sz="3500" dirty="0" smtClean="0">
                <a:latin typeface="Monotype Corsiva" pitchFamily="66" charset="0"/>
                <a:hlinkClick r:id="rId3" tooltip="Інноваційна діяльність"/>
              </a:rPr>
              <a:t>і</a:t>
            </a:r>
            <a:r>
              <a:rPr lang="uk-UA" sz="3500" b="1" dirty="0" smtClean="0">
                <a:latin typeface="Monotype Corsiva" pitchFamily="66" charset="0"/>
                <a:hlinkClick r:id="rId3" tooltip="Інноваційна діяльність"/>
              </a:rPr>
              <a:t>нноваційної</a:t>
            </a:r>
            <a:r>
              <a:rPr lang="uk-UA" sz="3500" dirty="0" smtClean="0">
                <a:latin typeface="Monotype Corsiva" pitchFamily="66" charset="0"/>
                <a:hlinkClick r:id="rId3" tooltip="Інноваційна діяльність"/>
              </a:rPr>
              <a:t> </a:t>
            </a:r>
            <a:r>
              <a:rPr lang="uk-UA" sz="3500" dirty="0">
                <a:latin typeface="Monotype Corsiva" pitchFamily="66" charset="0"/>
                <a:hlinkClick r:id="rId3" tooltip="Інноваційна діяльність"/>
              </a:rPr>
              <a:t>діяльності</a:t>
            </a:r>
            <a:r>
              <a:rPr lang="uk-UA" sz="3500" dirty="0" smtClean="0">
                <a:latin typeface="Monotype Corsiva" pitchFamily="66" charset="0"/>
              </a:rPr>
              <a:t>.</a:t>
            </a:r>
            <a:r>
              <a:rPr lang="uk-UA" dirty="0"/>
              <a:t> </a:t>
            </a:r>
          </a:p>
          <a:p>
            <a:pPr marL="0" indent="363538">
              <a:lnSpc>
                <a:spcPct val="170000"/>
              </a:lnSpc>
              <a:buNone/>
            </a:pPr>
            <a:endParaRPr lang="uk-UA" dirty="0">
              <a:latin typeface="Georgia" pitchFamily="18" charset="0"/>
            </a:endParaRP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pic>
        <p:nvPicPr>
          <p:cNvPr id="11" name="Рисунок 10" descr="технології майбутнього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714489"/>
            <a:ext cx="3131780" cy="29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4032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Проекційна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клавіатура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857364"/>
            <a:ext cx="4572032" cy="3786214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uk-UA" sz="2500" dirty="0">
                <a:latin typeface="Georgia" pitchFamily="18" charset="0"/>
              </a:rPr>
              <a:t>Чого тільки не придумають для зручності подорожей. Тому людський розум придумав девайс, який створює клавіатуру на будь-якій поверхні, а сам він цілком компактний і поміщається в кишеню. </a:t>
            </a: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pic>
        <p:nvPicPr>
          <p:cNvPr id="5122" name="Picture 2" descr="http://www.parskat.com/wp-content/uploads/2014/12/51xGqMsdy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3528048" cy="3988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71438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b="1" i="1" dirty="0">
                <a:latin typeface="Georgia" pitchFamily="18" charset="0"/>
              </a:rPr>
              <a:t> </a:t>
            </a:r>
            <a:r>
              <a:rPr lang="uk-UA" sz="4000" b="1" i="1" dirty="0" smtClean="0">
                <a:latin typeface="Georgia" pitchFamily="18" charset="0"/>
                <a:ea typeface="Gungsuh" pitchFamily="18" charset="-127"/>
              </a:rPr>
              <a:t>5D </a:t>
            </a:r>
            <a:r>
              <a:rPr lang="uk-UA" sz="4000" b="1" i="1" dirty="0">
                <a:latin typeface="Georgia" pitchFamily="18" charset="0"/>
                <a:ea typeface="Gungsuh" pitchFamily="18" charset="-127"/>
              </a:rPr>
              <a:t>диски для вічного зберігання </a:t>
            </a:r>
            <a:r>
              <a:rPr lang="uk-UA" sz="4000" b="1" i="1" dirty="0" smtClean="0">
                <a:latin typeface="Georgia" pitchFamily="18" charset="0"/>
                <a:ea typeface="Gungsuh" pitchFamily="18" charset="-127"/>
              </a:rPr>
              <a:t>терабайт </a:t>
            </a:r>
            <a:r>
              <a:rPr lang="uk-UA" sz="4000" b="1" i="1" dirty="0">
                <a:latin typeface="Georgia" pitchFamily="18" charset="0"/>
                <a:ea typeface="Gungsuh" pitchFamily="18" charset="-127"/>
              </a:rPr>
              <a:t>даних</a:t>
            </a:r>
            <a:r>
              <a:rPr lang="uk-UA" sz="4000" b="1" dirty="0">
                <a:latin typeface="Georgia" pitchFamily="18" charset="0"/>
                <a:ea typeface="Gungsuh" pitchFamily="18" charset="-127"/>
              </a:rPr>
              <a:t/>
            </a:r>
            <a:br>
              <a:rPr lang="uk-UA" sz="4000" b="1" dirty="0">
                <a:latin typeface="Georgia" pitchFamily="18" charset="0"/>
                <a:ea typeface="Gungsuh" pitchFamily="18" charset="-127"/>
              </a:rPr>
            </a:br>
            <a:endParaRPr lang="uk-UA" sz="4000" b="1" dirty="0">
              <a:latin typeface="Georgia" pitchFamily="18" charset="0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9"/>
            <a:ext cx="6572296" cy="5072098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Char char="ü"/>
            </a:pPr>
            <a:r>
              <a:rPr lang="uk-UA" sz="2500" dirty="0">
                <a:latin typeface="Georgia" pitchFamily="18" charset="0"/>
              </a:rPr>
              <a:t>Дослідники створили 5D диск, який записує дані в 5 вимірах, що зберігаються мільярди років. Він може зберігати 360 терабайт даних і витримати температуру до 1000 градусів.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uk-UA" sz="2500" dirty="0">
                <a:latin typeface="Georgia" pitchFamily="18" charset="0"/>
              </a:rPr>
              <a:t>Файли на диску зроблені з трьох шарів наноточек. П'ять вимірів диска відносяться до розміру і орієнтації точок, а також їх положенню в межах трьох вимірів. Коли світло проходить через диск, точки змінюють поляризацію світла, яка зчитується мікроскопом і </a:t>
            </a:r>
            <a:r>
              <a:rPr lang="uk-UA" sz="2500" dirty="0" smtClean="0">
                <a:latin typeface="Georgia" pitchFamily="18" charset="0"/>
              </a:rPr>
              <a:t>поляризатором.</a:t>
            </a: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pic>
        <p:nvPicPr>
          <p:cNvPr id="9" name="Рисунок 8" descr="5D диски для вічного зберігання терабайт даних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6661355">
            <a:off x="6878317" y="2725186"/>
            <a:ext cx="2061476" cy="1853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71438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3600" i="1" dirty="0">
                <a:latin typeface="Gungsuh" pitchFamily="18" charset="-127"/>
                <a:ea typeface="Gungsuh" pitchFamily="18" charset="-127"/>
              </a:rPr>
              <a:t> </a:t>
            </a:r>
            <a:r>
              <a:rPr lang="uk-UA" b="1" i="1" dirty="0">
                <a:latin typeface="Gungsuh" pitchFamily="18" charset="-127"/>
                <a:ea typeface="Gungsuh" pitchFamily="18" charset="-127"/>
              </a:rPr>
              <a:t>Згортаючийся в рулон телевізор</a:t>
            </a:r>
            <a:r>
              <a:rPr lang="uk-UA" sz="3600" b="1" dirty="0">
                <a:latin typeface="Gungsuh" pitchFamily="18" charset="-127"/>
                <a:ea typeface="Gungsuh" pitchFamily="18" charset="-127"/>
              </a:rPr>
              <a:t/>
            </a:r>
            <a:br>
              <a:rPr lang="uk-UA" sz="3600" b="1" dirty="0">
                <a:latin typeface="Gungsuh" pitchFamily="18" charset="-127"/>
                <a:ea typeface="Gungsuh" pitchFamily="18" charset="-127"/>
              </a:rPr>
            </a:br>
            <a:endParaRPr lang="uk-UA" sz="40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9"/>
            <a:ext cx="5357850" cy="535784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500" dirty="0">
                <a:latin typeface="Georgia" pitchFamily="18" charset="0"/>
              </a:rPr>
              <a:t>Компанія LG розробила прототип телевізора, який можна згорнути як рулон паперу.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500" dirty="0">
                <a:latin typeface="Georgia" pitchFamily="18" charset="0"/>
              </a:rPr>
              <a:t>Телевізор використовує технологію світлодіодів на основі полімерної органіки, щоб зменшити товщину екрану.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500" dirty="0">
                <a:latin typeface="Georgia" pitchFamily="18" charset="0"/>
              </a:rPr>
              <a:t>Крім LG, інші великі виробники електроніки, такі як Samsung, Sony і Mitsubishi працюють над тим, щоб зробити екрани більш гнучкими і портативними.</a:t>
            </a:r>
          </a:p>
          <a:p>
            <a:pPr marL="357188" indent="-357188" algn="just">
              <a:buNone/>
            </a:pPr>
            <a:endParaRPr lang="uk-UA" sz="2500" dirty="0" smtClean="0">
              <a:latin typeface="Georgia" pitchFamily="18" charset="0"/>
            </a:endParaRP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pic>
        <p:nvPicPr>
          <p:cNvPr id="10" name="Рисунок 9" descr="згортаючийся в рулон телевізор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00240"/>
            <a:ext cx="306990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000108"/>
            <a:ext cx="5715040" cy="5643602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uk-UA" sz="2500" dirty="0" smtClean="0">
                <a:latin typeface="Georgia" pitchFamily="18" charset="0"/>
              </a:rPr>
              <a:t>Це побудова реального об'єкта по створеному на комп'ютері зразком 3</a:t>
            </a:r>
            <a:r>
              <a:rPr lang="en-US" sz="2500" dirty="0" smtClean="0">
                <a:latin typeface="Georgia" pitchFamily="18" charset="0"/>
              </a:rPr>
              <a:t>D </a:t>
            </a:r>
            <a:r>
              <a:rPr lang="uk-UA" sz="2500" dirty="0" smtClean="0">
                <a:latin typeface="Georgia" pitchFamily="18" charset="0"/>
              </a:rPr>
              <a:t>моделі. Тривимірна модель зберігається в форматі </a:t>
            </a:r>
            <a:r>
              <a:rPr lang="en-US" sz="2500" dirty="0" smtClean="0">
                <a:latin typeface="Georgia" pitchFamily="18" charset="0"/>
              </a:rPr>
              <a:t>STL-</a:t>
            </a:r>
            <a:r>
              <a:rPr lang="uk-UA" sz="2500" dirty="0" smtClean="0">
                <a:latin typeface="Georgia" pitchFamily="18" charset="0"/>
              </a:rPr>
              <a:t>файлу, після чого 3</a:t>
            </a:r>
            <a:r>
              <a:rPr lang="en-US" sz="2500" dirty="0" smtClean="0">
                <a:latin typeface="Georgia" pitchFamily="18" charset="0"/>
              </a:rPr>
              <a:t>D </a:t>
            </a:r>
            <a:r>
              <a:rPr lang="uk-UA" sz="2500" dirty="0" smtClean="0">
                <a:latin typeface="Georgia" pitchFamily="18" charset="0"/>
              </a:rPr>
              <a:t>принтер, на який виводиться файл для друку, формує виріб. Переваги 3</a:t>
            </a:r>
            <a:r>
              <a:rPr lang="en-US" sz="2500" dirty="0" smtClean="0">
                <a:latin typeface="Georgia" pitchFamily="18" charset="0"/>
              </a:rPr>
              <a:t>D </a:t>
            </a:r>
            <a:r>
              <a:rPr lang="uk-UA" sz="2500" dirty="0" smtClean="0">
                <a:latin typeface="Georgia" pitchFamily="18" charset="0"/>
              </a:rPr>
              <a:t>друку перед звичними, ручними способами побудови моделей - висока швидкість, простота і відносно невелика вартість. Існують різні технології тривимірної друку. Різниця між ними полягає в способі накладення шарів вироби.</a:t>
            </a: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Autofit/>
          </a:bodyPr>
          <a:lstStyle/>
          <a:p>
            <a:r>
              <a:rPr lang="en-US" sz="4000" b="1" cap="all" dirty="0" smtClean="0">
                <a:latin typeface="Georgia" pitchFamily="18" charset="0"/>
              </a:rPr>
              <a:t>3D-</a:t>
            </a:r>
            <a:r>
              <a:rPr lang="uk-UA" sz="4000" b="1" cap="all" dirty="0" smtClean="0">
                <a:latin typeface="Georgia" pitchFamily="18" charset="0"/>
              </a:rPr>
              <a:t>ПРИНТЕРИ</a:t>
            </a:r>
            <a:endParaRPr lang="uk-UA" sz="4000" b="1" cap="all" dirty="0">
              <a:latin typeface="Georgia" pitchFamily="18" charset="0"/>
            </a:endParaRPr>
          </a:p>
        </p:txBody>
      </p:sp>
      <p:pic>
        <p:nvPicPr>
          <p:cNvPr id="8194" name="Picture 2" descr="Результат пошуку зображень за запитом &quot;принтери в майбутньому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291465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Результат пошуку зображень за запитом &quot;принтери в майбутньому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2728916" cy="261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214974" cy="4357718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uk-UA" sz="2400" dirty="0" smtClean="0">
                <a:latin typeface="Georgia" pitchFamily="18" charset="0"/>
              </a:rPr>
              <a:t>Концепт комп’ютера наступного покоління від </a:t>
            </a:r>
            <a:r>
              <a:rPr lang="en-US" sz="2400" dirty="0" smtClean="0">
                <a:latin typeface="Georgia" pitchFamily="18" charset="0"/>
              </a:rPr>
              <a:t>Hewlett-Packard </a:t>
            </a:r>
            <a:r>
              <a:rPr lang="uk-UA" sz="2400" dirty="0" smtClean="0">
                <a:latin typeface="Georgia" pitchFamily="18" charset="0"/>
              </a:rPr>
              <a:t>під назвою </a:t>
            </a:r>
            <a:r>
              <a:rPr lang="en-US" sz="2400" dirty="0" smtClean="0">
                <a:latin typeface="Georgia" pitchFamily="18" charset="0"/>
              </a:rPr>
              <a:t>LiM (LessisMore — </a:t>
            </a:r>
            <a:r>
              <a:rPr lang="uk-UA" sz="2400" dirty="0" smtClean="0">
                <a:latin typeface="Georgia" pitchFamily="18" charset="0"/>
              </a:rPr>
              <a:t>що означає «менше означає більше») являє собою невеликий системний блок, нагадує порожній фотоальбом і 19-дюймовий абсолютно прозорий сенсорний дисплей, який виглядає як шматок скла. Все це доповнює сенсорна панель, яка виконує роль комп’ютерної миші, і тонка бездротова клавіатура.</a:t>
            </a:r>
            <a:endParaRPr lang="uk-UA" sz="2400" spc="-150" dirty="0" smtClean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00013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Gungsuh" pitchFamily="18" charset="-127"/>
                <a:ea typeface="Gungsuh" pitchFamily="18" charset="-127"/>
              </a:rPr>
              <a:t>Комп</a:t>
            </a:r>
            <a:r>
              <a:rPr lang="en-US" sz="3600" b="1" dirty="0" smtClean="0">
                <a:latin typeface="Gungsuh" pitchFamily="18" charset="-127"/>
                <a:ea typeface="Gungsuh" pitchFamily="18" charset="-127"/>
              </a:rPr>
              <a:t>’</a:t>
            </a:r>
            <a:r>
              <a:rPr lang="uk-UA" sz="3600" b="1" dirty="0" smtClean="0">
                <a:latin typeface="Gungsuh" pitchFamily="18" charset="-127"/>
                <a:ea typeface="Gungsuh" pitchFamily="18" charset="-127"/>
              </a:rPr>
              <a:t>ютери  майбутнього</a:t>
            </a:r>
            <a:endParaRPr lang="uk-UA" sz="3600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6148" name="Picture 4" descr="https://sites.google.com/site/suchasnikomputeri/_/rsrc/1472844703577/komp-uteri-majbutnogo/10313.jpg?height=210&amp;width=3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071678"/>
            <a:ext cx="3357586" cy="29289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5214974" cy="4071966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uk-UA" sz="2500" dirty="0" smtClean="0">
                <a:latin typeface="Georgia" pitchFamily="18" charset="0"/>
              </a:rPr>
              <a:t>Компанія Google працює над </a:t>
            </a:r>
            <a:r>
              <a:rPr lang="uk-UA" sz="2500" spc="-150" dirty="0" smtClean="0">
                <a:latin typeface="Georgia" pitchFamily="18" charset="0"/>
              </a:rPr>
              <a:t>дронами на сонячних панелях, які будуть роздавати надшвидкісний Інтернет в проекті, названому Project Skybender. Теоретично безпілотники будуть надавати Інтернет послуги в 40 разів швидше, ніж в мережах 4G, дозволяючи передавати гігабайт даних в секунду.</a:t>
            </a: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50019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ungsuh" pitchFamily="18" charset="-127"/>
                <a:ea typeface="Gungsuh" pitchFamily="18" charset="-127"/>
              </a:rPr>
              <a:t>Супершвидкий 5G Інтернет </a:t>
            </a:r>
            <a:br>
              <a:rPr lang="uk-UA" sz="3600" b="1" i="1" dirty="0" smtClean="0">
                <a:latin typeface="Gungsuh" pitchFamily="18" charset="-127"/>
                <a:ea typeface="Gungsuh" pitchFamily="18" charset="-127"/>
              </a:rPr>
            </a:br>
            <a:r>
              <a:rPr lang="uk-UA" sz="3600" b="1" i="1" dirty="0" smtClean="0">
                <a:latin typeface="Gungsuh" pitchFamily="18" charset="-127"/>
                <a:ea typeface="Gungsuh" pitchFamily="18" charset="-127"/>
              </a:rPr>
              <a:t>від безпілотників </a:t>
            </a:r>
            <a:br>
              <a:rPr lang="uk-UA" sz="3600" b="1" i="1" dirty="0" smtClean="0">
                <a:latin typeface="Gungsuh" pitchFamily="18" charset="-127"/>
                <a:ea typeface="Gungsuh" pitchFamily="18" charset="-127"/>
              </a:rPr>
            </a:br>
            <a:r>
              <a:rPr lang="uk-UA" sz="3600" b="1" i="1" dirty="0" smtClean="0">
                <a:latin typeface="Gungsuh" pitchFamily="18" charset="-127"/>
                <a:ea typeface="Gungsuh" pitchFamily="18" charset="-127"/>
              </a:rPr>
              <a:t>з сонячними панелями</a:t>
            </a:r>
            <a:endParaRPr lang="uk-UA" sz="3600" b="1" dirty="0"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0" name="Рисунок 9" descr="Супершвидкий 5G Інтерне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214554"/>
            <a:ext cx="3429026" cy="338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\Desktop\фони\ensoficray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22"/>
            <a:ext cx="5643602" cy="5500750"/>
          </a:xfrm>
        </p:spPr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uk-UA" sz="2800" dirty="0">
                <a:latin typeface="Georgia" pitchFamily="18" charset="0"/>
              </a:rPr>
              <a:t>Фотоапарати майбутнього навчаться «повертати час назад». Вони будуть </a:t>
            </a:r>
            <a:r>
              <a:rPr lang="uk-UA" sz="2800" dirty="0" smtClean="0">
                <a:latin typeface="Georgia" pitchFamily="18" charset="0"/>
              </a:rPr>
              <a:t>записувати </a:t>
            </a:r>
            <a:r>
              <a:rPr lang="uk-UA" sz="2800" dirty="0">
                <a:latin typeface="Georgia" pitchFamily="18" charset="0"/>
              </a:rPr>
              <a:t>все в автоматичному режимі камери, дозволяючи власнику відмотати запис на потрібний момент, вибравши найвдаліший ракурс для фото або відео. Також подібний пристрій буде пов'язаний зі смартфоном, дозволяючи стрімити відео і фотографії.</a:t>
            </a:r>
          </a:p>
          <a:p>
            <a:pPr algn="just">
              <a:buNone/>
            </a:pPr>
            <a:r>
              <a:rPr lang="uk-UA" sz="2800" dirty="0">
                <a:latin typeface="Georgia" pitchFamily="18" charset="0"/>
              </a:rPr>
              <a:t> </a:t>
            </a:r>
          </a:p>
          <a:p>
            <a:pPr marL="0" indent="357188" algn="just">
              <a:buNone/>
            </a:pPr>
            <a:endParaRPr lang="uk-UA" sz="2500" dirty="0">
              <a:latin typeface="Georgia" pitchFamily="18" charset="0"/>
              <a:ea typeface="Gungsuh" pitchFamily="18" charset="-127"/>
            </a:endParaRPr>
          </a:p>
          <a:p>
            <a:pPr marL="0" indent="357188" algn="just">
              <a:buNone/>
            </a:pPr>
            <a:endParaRPr lang="uk-UA" sz="2500" dirty="0" smtClean="0">
              <a:latin typeface="Georgia" pitchFamily="18" charset="0"/>
            </a:endParaRPr>
          </a:p>
        </p:txBody>
      </p:sp>
      <p:pic>
        <p:nvPicPr>
          <p:cNvPr id="6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8822" y="10001296"/>
            <a:ext cx="36576000" cy="20574000"/>
          </a:xfrm>
          <a:prstGeom prst="rect">
            <a:avLst/>
          </a:prstGeom>
          <a:noFill/>
        </p:spPr>
      </p:pic>
      <p:pic>
        <p:nvPicPr>
          <p:cNvPr id="7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8242" y="13001692"/>
            <a:ext cx="36576000" cy="20574000"/>
          </a:xfrm>
          <a:prstGeom prst="rect">
            <a:avLst/>
          </a:prstGeom>
          <a:noFill/>
        </p:spPr>
      </p:pic>
      <p:pic>
        <p:nvPicPr>
          <p:cNvPr id="8" name="Picture 2" descr="C:\Users\O\Desktop\фони\lines_dots_glitter_gossip_47418_3840x2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852" y="33718712"/>
            <a:ext cx="36576000" cy="20574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94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Gungsuh" pitchFamily="18" charset="-127"/>
                <a:ea typeface="Gungsuh" pitchFamily="18" charset="-127"/>
              </a:rPr>
              <a:t>Фотоапарати майбутнього</a:t>
            </a:r>
          </a:p>
        </p:txBody>
      </p:sp>
      <p:pic>
        <p:nvPicPr>
          <p:cNvPr id="9" name="Рисунок 8" descr="Фотоапарати майбутнього навчаться «повертати час назад». Вони будуть записуватимуть все в автоматичному режимі камери, дозволяючи власнику відмотати запис на потрібний момент, вибравши найвдаліший ракурс для фото або відео. Також подібний пристрій буде пов'язаний зі смартфоном, дозволяючи стрімити відео і фотографії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143116"/>
            <a:ext cx="3000396" cy="285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521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Новітні  ІТ – технології  майстер виробничого навчання  ДНЗ “ЦПО ІТ ПД  м. Києва”  Корнієнко О. С.</vt:lpstr>
      <vt:lpstr>Слайд 2</vt:lpstr>
      <vt:lpstr> Проекційна клавіатура </vt:lpstr>
      <vt:lpstr>  5D диски для вічного зберігання терабайт даних </vt:lpstr>
      <vt:lpstr>  Згортаючийся в рулон телевізор </vt:lpstr>
      <vt:lpstr>3D-ПРИНТЕРИ</vt:lpstr>
      <vt:lpstr>Комп’ютери  майбутнього</vt:lpstr>
      <vt:lpstr>Супершвидкий 5G Інтернет  від безпілотників  з сонячними панелями</vt:lpstr>
      <vt:lpstr>Фотоапарати майбутнього</vt:lpstr>
      <vt:lpstr>3D-сканер </vt:lpstr>
      <vt:lpstr>Комп'ютерна мишка майбутнього спейс-кодер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майбутнього</dc:title>
  <dc:creator>O</dc:creator>
  <cp:lastModifiedBy>O</cp:lastModifiedBy>
  <cp:revision>47</cp:revision>
  <dcterms:created xsi:type="dcterms:W3CDTF">2018-01-02T08:38:54Z</dcterms:created>
  <dcterms:modified xsi:type="dcterms:W3CDTF">2018-01-10T10:40:50Z</dcterms:modified>
</cp:coreProperties>
</file>