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8" r:id="rId3"/>
    <p:sldId id="259" r:id="rId4"/>
    <p:sldId id="260" r:id="rId5"/>
    <p:sldId id="261" r:id="rId6"/>
    <p:sldId id="257" r:id="rId7"/>
    <p:sldId id="262" r:id="rId8"/>
    <p:sldId id="263" r:id="rId9"/>
    <p:sldId id="264"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297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297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fld id="{7DC966DA-DE5A-45ED-8ABD-E4B0E5AE42E4}" type="datetimeFigureOut">
              <a:rPr lang="ru-RU"/>
              <a:pPr>
                <a:defRPr/>
              </a:pPr>
              <a:t>15.01.2019</a:t>
            </a:fld>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090DAA42-2071-4A2F-874E-A7C95D9450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DEEF4230-4188-47F5-BB85-827B41D44F80}" type="datetimeFigureOut">
              <a:rPr lang="ru-RU"/>
              <a:pPr>
                <a:defRPr/>
              </a:pPr>
              <a:t>15.01.2019</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B78ED6A9-ACA6-4604-B5D7-9D8A4A55C5E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90B56308-15D3-4536-BECB-0DC46E628028}" type="datetimeFigureOut">
              <a:rPr lang="ru-RU"/>
              <a:pPr>
                <a:defRPr/>
              </a:pPr>
              <a:t>15.01.2019</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4BD1DC32-A022-4913-9F51-7C53665BCC2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fld id="{7EBEEB9D-633B-4B48-956C-ED1E0263DD80}" type="datetimeFigureOut">
              <a:rPr lang="ru-RU"/>
              <a:pPr>
                <a:defRPr/>
              </a:pPr>
              <a:t>15.01.2019</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B7735528-9109-4575-8D89-7845FAA22C8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fld id="{555DB9D8-8621-446A-91D2-3976C9C0144F}" type="datetimeFigureOut">
              <a:rPr lang="ru-RU"/>
              <a:pPr>
                <a:defRPr/>
              </a:pPr>
              <a:t>15.01.2019</a:t>
            </a:fld>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7E185AEC-1F8D-48AD-85AF-5CB9DF197BE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fld id="{AEBA6AC9-A6E2-4B98-97B2-A7B63D107370}" type="datetimeFigureOut">
              <a:rPr lang="ru-RU"/>
              <a:pPr>
                <a:defRPr/>
              </a:pPr>
              <a:t>15.01.2019</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DE55A456-0EC8-49F1-9AB0-FFDA0B6E012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fld id="{6848C9BE-5FDC-4574-9478-042262F2F78B}" type="datetimeFigureOut">
              <a:rPr lang="ru-RU"/>
              <a:pPr>
                <a:defRPr/>
              </a:pPr>
              <a:t>15.01.2019</a:t>
            </a:fld>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B3820D43-819F-4252-9524-BB1646E687B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fld id="{45F79CD3-3701-42F6-88A0-833557486031}" type="datetimeFigureOut">
              <a:rPr lang="ru-RU"/>
              <a:pPr>
                <a:defRPr/>
              </a:pPr>
              <a:t>15.01.2019</a:t>
            </a:fld>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A5713690-5928-4816-BBE9-2FC8CF4295E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0EBFC109-2C09-4F2E-9DD5-A0E5A5C7FF3B}" type="datetimeFigureOut">
              <a:rPr lang="ru-RU"/>
              <a:pPr>
                <a:defRPr/>
              </a:pPr>
              <a:t>15.01.2019</a:t>
            </a:fld>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C8A66488-2AAE-4B29-9EB9-868287BA20D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1B8DB9C0-BF98-48A5-9FCF-143A2DF9EDB8}" type="datetimeFigureOut">
              <a:rPr lang="ru-RU"/>
              <a:pPr>
                <a:defRPr/>
              </a:pPr>
              <a:t>15.01.2019</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226C1CC4-7770-4002-8719-9D18B8946E4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fld id="{45E64BB1-4F27-4D29-9481-18904E48D433}" type="datetimeFigureOut">
              <a:rPr lang="ru-RU"/>
              <a:pPr>
                <a:defRPr/>
              </a:pPr>
              <a:t>15.01.2019</a:t>
            </a:fld>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98B26AB4-A625-4061-8866-C14279A81DD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p>
        </p:txBody>
      </p:sp>
      <p:grpSp>
        <p:nvGrpSpPr>
          <p:cNvPr id="1027" name="Group 3"/>
          <p:cNvGrpSpPr>
            <a:grpSpLocks/>
          </p:cNvGrpSpPr>
          <p:nvPr/>
        </p:nvGrpSpPr>
        <p:grpSpPr bwMode="auto">
          <a:xfrm>
            <a:off x="3175" y="4267200"/>
            <a:ext cx="9140825" cy="2590800"/>
            <a:chOff x="2" y="2688"/>
            <a:chExt cx="5758" cy="1632"/>
          </a:xfrm>
        </p:grpSpPr>
        <p:sp>
          <p:nvSpPr>
            <p:cNvPr id="2867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1034" name="Group 5"/>
            <p:cNvGrpSpPr>
              <a:grpSpLocks/>
            </p:cNvGrpSpPr>
            <p:nvPr userDrawn="1"/>
          </p:nvGrpSpPr>
          <p:grpSpPr bwMode="auto">
            <a:xfrm>
              <a:off x="3528" y="3715"/>
              <a:ext cx="792" cy="521"/>
              <a:chOff x="3527" y="3715"/>
              <a:chExt cx="792" cy="521"/>
            </a:xfrm>
          </p:grpSpPr>
          <p:sp>
            <p:nvSpPr>
              <p:cNvPr id="286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286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286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6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286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6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286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286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6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286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286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035" name="Group 17"/>
            <p:cNvGrpSpPr>
              <a:grpSpLocks/>
            </p:cNvGrpSpPr>
            <p:nvPr userDrawn="1"/>
          </p:nvGrpSpPr>
          <p:grpSpPr bwMode="auto">
            <a:xfrm>
              <a:off x="1776" y="3631"/>
              <a:ext cx="1626" cy="683"/>
              <a:chOff x="1776" y="3631"/>
              <a:chExt cx="1626" cy="683"/>
            </a:xfrm>
          </p:grpSpPr>
          <p:sp>
            <p:nvSpPr>
              <p:cNvPr id="286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286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286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286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286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286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286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286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286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286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287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287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2870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2870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287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7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7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70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1036" name="Group 36"/>
            <p:cNvGrpSpPr>
              <a:grpSpLocks/>
            </p:cNvGrpSpPr>
            <p:nvPr userDrawn="1"/>
          </p:nvGrpSpPr>
          <p:grpSpPr bwMode="auto">
            <a:xfrm>
              <a:off x="4128" y="3360"/>
              <a:ext cx="1351" cy="821"/>
              <a:chOff x="4128" y="3360"/>
              <a:chExt cx="1351" cy="821"/>
            </a:xfrm>
          </p:grpSpPr>
          <p:sp>
            <p:nvSpPr>
              <p:cNvPr id="287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7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7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87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7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7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7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71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287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287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7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7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287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287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7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287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7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037" name="Group 54"/>
            <p:cNvGrpSpPr>
              <a:grpSpLocks/>
            </p:cNvGrpSpPr>
            <p:nvPr userDrawn="1"/>
          </p:nvGrpSpPr>
          <p:grpSpPr bwMode="auto">
            <a:xfrm>
              <a:off x="5280" y="3024"/>
              <a:ext cx="425" cy="258"/>
              <a:chOff x="5280" y="3024"/>
              <a:chExt cx="425" cy="258"/>
            </a:xfrm>
          </p:grpSpPr>
          <p:sp>
            <p:nvSpPr>
              <p:cNvPr id="2872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72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72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73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73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2873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2873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045" name="Group 62"/>
              <p:cNvGrpSpPr>
                <a:grpSpLocks/>
              </p:cNvGrpSpPr>
              <p:nvPr/>
            </p:nvGrpSpPr>
            <p:grpSpPr bwMode="auto">
              <a:xfrm>
                <a:off x="5381" y="3085"/>
                <a:ext cx="227" cy="132"/>
                <a:chOff x="5381" y="3085"/>
                <a:chExt cx="227" cy="132"/>
              </a:xfrm>
            </p:grpSpPr>
            <p:sp>
              <p:nvSpPr>
                <p:cNvPr id="2873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873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873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873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287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287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87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fld id="{60DAFEB2-B7FE-40BF-A510-29B5F7117744}" type="datetimeFigureOut">
              <a:rPr lang="ru-RU"/>
              <a:pPr>
                <a:defRPr/>
              </a:pPr>
              <a:t>15.01.2019</a:t>
            </a:fld>
            <a:endParaRPr lang="ru-RU"/>
          </a:p>
        </p:txBody>
      </p:sp>
      <p:sp>
        <p:nvSpPr>
          <p:cNvPr id="287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287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9E056DC4-F30B-477C-956F-493EF2A68B9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4" descr="p1bde1hg9u4hvdv61od61u61ckb7_426x336_3_0.jpg"/>
          <p:cNvPicPr>
            <a:picLocks noChangeAspect="1"/>
          </p:cNvPicPr>
          <p:nvPr/>
        </p:nvPicPr>
        <p:blipFill>
          <a:blip r:embed="rId2"/>
          <a:srcRect/>
          <a:stretch>
            <a:fillRect/>
          </a:stretch>
        </p:blipFill>
        <p:spPr bwMode="auto">
          <a:xfrm>
            <a:off x="6858000" y="0"/>
            <a:ext cx="2071688" cy="1633538"/>
          </a:xfrm>
          <a:prstGeom prst="rect">
            <a:avLst/>
          </a:prstGeom>
          <a:noFill/>
          <a:ln w="9525">
            <a:noFill/>
            <a:miter lim="800000"/>
            <a:headEnd/>
            <a:tailEnd/>
          </a:ln>
        </p:spPr>
      </p:pic>
      <p:sp>
        <p:nvSpPr>
          <p:cNvPr id="13314" name="Rectangle 1"/>
          <p:cNvSpPr>
            <a:spLocks noChangeArrowheads="1"/>
          </p:cNvSpPr>
          <p:nvPr/>
        </p:nvSpPr>
        <p:spPr bwMode="auto">
          <a:xfrm>
            <a:off x="785813" y="1587500"/>
            <a:ext cx="8072437" cy="3508375"/>
          </a:xfrm>
          <a:prstGeom prst="rect">
            <a:avLst/>
          </a:prstGeom>
          <a:noFill/>
          <a:ln w="9525">
            <a:noFill/>
            <a:miter lim="800000"/>
            <a:headEnd/>
            <a:tailEnd/>
          </a:ln>
        </p:spPr>
        <p:txBody>
          <a:bodyPr anchor="ctr">
            <a:spAutoFit/>
          </a:bodyPr>
          <a:lstStyle/>
          <a:p>
            <a:pPr algn="ctr" eaLnBrk="0" hangingPunct="0"/>
            <a:r>
              <a:rPr lang="uk-UA" sz="2800" b="1">
                <a:cs typeface="Times New Roman" pitchFamily="18" charset="0"/>
              </a:rPr>
              <a:t>ПРАКТИЧНІ ЗАНЯТТЯ ЯК ОДИН ІЗ ЗАСОБІВ ФОРМУВАННЯ КЛЮЧОВИХ КОМПЕТЕНЦІЙ УЧНІВ НА УРОКАХ ГРОМАДЯНСЬКОЇ ОСВІТИ.</a:t>
            </a:r>
          </a:p>
          <a:p>
            <a:pPr algn="ctr" eaLnBrk="0" hangingPunct="0"/>
            <a:endParaRPr lang="ru-RU" sz="2800"/>
          </a:p>
          <a:p>
            <a:pPr algn="ctr" eaLnBrk="0" hangingPunct="0"/>
            <a:r>
              <a:rPr lang="uk-UA" sz="2800" b="1">
                <a:solidFill>
                  <a:srgbClr val="000000"/>
                </a:solidFill>
                <a:cs typeface="Times New Roman" pitchFamily="18" charset="0"/>
              </a:rPr>
              <a:t>СКАЖИ МЕНІ - І Я ЗАБУДУ</a:t>
            </a:r>
            <a:endParaRPr lang="ru-RU" sz="2800">
              <a:solidFill>
                <a:srgbClr val="000000"/>
              </a:solidFill>
            </a:endParaRPr>
          </a:p>
          <a:p>
            <a:pPr algn="ctr" eaLnBrk="0" hangingPunct="0"/>
            <a:r>
              <a:rPr lang="uk-UA" sz="2800" b="1">
                <a:solidFill>
                  <a:srgbClr val="000000"/>
                </a:solidFill>
                <a:cs typeface="Times New Roman" pitchFamily="18" charset="0"/>
              </a:rPr>
              <a:t>ПОКАЖИ МЕНІ - І Я ЗАПАМ’ЯТАЮ</a:t>
            </a:r>
            <a:endParaRPr lang="ru-RU" sz="2800">
              <a:solidFill>
                <a:srgbClr val="000000"/>
              </a:solidFill>
            </a:endParaRPr>
          </a:p>
          <a:p>
            <a:pPr algn="ctr" eaLnBrk="0" hangingPunct="0"/>
            <a:r>
              <a:rPr lang="uk-UA" sz="2800" b="1">
                <a:solidFill>
                  <a:srgbClr val="000000"/>
                </a:solidFill>
                <a:cs typeface="Times New Roman" pitchFamily="18" charset="0"/>
              </a:rPr>
              <a:t>ЗАЛУЧИ МЕНЕ - І Я НАВЧУСЯ</a:t>
            </a:r>
            <a:endParaRPr lang="uk-UA" sz="2800">
              <a:solidFill>
                <a:srgbClr val="000000"/>
              </a:solidFill>
            </a:endParaRPr>
          </a:p>
        </p:txBody>
      </p:sp>
      <p:pic>
        <p:nvPicPr>
          <p:cNvPr id="13315" name="Рисунок 5" descr="Без названия.jpg"/>
          <p:cNvPicPr>
            <a:picLocks noChangeAspect="1"/>
          </p:cNvPicPr>
          <p:nvPr/>
        </p:nvPicPr>
        <p:blipFill>
          <a:blip r:embed="rId3"/>
          <a:srcRect/>
          <a:stretch>
            <a:fillRect/>
          </a:stretch>
        </p:blipFill>
        <p:spPr bwMode="auto">
          <a:xfrm>
            <a:off x="0" y="5010150"/>
            <a:ext cx="2466975" cy="1847850"/>
          </a:xfrm>
          <a:prstGeom prst="rect">
            <a:avLst/>
          </a:prstGeom>
          <a:noFill/>
          <a:ln w="9525">
            <a:noFill/>
            <a:miter lim="800000"/>
            <a:headEnd/>
            <a:tailEnd/>
          </a:ln>
        </p:spPr>
      </p:pic>
      <p:pic>
        <p:nvPicPr>
          <p:cNvPr id="13316" name="Рисунок 6" descr="Новый рисунок.pn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5857875" y="5000625"/>
            <a:ext cx="3000375" cy="167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3"/>
          <p:cNvSpPr>
            <a:spLocks noChangeArrowheads="1"/>
          </p:cNvSpPr>
          <p:nvPr/>
        </p:nvSpPr>
        <p:spPr bwMode="auto">
          <a:xfrm>
            <a:off x="500063" y="428625"/>
            <a:ext cx="8286750" cy="3081338"/>
          </a:xfrm>
          <a:prstGeom prst="rect">
            <a:avLst/>
          </a:prstGeom>
          <a:noFill/>
          <a:ln w="9525">
            <a:noFill/>
            <a:miter lim="800000"/>
            <a:headEnd/>
            <a:tailEnd/>
          </a:ln>
        </p:spPr>
        <p:txBody>
          <a:bodyPr>
            <a:spAutoFit/>
          </a:bodyPr>
          <a:lstStyle/>
          <a:p>
            <a:pPr algn="ctr"/>
            <a:r>
              <a:rPr lang="uk-UA" sz="2800" b="1" i="1">
                <a:solidFill>
                  <a:srgbClr val="000000"/>
                </a:solidFill>
                <a:latin typeface="Calibri" pitchFamily="34" charset="0"/>
              </a:rPr>
              <a:t>Громадянська освіта</a:t>
            </a:r>
            <a:r>
              <a:rPr lang="uk-UA" sz="2800">
                <a:solidFill>
                  <a:srgbClr val="000000"/>
                </a:solidFill>
                <a:latin typeface="Calibri" pitchFamily="34" charset="0"/>
              </a:rPr>
              <a:t> – це набування теоретичних знань і формування практичних умінь і навичок основ демократії, прав і обов’язків громадян плюралістичного суспільства, вирішення конфліктних ситуацій, розвиток толерантності для розуміння і сприйняття світу</a:t>
            </a:r>
            <a:endParaRPr lang="ru-RU" sz="2800">
              <a:solidFill>
                <a:srgbClr val="000000"/>
              </a:solidFill>
              <a:latin typeface="Calibri" pitchFamily="34" charset="0"/>
            </a:endParaRPr>
          </a:p>
        </p:txBody>
      </p:sp>
      <p:pic>
        <p:nvPicPr>
          <p:cNvPr id="14338" name="Рисунок 4" descr="IMG-725a0c2f27b6530c9dd0f06b3d77fd39-V.jpg"/>
          <p:cNvPicPr>
            <a:picLocks noChangeAspect="1"/>
          </p:cNvPicPr>
          <p:nvPr/>
        </p:nvPicPr>
        <p:blipFill>
          <a:blip r:embed="rId2"/>
          <a:srcRect/>
          <a:stretch>
            <a:fillRect/>
          </a:stretch>
        </p:blipFill>
        <p:spPr bwMode="auto">
          <a:xfrm>
            <a:off x="5724525" y="3573463"/>
            <a:ext cx="2286000" cy="3048000"/>
          </a:xfrm>
          <a:prstGeom prst="rect">
            <a:avLst/>
          </a:prstGeom>
          <a:noFill/>
          <a:ln w="9525">
            <a:noFill/>
            <a:miter lim="800000"/>
            <a:headEnd/>
            <a:tailEnd/>
          </a:ln>
        </p:spPr>
      </p:pic>
      <p:pic>
        <p:nvPicPr>
          <p:cNvPr id="14339" name="Рисунок 5" descr="IMG-8c43e6c06003d068d4136068df9c1de6-V.jpg"/>
          <p:cNvPicPr>
            <a:picLocks noChangeAspect="1"/>
          </p:cNvPicPr>
          <p:nvPr/>
        </p:nvPicPr>
        <p:blipFill>
          <a:blip r:embed="rId3"/>
          <a:srcRect l="5469" b="15227"/>
          <a:stretch>
            <a:fillRect/>
          </a:stretch>
        </p:blipFill>
        <p:spPr bwMode="auto">
          <a:xfrm>
            <a:off x="827088" y="3716338"/>
            <a:ext cx="4143375" cy="275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3"/>
          <p:cNvSpPr>
            <a:spLocks noChangeArrowheads="1"/>
          </p:cNvSpPr>
          <p:nvPr/>
        </p:nvSpPr>
        <p:spPr bwMode="auto">
          <a:xfrm>
            <a:off x="357188" y="285750"/>
            <a:ext cx="5798988" cy="6001643"/>
          </a:xfrm>
          <a:prstGeom prst="rect">
            <a:avLst/>
          </a:prstGeom>
          <a:noFill/>
          <a:ln w="9525">
            <a:noFill/>
            <a:miter lim="800000"/>
            <a:headEnd/>
            <a:tailEnd/>
          </a:ln>
        </p:spPr>
        <p:txBody>
          <a:bodyPr wrap="square">
            <a:spAutoFit/>
          </a:bodyPr>
          <a:lstStyle/>
          <a:p>
            <a:r>
              <a:rPr lang="uk-UA" sz="2400" dirty="0">
                <a:solidFill>
                  <a:srgbClr val="000000"/>
                </a:solidFill>
                <a:latin typeface="Calibri" pitchFamily="34" charset="0"/>
              </a:rPr>
              <a:t>Громадянська освіта включає в себе </a:t>
            </a:r>
            <a:endParaRPr lang="uk-UA" sz="2400" dirty="0">
              <a:solidFill>
                <a:srgbClr val="000000"/>
              </a:solidFill>
            </a:endParaRPr>
          </a:p>
          <a:p>
            <a:r>
              <a:rPr lang="uk-UA" sz="2400" dirty="0">
                <a:solidFill>
                  <a:srgbClr val="000000"/>
                </a:solidFill>
                <a:latin typeface="Calibri" pitchFamily="34" charset="0"/>
              </a:rPr>
              <a:t>навчання і виховання в їх нерозривній </a:t>
            </a:r>
            <a:endParaRPr lang="uk-UA" sz="2400" dirty="0">
              <a:solidFill>
                <a:srgbClr val="000000"/>
              </a:solidFill>
            </a:endParaRPr>
          </a:p>
          <a:p>
            <a:r>
              <a:rPr lang="uk-UA" sz="2400" dirty="0">
                <a:solidFill>
                  <a:srgbClr val="000000"/>
                </a:solidFill>
                <a:latin typeface="Calibri" pitchFamily="34" charset="0"/>
              </a:rPr>
              <a:t>єдності і являє собою процес </a:t>
            </a:r>
            <a:endParaRPr lang="uk-UA" sz="2400" dirty="0">
              <a:solidFill>
                <a:srgbClr val="000000"/>
              </a:solidFill>
            </a:endParaRPr>
          </a:p>
          <a:p>
            <a:r>
              <a:rPr lang="uk-UA" sz="2400" dirty="0">
                <a:solidFill>
                  <a:srgbClr val="000000"/>
                </a:solidFill>
                <a:latin typeface="Calibri" pitchFamily="34" charset="0"/>
              </a:rPr>
              <a:t>оволодіння правилами і нормами </a:t>
            </a:r>
            <a:endParaRPr lang="uk-UA" sz="2400" dirty="0">
              <a:solidFill>
                <a:srgbClr val="000000"/>
              </a:solidFill>
            </a:endParaRPr>
          </a:p>
          <a:p>
            <a:r>
              <a:rPr lang="uk-UA" sz="2400" dirty="0">
                <a:solidFill>
                  <a:srgbClr val="000000"/>
                </a:solidFill>
                <a:latin typeface="Calibri" pitchFamily="34" charset="0"/>
              </a:rPr>
              <a:t>загальноприйнятних відносин між </a:t>
            </a:r>
            <a:endParaRPr lang="uk-UA" sz="2400" dirty="0">
              <a:solidFill>
                <a:srgbClr val="000000"/>
              </a:solidFill>
            </a:endParaRPr>
          </a:p>
          <a:p>
            <a:r>
              <a:rPr lang="uk-UA" sz="2400" dirty="0">
                <a:solidFill>
                  <a:srgbClr val="000000"/>
                </a:solidFill>
                <a:latin typeface="Calibri" pitchFamily="34" charset="0"/>
              </a:rPr>
              <a:t>особою і суспільством, це не лише </a:t>
            </a:r>
            <a:endParaRPr lang="uk-UA" sz="2400" dirty="0">
              <a:solidFill>
                <a:srgbClr val="000000"/>
              </a:solidFill>
            </a:endParaRPr>
          </a:p>
          <a:p>
            <a:r>
              <a:rPr lang="uk-UA" sz="2400" dirty="0">
                <a:solidFill>
                  <a:srgbClr val="000000"/>
                </a:solidFill>
                <a:latin typeface="Calibri" pitchFamily="34" charset="0"/>
              </a:rPr>
              <a:t>сума знань, це – особлива філософія, основа політико-правового мислення. 	Тому вона вимагає переорієнтації навчального процесу з уміння запам’ятовувати і, у кращому випадку, повторювати сказане вчителем чи написане у підручнику на створення </a:t>
            </a:r>
            <a:r>
              <a:rPr lang="uk-UA" sz="2400" dirty="0" smtClean="0">
                <a:solidFill>
                  <a:srgbClr val="000000"/>
                </a:solidFill>
                <a:latin typeface="Calibri" pitchFamily="34" charset="0"/>
              </a:rPr>
              <a:t>умінь </a:t>
            </a:r>
            <a:r>
              <a:rPr lang="uk-UA" sz="2400" dirty="0">
                <a:solidFill>
                  <a:srgbClr val="000000"/>
                </a:solidFill>
                <a:latin typeface="Calibri" pitchFamily="34" charset="0"/>
              </a:rPr>
              <a:t>і навичок </a:t>
            </a:r>
            <a:r>
              <a:rPr lang="uk-UA" sz="2400" dirty="0" smtClean="0">
                <a:solidFill>
                  <a:srgbClr val="000000"/>
                </a:solidFill>
                <a:latin typeface="Calibri" pitchFamily="34" charset="0"/>
              </a:rPr>
              <a:t>самостійно аналізувати </a:t>
            </a:r>
            <a:r>
              <a:rPr lang="uk-UA" sz="2400" dirty="0">
                <a:solidFill>
                  <a:srgbClr val="000000"/>
                </a:solidFill>
              </a:rPr>
              <a:t>	</a:t>
            </a:r>
            <a:r>
              <a:rPr lang="uk-UA" sz="2400" dirty="0">
                <a:solidFill>
                  <a:srgbClr val="000000"/>
                </a:solidFill>
                <a:latin typeface="Calibri" pitchFamily="34" charset="0"/>
              </a:rPr>
              <a:t>ті процеси і явища, </a:t>
            </a:r>
            <a:r>
              <a:rPr lang="uk-UA" sz="2400" dirty="0" smtClean="0">
                <a:solidFill>
                  <a:srgbClr val="000000"/>
                </a:solidFill>
                <a:latin typeface="Calibri" pitchFamily="34" charset="0"/>
              </a:rPr>
              <a:t>які </a:t>
            </a:r>
            <a:r>
              <a:rPr lang="uk-UA" sz="2400" dirty="0">
                <a:solidFill>
                  <a:srgbClr val="000000"/>
                </a:solidFill>
                <a:latin typeface="Calibri" pitchFamily="34" charset="0"/>
              </a:rPr>
              <a:t>відбуваються навколо </a:t>
            </a:r>
            <a:r>
              <a:rPr lang="uk-UA" sz="2400" dirty="0" smtClean="0">
                <a:solidFill>
                  <a:srgbClr val="000000"/>
                </a:solidFill>
                <a:latin typeface="Calibri" pitchFamily="34" charset="0"/>
              </a:rPr>
              <a:t>людини</a:t>
            </a:r>
            <a:r>
              <a:rPr lang="uk-UA" sz="2400" dirty="0">
                <a:solidFill>
                  <a:srgbClr val="000000"/>
                </a:solidFill>
                <a:latin typeface="Calibri" pitchFamily="34" charset="0"/>
              </a:rPr>
              <a:t>, на основі отриманих </a:t>
            </a:r>
            <a:r>
              <a:rPr lang="uk-UA" sz="2400" dirty="0">
                <a:solidFill>
                  <a:srgbClr val="000000"/>
                </a:solidFill>
              </a:rPr>
              <a:t> </a:t>
            </a:r>
            <a:r>
              <a:rPr lang="uk-UA" sz="2400" dirty="0" smtClean="0">
                <a:solidFill>
                  <a:srgbClr val="000000"/>
                </a:solidFill>
                <a:latin typeface="Calibri" pitchFamily="34" charset="0"/>
              </a:rPr>
              <a:t>знань</a:t>
            </a:r>
            <a:r>
              <a:rPr lang="uk-UA" sz="2400" dirty="0">
                <a:solidFill>
                  <a:srgbClr val="000000"/>
                </a:solidFill>
                <a:latin typeface="Calibri" pitchFamily="34" charset="0"/>
              </a:rPr>
              <a:t>. </a:t>
            </a:r>
            <a:endParaRPr lang="ru-RU" sz="2400" dirty="0">
              <a:solidFill>
                <a:srgbClr val="000000"/>
              </a:solidFill>
              <a:latin typeface="Calibri" pitchFamily="34" charset="0"/>
            </a:endParaRPr>
          </a:p>
        </p:txBody>
      </p:sp>
      <p:pic>
        <p:nvPicPr>
          <p:cNvPr id="15362" name="Рисунок 5" descr="IMG-62473f25ae255565a9c4ca4f8272b8c7-V.jpg"/>
          <p:cNvPicPr>
            <a:picLocks noChangeAspect="1"/>
          </p:cNvPicPr>
          <p:nvPr/>
        </p:nvPicPr>
        <p:blipFill>
          <a:blip r:embed="rId2"/>
          <a:srcRect/>
          <a:stretch>
            <a:fillRect/>
          </a:stretch>
        </p:blipFill>
        <p:spPr bwMode="auto">
          <a:xfrm>
            <a:off x="6156176" y="3284984"/>
            <a:ext cx="2987824" cy="2085323"/>
          </a:xfrm>
          <a:prstGeom prst="rect">
            <a:avLst/>
          </a:prstGeom>
          <a:noFill/>
          <a:ln w="9525">
            <a:noFill/>
            <a:miter lim="800000"/>
            <a:headEnd/>
            <a:tailEnd/>
          </a:ln>
        </p:spPr>
      </p:pic>
      <p:pic>
        <p:nvPicPr>
          <p:cNvPr id="15363" name="Picture 4"/>
          <p:cNvPicPr>
            <a:picLocks noChangeAspect="1" noChangeArrowheads="1"/>
          </p:cNvPicPr>
          <p:nvPr/>
        </p:nvPicPr>
        <p:blipFill>
          <a:blip r:embed="rId3"/>
          <a:srcRect/>
          <a:stretch>
            <a:fillRect/>
          </a:stretch>
        </p:blipFill>
        <p:spPr bwMode="auto">
          <a:xfrm>
            <a:off x="5828022" y="0"/>
            <a:ext cx="3315978" cy="3140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428625" y="674688"/>
            <a:ext cx="7929563" cy="4486275"/>
          </a:xfrm>
          <a:prstGeom prst="rect">
            <a:avLst/>
          </a:prstGeom>
          <a:noFill/>
          <a:ln w="9525">
            <a:noFill/>
            <a:miter lim="800000"/>
            <a:headEnd/>
            <a:tailEnd/>
          </a:ln>
        </p:spPr>
        <p:txBody>
          <a:bodyPr anchor="ctr">
            <a:spAutoFit/>
          </a:bodyPr>
          <a:lstStyle/>
          <a:p>
            <a:pPr algn="ctr"/>
            <a:r>
              <a:rPr lang="uk-UA" b="1" dirty="0">
                <a:solidFill>
                  <a:srgbClr val="FFFF00"/>
                </a:solidFill>
                <a:cs typeface="Times New Roman" pitchFamily="18" charset="0"/>
              </a:rPr>
              <a:t>Основні завдання громадянської освіти </a:t>
            </a:r>
            <a:r>
              <a:rPr lang="uk-UA" b="1" dirty="0" smtClean="0">
                <a:solidFill>
                  <a:srgbClr val="FFFF00"/>
                </a:solidFill>
                <a:cs typeface="Times New Roman" pitchFamily="18" charset="0"/>
              </a:rPr>
              <a:t>:</a:t>
            </a:r>
            <a:endParaRPr lang="uk-UA" b="1" dirty="0">
              <a:solidFill>
                <a:srgbClr val="FFFF00"/>
              </a:solidFill>
              <a:cs typeface="Times New Roman" pitchFamily="18" charset="0"/>
            </a:endParaRPr>
          </a:p>
          <a:p>
            <a:pPr algn="ctr"/>
            <a:endParaRPr lang="ru-RU" b="1" dirty="0">
              <a:solidFill>
                <a:srgbClr val="000000"/>
              </a:solidFill>
              <a:cs typeface="Times New Roman" pitchFamily="18" charset="0"/>
            </a:endParaRPr>
          </a:p>
          <a:p>
            <a:pPr eaLnBrk="0" hangingPunct="0"/>
            <a:r>
              <a:rPr lang="uk-UA" dirty="0">
                <a:solidFill>
                  <a:srgbClr val="000000"/>
                </a:solidFill>
                <a:cs typeface="Times New Roman" pitchFamily="18" charset="0"/>
              </a:rPr>
              <a:t>– </a:t>
            </a:r>
            <a:r>
              <a:rPr lang="uk-UA" b="1" dirty="0">
                <a:solidFill>
                  <a:srgbClr val="000000"/>
                </a:solidFill>
                <a:cs typeface="Times New Roman" pitchFamily="18" charset="0"/>
              </a:rPr>
              <a:t>дати учням знання про основні права, політичні і соціальні структури суспільства, основні його закони; </a:t>
            </a:r>
            <a:endParaRPr lang="ru-RU" b="1" dirty="0">
              <a:solidFill>
                <a:srgbClr val="000000"/>
              </a:solidFill>
              <a:cs typeface="Times New Roman" pitchFamily="18" charset="0"/>
            </a:endParaRPr>
          </a:p>
          <a:p>
            <a:pPr eaLnBrk="0" hangingPunct="0"/>
            <a:r>
              <a:rPr lang="uk-UA" b="1" dirty="0">
                <a:solidFill>
                  <a:srgbClr val="000000"/>
                </a:solidFill>
                <a:cs typeface="Times New Roman" pitchFamily="18" charset="0"/>
              </a:rPr>
              <a:t>– дати можливість для самоствердження, самовизначення шляхом формування у учнів власної думки, активної життєвої позиції, збагачення форм і змісту спілкування з іншими людьми;</a:t>
            </a:r>
            <a:endParaRPr lang="ru-RU" b="1" dirty="0">
              <a:solidFill>
                <a:srgbClr val="000000"/>
              </a:solidFill>
              <a:cs typeface="Times New Roman" pitchFamily="18" charset="0"/>
            </a:endParaRPr>
          </a:p>
          <a:p>
            <a:pPr eaLnBrk="0" hangingPunct="0"/>
            <a:r>
              <a:rPr lang="uk-UA" b="1" dirty="0">
                <a:solidFill>
                  <a:srgbClr val="000000"/>
                </a:solidFill>
                <a:cs typeface="Times New Roman" pitchFamily="18" charset="0"/>
              </a:rPr>
              <a:t>– формувати в учнів критичне ставлення до оточуючої дійсності, розвиток у них критичного і творчого мислення як важливої інтелектуальної риси громадянина;</a:t>
            </a:r>
            <a:endParaRPr lang="ru-RU" b="1" dirty="0">
              <a:solidFill>
                <a:srgbClr val="000000"/>
              </a:solidFill>
              <a:cs typeface="Times New Roman" pitchFamily="18" charset="0"/>
            </a:endParaRPr>
          </a:p>
          <a:p>
            <a:pPr eaLnBrk="0" hangingPunct="0"/>
            <a:r>
              <a:rPr lang="uk-UA" b="1" dirty="0">
                <a:solidFill>
                  <a:srgbClr val="000000"/>
                </a:solidFill>
                <a:cs typeface="Times New Roman" pitchFamily="18" charset="0"/>
              </a:rPr>
              <a:t>– формувати свідомого громадянина, члена суспільства; 	</a:t>
            </a:r>
            <a:endParaRPr lang="ru-RU" b="1" dirty="0">
              <a:solidFill>
                <a:srgbClr val="000000"/>
              </a:solidFill>
              <a:cs typeface="Times New Roman" pitchFamily="18" charset="0"/>
            </a:endParaRPr>
          </a:p>
          <a:p>
            <a:pPr eaLnBrk="0" hangingPunct="0"/>
            <a:r>
              <a:rPr lang="uk-UA" b="1" dirty="0">
                <a:solidFill>
                  <a:srgbClr val="000000"/>
                </a:solidFill>
                <a:cs typeface="Times New Roman" pitchFamily="18" charset="0"/>
              </a:rPr>
              <a:t>– формувати моральні пріоритети;</a:t>
            </a:r>
            <a:endParaRPr lang="en-US" b="1" dirty="0">
              <a:solidFill>
                <a:srgbClr val="000000"/>
              </a:solidFill>
              <a:cs typeface="Times New Roman" pitchFamily="18" charset="0"/>
            </a:endParaRPr>
          </a:p>
          <a:p>
            <a:pPr eaLnBrk="0" hangingPunct="0"/>
            <a:r>
              <a:rPr lang="uk-UA" b="1" dirty="0">
                <a:solidFill>
                  <a:srgbClr val="000000"/>
                </a:solidFill>
                <a:cs typeface="Times New Roman" pitchFamily="18" charset="0"/>
              </a:rPr>
              <a:t>– формувати уміння застосовувати на практиці теоретичні знання, формувати навички особистої участі в суспільно-політичному житті, прийняття відповідальних рішень, здійснення свідомого вибору, модифікації своєї діяльності. </a:t>
            </a:r>
            <a:endParaRPr lang="uk-UA" b="1" dirty="0">
              <a:solidFill>
                <a:srgbClr val="000000"/>
              </a:solidFill>
            </a:endParaRPr>
          </a:p>
        </p:txBody>
      </p:sp>
      <p:pic>
        <p:nvPicPr>
          <p:cNvPr id="16386" name="Рисунок 5" descr="pravo-.jpg"/>
          <p:cNvPicPr>
            <a:picLocks noChangeAspect="1"/>
          </p:cNvPicPr>
          <p:nvPr/>
        </p:nvPicPr>
        <p:blipFill>
          <a:blip r:embed="rId2"/>
          <a:srcRect/>
          <a:stretch>
            <a:fillRect/>
          </a:stretch>
        </p:blipFill>
        <p:spPr bwMode="auto">
          <a:xfrm>
            <a:off x="6732729" y="4797152"/>
            <a:ext cx="2376488" cy="1916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00063" y="427821"/>
            <a:ext cx="8445500" cy="3416320"/>
          </a:xfrm>
          <a:prstGeom prst="rect">
            <a:avLst/>
          </a:prstGeom>
          <a:noFill/>
          <a:ln w="9525">
            <a:noFill/>
            <a:miter lim="800000"/>
            <a:headEnd/>
            <a:tailEnd/>
          </a:ln>
        </p:spPr>
        <p:txBody>
          <a:bodyPr wrap="square" anchor="ctr">
            <a:spAutoFit/>
          </a:bodyPr>
          <a:lstStyle/>
          <a:p>
            <a:pPr indent="449263" algn="just"/>
            <a:r>
              <a:rPr lang="ru-RU" b="1" dirty="0" err="1">
                <a:solidFill>
                  <a:srgbClr val="000000"/>
                </a:solidFill>
                <a:cs typeface="Times New Roman" pitchFamily="18" charset="0"/>
              </a:rPr>
              <a:t>Викладання</a:t>
            </a:r>
            <a:r>
              <a:rPr lang="ru-RU" b="1" dirty="0">
                <a:solidFill>
                  <a:srgbClr val="000000"/>
                </a:solidFill>
                <a:cs typeface="Times New Roman" pitchFamily="18" charset="0"/>
              </a:rPr>
              <a:t> </a:t>
            </a:r>
            <a:r>
              <a:rPr lang="ru-RU" b="1" dirty="0" err="1">
                <a:solidFill>
                  <a:srgbClr val="000000"/>
                </a:solidFill>
                <a:cs typeface="Times New Roman" pitchFamily="18" charset="0"/>
              </a:rPr>
              <a:t>громадянської</a:t>
            </a:r>
            <a:r>
              <a:rPr lang="ru-RU" b="1" dirty="0">
                <a:solidFill>
                  <a:srgbClr val="000000"/>
                </a:solidFill>
                <a:cs typeface="Times New Roman" pitchFamily="18" charset="0"/>
              </a:rPr>
              <a:t> </a:t>
            </a:r>
            <a:r>
              <a:rPr lang="ru-RU" b="1" dirty="0" err="1">
                <a:solidFill>
                  <a:srgbClr val="000000"/>
                </a:solidFill>
                <a:cs typeface="Times New Roman" pitchFamily="18" charset="0"/>
              </a:rPr>
              <a:t>освіти</a:t>
            </a:r>
            <a:r>
              <a:rPr lang="ru-RU" b="1" dirty="0">
                <a:solidFill>
                  <a:srgbClr val="000000"/>
                </a:solidFill>
                <a:cs typeface="Times New Roman" pitchFamily="18" charset="0"/>
              </a:rPr>
              <a:t> буде </a:t>
            </a:r>
            <a:r>
              <a:rPr lang="ru-RU" b="1" dirty="0" err="1">
                <a:solidFill>
                  <a:srgbClr val="000000"/>
                </a:solidFill>
                <a:cs typeface="Times New Roman" pitchFamily="18" charset="0"/>
              </a:rPr>
              <a:t>ефективним</a:t>
            </a:r>
            <a:r>
              <a:rPr lang="ru-RU" b="1" dirty="0">
                <a:solidFill>
                  <a:srgbClr val="000000"/>
                </a:solidFill>
                <a:cs typeface="Times New Roman" pitchFamily="18" charset="0"/>
              </a:rPr>
              <a:t> </a:t>
            </a:r>
            <a:r>
              <a:rPr lang="ru-RU" b="1" dirty="0" err="1">
                <a:solidFill>
                  <a:srgbClr val="000000"/>
                </a:solidFill>
                <a:cs typeface="Times New Roman" pitchFamily="18" charset="0"/>
              </a:rPr>
              <a:t>лише</a:t>
            </a:r>
            <a:r>
              <a:rPr lang="ru-RU" b="1" dirty="0">
                <a:solidFill>
                  <a:srgbClr val="000000"/>
                </a:solidFill>
                <a:cs typeface="Times New Roman" pitchFamily="18" charset="0"/>
              </a:rPr>
              <a:t> </a:t>
            </a:r>
            <a:r>
              <a:rPr lang="ru-RU" b="1" dirty="0" err="1">
                <a:solidFill>
                  <a:srgbClr val="000000"/>
                </a:solidFill>
                <a:cs typeface="Times New Roman" pitchFamily="18" charset="0"/>
              </a:rPr>
              <a:t>тоді</a:t>
            </a:r>
            <a:r>
              <a:rPr lang="ru-RU" b="1" dirty="0">
                <a:solidFill>
                  <a:srgbClr val="000000"/>
                </a:solidFill>
                <a:cs typeface="Times New Roman" pitchFamily="18" charset="0"/>
              </a:rPr>
              <a:t>, коли буде </a:t>
            </a:r>
            <a:r>
              <a:rPr lang="ru-RU" b="1" dirty="0" err="1">
                <a:solidFill>
                  <a:srgbClr val="000000"/>
                </a:solidFill>
                <a:cs typeface="Times New Roman" pitchFamily="18" charset="0"/>
              </a:rPr>
              <a:t>здійснюватися</a:t>
            </a:r>
            <a:r>
              <a:rPr lang="ru-RU" b="1" dirty="0">
                <a:solidFill>
                  <a:srgbClr val="000000"/>
                </a:solidFill>
                <a:cs typeface="Times New Roman" pitchFamily="18" charset="0"/>
              </a:rPr>
              <a:t> на </a:t>
            </a:r>
            <a:r>
              <a:rPr lang="ru-RU" b="1" dirty="0" err="1">
                <a:solidFill>
                  <a:srgbClr val="000000"/>
                </a:solidFill>
                <a:cs typeface="Times New Roman" pitchFamily="18" charset="0"/>
              </a:rPr>
              <a:t>методологічних</a:t>
            </a:r>
            <a:r>
              <a:rPr lang="ru-RU" b="1" dirty="0">
                <a:solidFill>
                  <a:srgbClr val="000000"/>
                </a:solidFill>
                <a:cs typeface="Times New Roman" pitchFamily="18" charset="0"/>
              </a:rPr>
              <a:t> принципах </a:t>
            </a:r>
            <a:r>
              <a:rPr lang="ru-RU" b="1" dirty="0" err="1">
                <a:solidFill>
                  <a:srgbClr val="000000"/>
                </a:solidFill>
                <a:cs typeface="Times New Roman" pitchFamily="18" charset="0"/>
              </a:rPr>
              <a:t>інноваційного</a:t>
            </a:r>
            <a:r>
              <a:rPr lang="ru-RU" b="1" dirty="0">
                <a:solidFill>
                  <a:srgbClr val="000000"/>
                </a:solidFill>
                <a:cs typeface="Times New Roman" pitchFamily="18" charset="0"/>
              </a:rPr>
              <a:t> </a:t>
            </a:r>
            <a:r>
              <a:rPr lang="ru-RU" b="1" dirty="0" err="1">
                <a:solidFill>
                  <a:srgbClr val="000000"/>
                </a:solidFill>
                <a:cs typeface="Times New Roman" pitchFamily="18" charset="0"/>
              </a:rPr>
              <a:t>навчання</a:t>
            </a:r>
            <a:r>
              <a:rPr lang="ru-RU" b="1" dirty="0">
                <a:solidFill>
                  <a:srgbClr val="000000"/>
                </a:solidFill>
                <a:cs typeface="Times New Roman" pitchFamily="18" charset="0"/>
              </a:rPr>
              <a:t>. </a:t>
            </a:r>
            <a:r>
              <a:rPr lang="uk-UA" b="1" dirty="0">
                <a:solidFill>
                  <a:srgbClr val="000000"/>
                </a:solidFill>
                <a:cs typeface="Times New Roman" pitchFamily="18" charset="0"/>
              </a:rPr>
              <a:t>Здійснення навчання вимагає знань і умілого використання педагогом різноманітних форм організації навчального процесу, їх постійного вдосконалення.</a:t>
            </a:r>
            <a:endParaRPr lang="ru-RU" b="1" dirty="0">
              <a:solidFill>
                <a:srgbClr val="000000"/>
              </a:solidFill>
              <a:cs typeface="Times New Roman" pitchFamily="18" charset="0"/>
            </a:endParaRPr>
          </a:p>
          <a:p>
            <a:pPr indent="449263" algn="just" eaLnBrk="0" hangingPunct="0"/>
            <a:r>
              <a:rPr lang="uk-UA" b="1" dirty="0">
                <a:solidFill>
                  <a:srgbClr val="000000"/>
                </a:solidFill>
                <a:cs typeface="Times New Roman" pitchFamily="18" charset="0"/>
              </a:rPr>
              <a:t>Значне місце в системі навчання учнів посідають практичні заняття. </a:t>
            </a:r>
            <a:endParaRPr lang="uk-UA" b="1" i="1" dirty="0">
              <a:solidFill>
                <a:srgbClr val="FFFF00"/>
              </a:solidFill>
              <a:cs typeface="Times New Roman" pitchFamily="18" charset="0"/>
            </a:endParaRPr>
          </a:p>
          <a:p>
            <a:pPr indent="449263" algn="just" eaLnBrk="0" hangingPunct="0"/>
            <a:r>
              <a:rPr lang="uk-UA" b="1" i="1" dirty="0">
                <a:solidFill>
                  <a:srgbClr val="FFFF00"/>
                </a:solidFill>
                <a:cs typeface="Times New Roman" pitchFamily="18" charset="0"/>
              </a:rPr>
              <a:t>Практичне заняття </a:t>
            </a:r>
            <a:r>
              <a:rPr lang="uk-UA" b="1" dirty="0">
                <a:solidFill>
                  <a:srgbClr val="000000"/>
                </a:solidFill>
                <a:cs typeface="Times New Roman" pitchFamily="18" charset="0"/>
              </a:rPr>
              <a:t>(лат. </a:t>
            </a:r>
            <a:r>
              <a:rPr lang="ru-RU" b="1" i="1" dirty="0" err="1">
                <a:solidFill>
                  <a:srgbClr val="000000"/>
                </a:solidFill>
                <a:cs typeface="Times New Roman" pitchFamily="18" charset="0"/>
              </a:rPr>
              <a:t>prakticos</a:t>
            </a:r>
            <a:r>
              <a:rPr lang="uk-UA" b="1" i="1" dirty="0">
                <a:solidFill>
                  <a:srgbClr val="000000"/>
                </a:solidFill>
                <a:cs typeface="Times New Roman" pitchFamily="18" charset="0"/>
              </a:rPr>
              <a:t> </a:t>
            </a:r>
            <a:r>
              <a:rPr lang="uk-UA" b="1" dirty="0">
                <a:solidFill>
                  <a:srgbClr val="000000"/>
                </a:solidFill>
                <a:cs typeface="Times New Roman" pitchFamily="18" charset="0"/>
              </a:rPr>
              <a:t>— діяльний) — форма навчального заняття, в ході якої викладач організовує розгляд учнями окремих теоретичних положень навчальної дисципліни та формує вміння і навички їх практичного застосування шляхом індивідуального виконання учнями відповідно сформульованих завдань.</a:t>
            </a:r>
            <a:r>
              <a:rPr lang="ru-RU" b="1" dirty="0">
                <a:solidFill>
                  <a:srgbClr val="000000"/>
                </a:solidFill>
              </a:rPr>
              <a:t> </a:t>
            </a:r>
          </a:p>
        </p:txBody>
      </p:sp>
      <p:pic>
        <p:nvPicPr>
          <p:cNvPr id="17410" name="Рисунок 6" descr="IMG-7a0992fa927999b69c3ed80fb587ebc5-V.jpg"/>
          <p:cNvPicPr>
            <a:picLocks noChangeAspect="1"/>
          </p:cNvPicPr>
          <p:nvPr/>
        </p:nvPicPr>
        <p:blipFill>
          <a:blip r:embed="rId2"/>
          <a:srcRect/>
          <a:stretch>
            <a:fillRect/>
          </a:stretch>
        </p:blipFill>
        <p:spPr bwMode="auto">
          <a:xfrm>
            <a:off x="6516216" y="3844141"/>
            <a:ext cx="2097198" cy="2982190"/>
          </a:xfrm>
          <a:prstGeom prst="rect">
            <a:avLst/>
          </a:prstGeom>
          <a:ln>
            <a:noFill/>
          </a:ln>
          <a:effectLst>
            <a:softEdge rad="112500"/>
          </a:effectLst>
        </p:spPr>
      </p:pic>
      <p:pic>
        <p:nvPicPr>
          <p:cNvPr id="17411" name="Picture 7"/>
          <p:cNvPicPr>
            <a:picLocks noChangeAspect="1" noChangeArrowheads="1"/>
          </p:cNvPicPr>
          <p:nvPr/>
        </p:nvPicPr>
        <p:blipFill>
          <a:blip r:embed="rId3"/>
          <a:srcRect/>
          <a:stretch>
            <a:fillRect/>
          </a:stretch>
        </p:blipFill>
        <p:spPr bwMode="auto">
          <a:xfrm>
            <a:off x="3059832" y="3844707"/>
            <a:ext cx="2880022" cy="2982190"/>
          </a:xfrm>
          <a:prstGeom prst="rect">
            <a:avLst/>
          </a:prstGeom>
          <a:ln>
            <a:noFill/>
          </a:ln>
          <a:effectLst>
            <a:softEdge rad="112500"/>
          </a:effectLst>
        </p:spPr>
      </p:pic>
      <p:pic>
        <p:nvPicPr>
          <p:cNvPr id="17412" name="Picture 4"/>
          <p:cNvPicPr>
            <a:picLocks noChangeAspect="1" noChangeArrowheads="1"/>
          </p:cNvPicPr>
          <p:nvPr/>
        </p:nvPicPr>
        <p:blipFill>
          <a:blip r:embed="rId4"/>
          <a:srcRect/>
          <a:stretch>
            <a:fillRect/>
          </a:stretch>
        </p:blipFill>
        <p:spPr bwMode="auto">
          <a:xfrm>
            <a:off x="179389" y="3854804"/>
            <a:ext cx="2664420" cy="30031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3"/>
          <p:cNvSpPr>
            <a:spLocks noChangeArrowheads="1"/>
          </p:cNvSpPr>
          <p:nvPr/>
        </p:nvSpPr>
        <p:spPr bwMode="auto">
          <a:xfrm>
            <a:off x="357188" y="357188"/>
            <a:ext cx="8072437" cy="2227262"/>
          </a:xfrm>
          <a:prstGeom prst="rect">
            <a:avLst/>
          </a:prstGeom>
          <a:noFill/>
          <a:ln w="9525">
            <a:noFill/>
            <a:miter lim="800000"/>
            <a:headEnd/>
            <a:tailEnd/>
          </a:ln>
        </p:spPr>
        <p:txBody>
          <a:bodyPr>
            <a:spAutoFit/>
          </a:bodyPr>
          <a:lstStyle/>
          <a:p>
            <a:pPr algn="just"/>
            <a:r>
              <a:rPr lang="uk-UA" sz="2800" dirty="0">
                <a:latin typeface="Calibri" pitchFamily="34" charset="0"/>
              </a:rPr>
              <a:t>	</a:t>
            </a:r>
            <a:r>
              <a:rPr lang="uk-UA" sz="2800" b="1" dirty="0">
                <a:solidFill>
                  <a:srgbClr val="000000"/>
                </a:solidFill>
                <a:latin typeface="Calibri" pitchFamily="34" charset="0"/>
              </a:rPr>
              <a:t>Головне їх завдання — закріплення, переведення у довготривалу пам´ять теоретичних знань, формування умінь і навичок з навчальної дисципліни, оволодіння апаратом наукових досліджень</a:t>
            </a:r>
            <a:endParaRPr lang="ru-RU" sz="2800" b="1" dirty="0">
              <a:solidFill>
                <a:srgbClr val="000000"/>
              </a:solidFill>
              <a:latin typeface="Calibri" pitchFamily="34" charset="0"/>
            </a:endParaRPr>
          </a:p>
        </p:txBody>
      </p:sp>
      <p:pic>
        <p:nvPicPr>
          <p:cNvPr id="18434" name="Рисунок 4" descr="IMG-3ebac641ee8ab9f3d3f28d03bacd3e3e-V.jpg"/>
          <p:cNvPicPr>
            <a:picLocks noChangeAspect="1"/>
          </p:cNvPicPr>
          <p:nvPr/>
        </p:nvPicPr>
        <p:blipFill>
          <a:blip r:embed="rId2"/>
          <a:srcRect/>
          <a:stretch>
            <a:fillRect/>
          </a:stretch>
        </p:blipFill>
        <p:spPr bwMode="auto">
          <a:xfrm>
            <a:off x="3348038" y="2636838"/>
            <a:ext cx="2840037" cy="4032250"/>
          </a:xfrm>
          <a:prstGeom prst="rect">
            <a:avLst/>
          </a:prstGeom>
          <a:noFill/>
          <a:ln w="9525">
            <a:noFill/>
            <a:miter lim="800000"/>
            <a:headEnd/>
            <a:tailEnd/>
          </a:ln>
        </p:spPr>
      </p:pic>
      <p:pic>
        <p:nvPicPr>
          <p:cNvPr id="18435" name="Picture 6"/>
          <p:cNvPicPr>
            <a:picLocks noChangeAspect="1" noChangeArrowheads="1"/>
          </p:cNvPicPr>
          <p:nvPr/>
        </p:nvPicPr>
        <p:blipFill>
          <a:blip r:embed="rId3"/>
          <a:srcRect/>
          <a:stretch>
            <a:fillRect/>
          </a:stretch>
        </p:blipFill>
        <p:spPr bwMode="auto">
          <a:xfrm>
            <a:off x="250825" y="2636838"/>
            <a:ext cx="2951163" cy="3960812"/>
          </a:xfrm>
          <a:prstGeom prst="rect">
            <a:avLst/>
          </a:prstGeom>
          <a:noFill/>
          <a:ln w="9525">
            <a:noFill/>
            <a:miter lim="800000"/>
            <a:headEnd/>
            <a:tailEnd/>
          </a:ln>
        </p:spPr>
      </p:pic>
      <p:pic>
        <p:nvPicPr>
          <p:cNvPr id="18436" name="Picture 5"/>
          <p:cNvPicPr>
            <a:picLocks noChangeAspect="1" noChangeArrowheads="1"/>
          </p:cNvPicPr>
          <p:nvPr/>
        </p:nvPicPr>
        <p:blipFill>
          <a:blip r:embed="rId4"/>
          <a:srcRect/>
          <a:stretch>
            <a:fillRect/>
          </a:stretch>
        </p:blipFill>
        <p:spPr bwMode="auto">
          <a:xfrm>
            <a:off x="6300788" y="2636838"/>
            <a:ext cx="2700337"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42938" y="345153"/>
            <a:ext cx="8215312" cy="2554545"/>
          </a:xfrm>
          <a:prstGeom prst="rect">
            <a:avLst/>
          </a:prstGeom>
          <a:noFill/>
          <a:ln w="9525">
            <a:noFill/>
            <a:miter lim="800000"/>
            <a:headEnd/>
            <a:tailEnd/>
          </a:ln>
        </p:spPr>
        <p:txBody>
          <a:bodyPr anchor="ctr">
            <a:spAutoFit/>
          </a:bodyPr>
          <a:lstStyle/>
          <a:p>
            <a:pPr indent="450850" algn="ctr"/>
            <a:r>
              <a:rPr lang="uk-UA" sz="2000" b="1" dirty="0">
                <a:solidFill>
                  <a:srgbClr val="000000"/>
                </a:solidFill>
                <a:latin typeface="Times New Roman" pitchFamily="18" charset="0"/>
                <a:cs typeface="Times New Roman" pitchFamily="18" charset="0"/>
              </a:rPr>
              <a:t>В проведенні практичних занять можна обирати різноманітні практичні методи такі як:</a:t>
            </a:r>
          </a:p>
          <a:p>
            <a:pPr indent="450850"/>
            <a:r>
              <a:rPr lang="uk-UA" sz="2000" b="1" dirty="0">
                <a:latin typeface="Times New Roman" pitchFamily="18" charset="0"/>
              </a:rPr>
              <a:t>	</a:t>
            </a:r>
            <a:r>
              <a:rPr lang="uk-UA" sz="2000" b="1" dirty="0">
                <a:solidFill>
                  <a:srgbClr val="000000"/>
                </a:solidFill>
                <a:latin typeface="Times New Roman" pitchFamily="18" charset="0"/>
              </a:rPr>
              <a:t>- </a:t>
            </a:r>
            <a:r>
              <a:rPr lang="ru-RU" sz="2000" b="1" dirty="0" err="1">
                <a:solidFill>
                  <a:srgbClr val="000000"/>
                </a:solidFill>
                <a:latin typeface="Times New Roman" pitchFamily="18" charset="0"/>
              </a:rPr>
              <a:t>проведення</a:t>
            </a:r>
            <a:r>
              <a:rPr lang="ru-RU" sz="2000" b="1" dirty="0">
                <a:solidFill>
                  <a:srgbClr val="000000"/>
                </a:solidFill>
                <a:latin typeface="Times New Roman" pitchFamily="18" charset="0"/>
              </a:rPr>
              <a:t> </a:t>
            </a:r>
            <a:r>
              <a:rPr lang="ru-RU" sz="2000" b="1" dirty="0" err="1">
                <a:solidFill>
                  <a:srgbClr val="000000"/>
                </a:solidFill>
                <a:latin typeface="Times New Roman" pitchFamily="18" charset="0"/>
              </a:rPr>
              <a:t>дебатів</a:t>
            </a:r>
            <a:r>
              <a:rPr lang="ru-RU" sz="2000" b="1" dirty="0">
                <a:solidFill>
                  <a:srgbClr val="000000"/>
                </a:solidFill>
                <a:latin typeface="Times New Roman" pitchFamily="18" charset="0"/>
              </a:rPr>
              <a:t>, </a:t>
            </a:r>
            <a:endParaRPr lang="uk-UA" sz="2000" b="1" dirty="0">
              <a:solidFill>
                <a:srgbClr val="000000"/>
              </a:solidFill>
              <a:latin typeface="Times New Roman" pitchFamily="18" charset="0"/>
            </a:endParaRPr>
          </a:p>
          <a:p>
            <a:pPr indent="450850"/>
            <a:r>
              <a:rPr lang="uk-UA" sz="2000" b="1" dirty="0">
                <a:solidFill>
                  <a:srgbClr val="000000"/>
                </a:solidFill>
                <a:latin typeface="Times New Roman" pitchFamily="18" charset="0"/>
              </a:rPr>
              <a:t>	- </a:t>
            </a:r>
            <a:r>
              <a:rPr lang="ru-RU" sz="2000" b="1" dirty="0" err="1">
                <a:solidFill>
                  <a:srgbClr val="000000"/>
                </a:solidFill>
                <a:latin typeface="Times New Roman" pitchFamily="18" charset="0"/>
              </a:rPr>
              <a:t>рольових</a:t>
            </a:r>
            <a:r>
              <a:rPr lang="ru-RU" sz="2000" b="1" dirty="0">
                <a:solidFill>
                  <a:srgbClr val="000000"/>
                </a:solidFill>
                <a:latin typeface="Times New Roman" pitchFamily="18" charset="0"/>
              </a:rPr>
              <a:t> </a:t>
            </a:r>
            <a:r>
              <a:rPr lang="ru-RU" sz="2000" b="1" dirty="0" err="1">
                <a:solidFill>
                  <a:srgbClr val="000000"/>
                </a:solidFill>
                <a:latin typeface="Times New Roman" pitchFamily="18" charset="0"/>
              </a:rPr>
              <a:t>ігор</a:t>
            </a:r>
            <a:r>
              <a:rPr lang="ru-RU" sz="2000" b="1" dirty="0">
                <a:solidFill>
                  <a:srgbClr val="000000"/>
                </a:solidFill>
                <a:latin typeface="Times New Roman" pitchFamily="18" charset="0"/>
              </a:rPr>
              <a:t> та </a:t>
            </a:r>
            <a:r>
              <a:rPr lang="ru-RU" sz="2000" b="1" dirty="0" err="1">
                <a:solidFill>
                  <a:srgbClr val="000000"/>
                </a:solidFill>
                <a:latin typeface="Times New Roman" pitchFamily="18" charset="0"/>
              </a:rPr>
              <a:t>симуляцій</a:t>
            </a:r>
            <a:r>
              <a:rPr lang="ru-RU" sz="2000" b="1" dirty="0">
                <a:solidFill>
                  <a:srgbClr val="000000"/>
                </a:solidFill>
                <a:latin typeface="Times New Roman" pitchFamily="18" charset="0"/>
              </a:rPr>
              <a:t>, </a:t>
            </a:r>
            <a:r>
              <a:rPr lang="uk-UA" sz="2000" b="1" dirty="0">
                <a:solidFill>
                  <a:srgbClr val="000000"/>
                </a:solidFill>
                <a:latin typeface="Times New Roman" pitchFamily="18" charset="0"/>
              </a:rPr>
              <a:t>					- вивчення кейсів,						- </a:t>
            </a:r>
            <a:r>
              <a:rPr lang="ru-RU" sz="2000" b="1" dirty="0">
                <a:solidFill>
                  <a:srgbClr val="000000"/>
                </a:solidFill>
                <a:latin typeface="Times New Roman" pitchFamily="18" charset="0"/>
              </a:rPr>
              <a:t>перегляд та </a:t>
            </a:r>
            <a:r>
              <a:rPr lang="ru-RU" sz="2000" b="1" dirty="0" err="1">
                <a:solidFill>
                  <a:srgbClr val="000000"/>
                </a:solidFill>
                <a:latin typeface="Times New Roman" pitchFamily="18" charset="0"/>
              </a:rPr>
              <a:t>обговорення</a:t>
            </a:r>
            <a:r>
              <a:rPr lang="ru-RU" sz="2000" b="1" dirty="0">
                <a:solidFill>
                  <a:srgbClr val="000000"/>
                </a:solidFill>
                <a:latin typeface="Times New Roman" pitchFamily="18" charset="0"/>
              </a:rPr>
              <a:t> </a:t>
            </a:r>
            <a:r>
              <a:rPr lang="ru-RU" sz="2000" b="1" dirty="0" err="1">
                <a:solidFill>
                  <a:srgbClr val="000000"/>
                </a:solidFill>
                <a:latin typeface="Times New Roman" pitchFamily="18" charset="0"/>
              </a:rPr>
              <a:t>фільмів</a:t>
            </a:r>
            <a:r>
              <a:rPr lang="ru-RU" sz="2000" b="1" dirty="0">
                <a:solidFill>
                  <a:srgbClr val="000000"/>
                </a:solidFill>
                <a:latin typeface="Times New Roman" pitchFamily="18" charset="0"/>
              </a:rPr>
              <a:t>, </a:t>
            </a:r>
            <a:r>
              <a:rPr lang="ru-RU" sz="2000" b="1" dirty="0" err="1">
                <a:solidFill>
                  <a:srgbClr val="000000"/>
                </a:solidFill>
                <a:latin typeface="Times New Roman" pitchFamily="18" charset="0"/>
              </a:rPr>
              <a:t>виставок</a:t>
            </a:r>
            <a:r>
              <a:rPr lang="ru-RU" sz="2000" b="1" dirty="0">
                <a:solidFill>
                  <a:srgbClr val="000000"/>
                </a:solidFill>
                <a:latin typeface="Times New Roman" pitchFamily="18" charset="0"/>
              </a:rPr>
              <a:t>, </a:t>
            </a:r>
            <a:endParaRPr lang="uk-UA" sz="2000" b="1" dirty="0">
              <a:solidFill>
                <a:srgbClr val="000000"/>
              </a:solidFill>
              <a:latin typeface="Times New Roman" pitchFamily="18" charset="0"/>
            </a:endParaRPr>
          </a:p>
          <a:p>
            <a:pPr indent="450850"/>
            <a:r>
              <a:rPr lang="uk-UA" sz="2000" b="1" dirty="0">
                <a:solidFill>
                  <a:srgbClr val="000000"/>
                </a:solidFill>
                <a:latin typeface="Times New Roman" pitchFamily="18" charset="0"/>
              </a:rPr>
              <a:t>	- </a:t>
            </a:r>
            <a:r>
              <a:rPr lang="ru-RU" sz="2000" b="1" dirty="0" err="1">
                <a:solidFill>
                  <a:srgbClr val="000000"/>
                </a:solidFill>
                <a:latin typeface="Times New Roman" pitchFamily="18" charset="0"/>
              </a:rPr>
              <a:t>організація</a:t>
            </a:r>
            <a:r>
              <a:rPr lang="ru-RU" sz="2000" b="1" dirty="0">
                <a:solidFill>
                  <a:srgbClr val="000000"/>
                </a:solidFill>
                <a:latin typeface="Times New Roman" pitchFamily="18" charset="0"/>
              </a:rPr>
              <a:t> </a:t>
            </a:r>
            <a:r>
              <a:rPr lang="ru-RU" sz="2000" b="1" dirty="0" err="1">
                <a:solidFill>
                  <a:srgbClr val="000000"/>
                </a:solidFill>
                <a:latin typeface="Times New Roman" pitchFamily="18" charset="0"/>
              </a:rPr>
              <a:t>досліджень</a:t>
            </a:r>
            <a:r>
              <a:rPr lang="ru-RU" sz="2000" b="1" dirty="0">
                <a:solidFill>
                  <a:srgbClr val="000000"/>
                </a:solidFill>
                <a:latin typeface="Times New Roman" pitchFamily="18" charset="0"/>
              </a:rPr>
              <a:t>, </a:t>
            </a:r>
            <a:r>
              <a:rPr lang="ru-RU" sz="2000" b="1" dirty="0" err="1">
                <a:solidFill>
                  <a:srgbClr val="000000"/>
                </a:solidFill>
                <a:latin typeface="Times New Roman" pitchFamily="18" charset="0"/>
              </a:rPr>
              <a:t>презентацій</a:t>
            </a:r>
            <a:r>
              <a:rPr lang="ru-RU" sz="2000" b="1" dirty="0">
                <a:solidFill>
                  <a:srgbClr val="000000"/>
                </a:solidFill>
                <a:latin typeface="Times New Roman" pitchFamily="18" charset="0"/>
              </a:rPr>
              <a:t>,</a:t>
            </a:r>
            <a:endParaRPr lang="uk-UA" sz="2000" b="1" dirty="0">
              <a:solidFill>
                <a:srgbClr val="000000"/>
              </a:solidFill>
              <a:latin typeface="Times New Roman" pitchFamily="18" charset="0"/>
            </a:endParaRPr>
          </a:p>
          <a:p>
            <a:pPr indent="450850"/>
            <a:r>
              <a:rPr lang="uk-UA" sz="2000" b="1" dirty="0">
                <a:solidFill>
                  <a:srgbClr val="000000"/>
                </a:solidFill>
                <a:latin typeface="Times New Roman" pitchFamily="18" charset="0"/>
              </a:rPr>
              <a:t>	- </a:t>
            </a:r>
            <a:r>
              <a:rPr lang="ru-RU" sz="2000" b="1" dirty="0" err="1">
                <a:solidFill>
                  <a:srgbClr val="000000"/>
                </a:solidFill>
                <a:latin typeface="Times New Roman" pitchFamily="18" charset="0"/>
              </a:rPr>
              <a:t>тестування</a:t>
            </a:r>
            <a:r>
              <a:rPr lang="ru-RU" sz="2000" b="1" dirty="0">
                <a:solidFill>
                  <a:srgbClr val="000000"/>
                </a:solidFill>
                <a:latin typeface="Times New Roman" pitchFamily="18" charset="0"/>
              </a:rPr>
              <a:t>.</a:t>
            </a:r>
          </a:p>
        </p:txBody>
      </p:sp>
      <p:pic>
        <p:nvPicPr>
          <p:cNvPr id="19458" name="Picture 3"/>
          <p:cNvPicPr>
            <a:picLocks noChangeAspect="1" noChangeArrowheads="1"/>
          </p:cNvPicPr>
          <p:nvPr/>
        </p:nvPicPr>
        <p:blipFill>
          <a:blip r:embed="rId2"/>
          <a:srcRect l="12111" r="11424"/>
          <a:stretch>
            <a:fillRect/>
          </a:stretch>
        </p:blipFill>
        <p:spPr bwMode="auto">
          <a:xfrm>
            <a:off x="250825" y="2997200"/>
            <a:ext cx="2843213" cy="3681413"/>
          </a:xfrm>
          <a:prstGeom prst="rect">
            <a:avLst/>
          </a:prstGeom>
          <a:noFill/>
          <a:ln w="9525">
            <a:noFill/>
            <a:miter lim="800000"/>
            <a:headEnd/>
            <a:tailEnd/>
          </a:ln>
        </p:spPr>
      </p:pic>
      <p:pic>
        <p:nvPicPr>
          <p:cNvPr id="19459" name="Picture 3"/>
          <p:cNvPicPr>
            <a:picLocks noChangeAspect="1" noChangeArrowheads="1"/>
          </p:cNvPicPr>
          <p:nvPr/>
        </p:nvPicPr>
        <p:blipFill>
          <a:blip r:embed="rId3"/>
          <a:srcRect l="11198" t="-1163" r="12318"/>
          <a:stretch>
            <a:fillRect/>
          </a:stretch>
        </p:blipFill>
        <p:spPr bwMode="auto">
          <a:xfrm>
            <a:off x="6156325" y="2924175"/>
            <a:ext cx="2808288" cy="3744913"/>
          </a:xfrm>
          <a:prstGeom prst="rect">
            <a:avLst/>
          </a:prstGeom>
          <a:noFill/>
          <a:ln w="9525">
            <a:noFill/>
            <a:miter lim="800000"/>
            <a:headEnd/>
            <a:tailEnd/>
          </a:ln>
        </p:spPr>
      </p:pic>
      <p:pic>
        <p:nvPicPr>
          <p:cNvPr id="19460" name="Рисунок 5" descr="IMG-8e773134214ee0c234b929071a10908a-V.jpg"/>
          <p:cNvPicPr>
            <a:picLocks noChangeAspect="1"/>
          </p:cNvPicPr>
          <p:nvPr/>
        </p:nvPicPr>
        <p:blipFill>
          <a:blip r:embed="rId4"/>
          <a:srcRect/>
          <a:stretch>
            <a:fillRect/>
          </a:stretch>
        </p:blipFill>
        <p:spPr bwMode="auto">
          <a:xfrm>
            <a:off x="3276600" y="2997200"/>
            <a:ext cx="2735263"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755576" y="260648"/>
            <a:ext cx="8072438" cy="4401205"/>
          </a:xfrm>
          <a:prstGeom prst="rect">
            <a:avLst/>
          </a:prstGeom>
          <a:noFill/>
          <a:ln w="9525">
            <a:noFill/>
            <a:miter lim="800000"/>
            <a:headEnd/>
            <a:tailEnd/>
          </a:ln>
        </p:spPr>
        <p:txBody>
          <a:bodyPr anchor="ctr">
            <a:spAutoFit/>
          </a:bodyPr>
          <a:lstStyle/>
          <a:p>
            <a:pPr indent="449263" algn="just"/>
            <a:r>
              <a:rPr lang="uk-UA" sz="2000" b="1" dirty="0">
                <a:solidFill>
                  <a:srgbClr val="000000"/>
                </a:solidFill>
                <a:ea typeface="Arial" charset="0"/>
                <a:cs typeface="Times New Roman" pitchFamily="18" charset="0"/>
              </a:rPr>
              <a:t>Практична робота проводиться відповідно до навчальної програми і її виконання є обов'язковим. Але при цьому вчитель стикається з рядом проблем та труднощів. Адже практичне заняття має бути добре підготовлене та розроблене вчителем у відповідності зі здібностями учнів тієї чи іншої групи, якщо в одній групі може бути проведено в ідеалі, то в іншій з труднощами, тому практичні заняття слід здійснювати під групу, враховуючі їхні розумові здібності, організованість, а можливо і виділяти більше часу. Але не дивлячись на труднощі проведення таких практичних занять спонукає учнів до розвитку творчого мислення та формує стійкі професійні знання, уміння та навички. За допомогою практичних занять учень застосовує вивчений матеріал на практиці, чим закріплює вивчений матеріал з предмету.</a:t>
            </a:r>
            <a:r>
              <a:rPr lang="uk-UA" dirty="0">
                <a:solidFill>
                  <a:srgbClr val="000000"/>
                </a:solidFill>
                <a:ea typeface="Arial" charset="0"/>
                <a:cs typeface="Times New Roman" pitchFamily="18" charset="0"/>
              </a:rPr>
              <a:t>	</a:t>
            </a:r>
            <a:endParaRPr lang="uk-UA" dirty="0">
              <a:ea typeface="Arial" charset="0"/>
              <a:cs typeface="Times New Roman" pitchFamily="18" charset="0"/>
            </a:endParaRPr>
          </a:p>
        </p:txBody>
      </p:sp>
      <p:pic>
        <p:nvPicPr>
          <p:cNvPr id="20482" name="Рисунок 4" descr="social.png"/>
          <p:cNvPicPr>
            <a:picLocks noChangeAspect="1"/>
          </p:cNvPicPr>
          <p:nvPr/>
        </p:nvPicPr>
        <p:blipFill>
          <a:blip r:embed="rId2"/>
          <a:srcRect/>
          <a:stretch>
            <a:fillRect/>
          </a:stretch>
        </p:blipFill>
        <p:spPr bwMode="auto">
          <a:xfrm>
            <a:off x="1428750" y="4744749"/>
            <a:ext cx="1785938" cy="1785937"/>
          </a:xfrm>
          <a:prstGeom prst="rect">
            <a:avLst/>
          </a:prstGeom>
          <a:noFill/>
          <a:ln w="9525">
            <a:noFill/>
            <a:miter lim="800000"/>
            <a:headEnd/>
            <a:tailEnd/>
          </a:ln>
        </p:spPr>
      </p:pic>
      <p:pic>
        <p:nvPicPr>
          <p:cNvPr id="20483" name="Рисунок 5" descr="Новый рисунок.pn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211960" y="4429125"/>
            <a:ext cx="4360862"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57188" y="101670"/>
            <a:ext cx="8286750" cy="5632311"/>
          </a:xfrm>
          <a:prstGeom prst="rect">
            <a:avLst/>
          </a:prstGeom>
          <a:noFill/>
          <a:ln w="9525">
            <a:noFill/>
            <a:miter lim="800000"/>
            <a:headEnd/>
            <a:tailEnd/>
          </a:ln>
        </p:spPr>
        <p:txBody>
          <a:bodyPr anchor="ctr">
            <a:spAutoFit/>
          </a:bodyPr>
          <a:lstStyle/>
          <a:p>
            <a:pPr indent="449263" algn="ctr"/>
            <a:r>
              <a:rPr lang="uk-UA" sz="2400" b="1" dirty="0">
                <a:solidFill>
                  <a:srgbClr val="000000"/>
                </a:solidFill>
                <a:latin typeface="Times New Roman" pitchFamily="18" charset="0"/>
                <a:ea typeface="Arial" charset="0"/>
                <a:cs typeface="Times New Roman" pitchFamily="18" charset="0"/>
              </a:rPr>
              <a:t>ВИСНОВОК</a:t>
            </a:r>
            <a:endParaRPr lang="ru-RU" sz="2400" dirty="0">
              <a:ea typeface="Arial" charset="0"/>
              <a:cs typeface="Times New Roman" pitchFamily="18" charset="0"/>
            </a:endParaRPr>
          </a:p>
          <a:p>
            <a:pPr indent="449263" algn="just" eaLnBrk="0" hangingPunct="0"/>
            <a:r>
              <a:rPr lang="ru-RU" sz="2400" b="1" dirty="0" err="1">
                <a:solidFill>
                  <a:srgbClr val="FFFF00"/>
                </a:solidFill>
                <a:latin typeface="Times New Roman" pitchFamily="18" charset="0"/>
                <a:ea typeface="Arial" charset="0"/>
                <a:cs typeface="Times New Roman" pitchFamily="18" charset="0"/>
              </a:rPr>
              <a:t>Практичні</a:t>
            </a:r>
            <a:r>
              <a:rPr lang="ru-RU" sz="2400" b="1" dirty="0">
                <a:solidFill>
                  <a:srgbClr val="FFFF00"/>
                </a:solidFill>
                <a:latin typeface="Times New Roman" pitchFamily="18" charset="0"/>
                <a:ea typeface="Arial" charset="0"/>
                <a:cs typeface="Times New Roman" pitchFamily="18" charset="0"/>
              </a:rPr>
              <a:t> </a:t>
            </a:r>
            <a:r>
              <a:rPr lang="ru-RU" sz="2400" b="1" dirty="0" err="1">
                <a:solidFill>
                  <a:srgbClr val="FFFF00"/>
                </a:solidFill>
                <a:latin typeface="Times New Roman" pitchFamily="18" charset="0"/>
                <a:ea typeface="Arial" charset="0"/>
                <a:cs typeface="Times New Roman" pitchFamily="18" charset="0"/>
              </a:rPr>
              <a:t>заняття</a:t>
            </a:r>
            <a:r>
              <a:rPr lang="ru-RU" sz="2400" b="1" dirty="0">
                <a:solidFill>
                  <a:srgbClr val="000000"/>
                </a:solidFill>
                <a:latin typeface="Times New Roman" pitchFamily="18" charset="0"/>
                <a:ea typeface="Arial" charset="0"/>
                <a:cs typeface="Times New Roman" pitchFamily="18" charset="0"/>
              </a:rPr>
              <a:t> з </a:t>
            </a:r>
            <a:r>
              <a:rPr lang="uk-UA" sz="2400" b="1" noProof="1" smtClean="0">
                <a:solidFill>
                  <a:srgbClr val="000000"/>
                </a:solidFill>
                <a:latin typeface="Times New Roman" pitchFamily="18" charset="0"/>
                <a:ea typeface="Arial" charset="0"/>
                <a:cs typeface="Times New Roman" pitchFamily="18" charset="0"/>
              </a:rPr>
              <a:t>громадянської освіти допомагають краще засвоїти знання, розвинути вміння, сформувати ставлення та утвердити цінності через особистий практичний досвід учнів. Вони спрямовані на формування навичок соціальної взаємодії, вироблення вміння самостійно аналізувати різноманітні ситуації, перш за все у своєму життєвому середовищі, вміння самостійно приймати відповідальні рішення і діяти у правовому полі, конструктивно взаємодіяти з суспільством тощо. </a:t>
            </a:r>
            <a:endParaRPr lang="uk-UA" sz="2400" b="1" noProof="1" smtClean="0">
              <a:solidFill>
                <a:srgbClr val="000000"/>
              </a:solidFill>
              <a:ea typeface="Arial" charset="0"/>
              <a:cs typeface="Times New Roman" pitchFamily="18" charset="0"/>
            </a:endParaRPr>
          </a:p>
          <a:p>
            <a:pPr indent="449263" algn="just" eaLnBrk="0" hangingPunct="0"/>
            <a:r>
              <a:rPr lang="uk-UA" sz="2400" b="1" i="1" dirty="0" smtClean="0">
                <a:solidFill>
                  <a:srgbClr val="000000"/>
                </a:solidFill>
                <a:ea typeface="Arial" charset="0"/>
                <a:cs typeface="Times New Roman" pitchFamily="18" charset="0"/>
              </a:rPr>
              <a:t>Ефективність </a:t>
            </a:r>
            <a:r>
              <a:rPr lang="uk-UA" sz="2400" b="1" i="1" dirty="0">
                <a:solidFill>
                  <a:srgbClr val="000000"/>
                </a:solidFill>
                <a:ea typeface="Arial" charset="0"/>
                <a:cs typeface="Times New Roman" pitchFamily="18" charset="0"/>
              </a:rPr>
              <a:t>будь-якого уроку визначається не тим, що дає дітям вчитель, а тим що вони засвоїли для себе в процесі навчання</a:t>
            </a:r>
            <a:r>
              <a:rPr lang="uk-UA" sz="2400" b="1" dirty="0">
                <a:solidFill>
                  <a:srgbClr val="000000"/>
                </a:solidFill>
                <a:ea typeface="Arial" charset="0"/>
                <a:cs typeface="Times New Roman" pitchFamily="18" charset="0"/>
              </a:rPr>
              <a:t>.</a:t>
            </a:r>
            <a:endParaRPr lang="ru-RU" sz="2400" dirty="0">
              <a:solidFill>
                <a:srgbClr val="000000"/>
              </a:solidFill>
              <a:ea typeface="Arial" charset="0"/>
              <a:cs typeface="Times New Roman" pitchFamily="18" charset="0"/>
            </a:endParaRPr>
          </a:p>
          <a:p>
            <a:pPr indent="449263" algn="just" eaLnBrk="0" hangingPunct="0"/>
            <a:endParaRPr lang="ru-RU" sz="2400" dirty="0">
              <a:solidFill>
                <a:srgbClr val="000000"/>
              </a:solidFill>
              <a:ea typeface="Arial" charset="0"/>
              <a:cs typeface="Times New Roman" pitchFamily="18" charset="0"/>
            </a:endParaRPr>
          </a:p>
        </p:txBody>
      </p:sp>
      <p:pic>
        <p:nvPicPr>
          <p:cNvPr id="21506" name="Рисунок 5" descr="Без названия.jpg"/>
          <p:cNvPicPr>
            <a:picLocks noChangeAspect="1"/>
          </p:cNvPicPr>
          <p:nvPr/>
        </p:nvPicPr>
        <p:blipFill>
          <a:blip r:embed="rId2"/>
          <a:srcRect/>
          <a:stretch>
            <a:fillRect/>
          </a:stretch>
        </p:blipFill>
        <p:spPr bwMode="auto">
          <a:xfrm>
            <a:off x="6732240" y="5013176"/>
            <a:ext cx="2250951" cy="16860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213</TotalTime>
  <Words>502</Words>
  <Application>Microsoft Office PowerPoint</Application>
  <PresentationFormat>Экран (4:3)</PresentationFormat>
  <Paragraphs>34</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Times New Roman</vt:lpstr>
      <vt:lpstr>Wingdings</vt:lpstr>
      <vt:lpstr>Круги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Analitik2</dc:creator>
  <cp:lastModifiedBy>Блажко Галина Євгенівна</cp:lastModifiedBy>
  <cp:revision>12</cp:revision>
  <dcterms:created xsi:type="dcterms:W3CDTF">2019-01-09T18:44:31Z</dcterms:created>
  <dcterms:modified xsi:type="dcterms:W3CDTF">2019-01-15T11:52:17Z</dcterms:modified>
</cp:coreProperties>
</file>