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63" r:id="rId9"/>
    <p:sldId id="274" r:id="rId10"/>
    <p:sldId id="278" r:id="rId11"/>
    <p:sldId id="264" r:id="rId12"/>
    <p:sldId id="265" r:id="rId13"/>
    <p:sldId id="276" r:id="rId14"/>
    <p:sldId id="277" r:id="rId15"/>
    <p:sldId id="267" r:id="rId16"/>
    <p:sldId id="279" r:id="rId17"/>
    <p:sldId id="269" r:id="rId18"/>
    <p:sldId id="270" r:id="rId19"/>
    <p:sldId id="271" r:id="rId20"/>
    <p:sldId id="272" r:id="rId2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A149-1F7F-43BF-A5C0-A2403458A69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3D62F-B1A6-434A-819C-4BC0448849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435" y="536283"/>
            <a:ext cx="8596668" cy="28707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ArkonaC" panose="02000000000000000000" pitchFamily="2" charset="0"/>
              </a:rPr>
              <a:t>Використання системи MOODLE - ефективний засіб формування висококваліфікованого робітника в умовах дистанційного навчання</a:t>
            </a:r>
            <a:endParaRPr lang="uk-UA" sz="3600" b="1" dirty="0">
              <a:solidFill>
                <a:schemeClr val="accent2">
                  <a:lumMod val="50000"/>
                </a:schemeClr>
              </a:solidFill>
              <a:latin typeface="ArkonaC" panose="02000000000000000000" pitchFamily="2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019300" y="4324350"/>
            <a:ext cx="5831415" cy="20574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Викладач спеціальних дисциплін першої категорії</a:t>
            </a:r>
          </a:p>
          <a:p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СЄРОВИЧ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Н. Л. 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778" y="3407066"/>
            <a:ext cx="2838331" cy="2865362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0"/>
            <a:ext cx="995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удле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3619500"/>
            <a:ext cx="4381500" cy="32385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524000"/>
            <a:ext cx="8388350" cy="51435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ym typeface="Symbol" panose="05050102010706020507" pitchFamily="18" charset="2"/>
              </a:rPr>
              <a:t></a:t>
            </a:r>
            <a:r>
              <a:rPr lang="uk-UA" sz="2400" dirty="0" smtClean="0"/>
              <a:t> </a:t>
            </a:r>
            <a:r>
              <a:rPr lang="uk-UA" sz="2400" dirty="0"/>
              <a:t>мати доступ до логічно структурованого та укомплектованого навчально-методичного матеріалу, що покращує умови для самостійного опанування змістом дисципліни;</a:t>
            </a:r>
          </a:p>
          <a:p>
            <a:r>
              <a:rPr lang="uk-UA" sz="2400" dirty="0">
                <a:sym typeface="Symbol" panose="05050102010706020507" pitchFamily="18" charset="2"/>
              </a:rPr>
              <a:t></a:t>
            </a:r>
            <a:r>
              <a:rPr lang="uk-UA" sz="2400" dirty="0"/>
              <a:t> мати засоби для </a:t>
            </a:r>
            <a:r>
              <a:rPr lang="uk-UA" sz="2400" dirty="0" err="1"/>
              <a:t>самотестування</a:t>
            </a:r>
            <a:r>
              <a:rPr lang="uk-UA" sz="2400" dirty="0"/>
              <a:t> і виконання завдань та їх оцінювання незалежно від людського фактору (викладача);</a:t>
            </a:r>
          </a:p>
          <a:p>
            <a:r>
              <a:rPr lang="uk-UA" sz="2400" dirty="0">
                <a:sym typeface="Symbol" panose="05050102010706020507" pitchFamily="18" charset="2"/>
              </a:rPr>
              <a:t></a:t>
            </a:r>
            <a:r>
              <a:rPr lang="uk-UA" sz="2400" dirty="0"/>
              <a:t> особиста участь та допомога викладачу з комп’ютерного забезпечення навчального процесу;</a:t>
            </a:r>
          </a:p>
          <a:p>
            <a:r>
              <a:rPr lang="uk-UA" sz="2400" dirty="0" smtClean="0">
                <a:sym typeface="Symbol" panose="05050102010706020507" pitchFamily="18" charset="2"/>
              </a:rPr>
              <a:t></a:t>
            </a:r>
            <a:r>
              <a:rPr lang="uk-UA" sz="2400" dirty="0" smtClean="0"/>
              <a:t> </a:t>
            </a:r>
            <a:r>
              <a:rPr lang="uk-UA" sz="2400" dirty="0"/>
              <a:t>можливість дистанційно опановувати навчальний матеріал;</a:t>
            </a:r>
          </a:p>
          <a:p>
            <a:r>
              <a:rPr lang="uk-UA" sz="2400" dirty="0">
                <a:sym typeface="Symbol" panose="05050102010706020507" pitchFamily="18" charset="2"/>
              </a:rPr>
              <a:t></a:t>
            </a:r>
            <a:r>
              <a:rPr lang="uk-UA" sz="2400" dirty="0"/>
              <a:t> достроково складати </a:t>
            </a:r>
            <a:r>
              <a:rPr lang="uk-UA" sz="2400" dirty="0" err="1"/>
              <a:t>заліково</a:t>
            </a:r>
            <a:r>
              <a:rPr lang="uk-UA" sz="2400" dirty="0"/>
              <a:t>-екзаменаційну сесію.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5023" y="90785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учню: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588" y="0"/>
            <a:ext cx="241422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Мудле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49" y="2548374"/>
            <a:ext cx="7562851" cy="430962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42900"/>
            <a:ext cx="9239250" cy="339090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	Система </a:t>
            </a:r>
            <a:r>
              <a:rPr lang="uk-UA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Moodle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включає набір модулів, використання яких надає можливість співпрацювати на рівнях «студент-студент» і «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студент-викладач»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0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5023" y="90785"/>
            <a:ext cx="8537077" cy="313932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В системі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Moodle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можна використовувати як тематичну,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так і календарну структуризацію курсу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ÐÐ°ÑÑÐ¸Ð½ÐºÐ¸ Ð¿Ð¾ Ð·Ð°Ð¿ÑÐ¾ÑÑ ÑÐ¸ÑÑÐµÐ¼Ð° M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8500"/>
            <a:ext cx="885929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9835"/>
            <a:ext cx="53975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ОПТИМІЗАЦІЯ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МЕТОДІВ ОЦІНЮВАННЯ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794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229837"/>
            <a:ext cx="4597399" cy="4631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Мудле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3402106" cy="2514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0"/>
            <a:ext cx="91249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Завдяки розвиненій модульній архітектурі, функціональність </a:t>
            </a:r>
            <a:r>
              <a:rPr lang="uk-UA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Moodle</a:t>
            </a:r>
            <a:r>
              <a:rPr lang="uk-U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може розширюватися сторонніми </a:t>
            </a: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розробниками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1300" y="2705100"/>
            <a:ext cx="7258050" cy="345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елементи курсу;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звіти адміністратора;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типи завдань;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</a:t>
            </a:r>
            <a:r>
              <a:rPr lang="uk-UA" sz="2000" dirty="0" err="1" smtClean="0"/>
              <a:t>плагіни</a:t>
            </a:r>
            <a:r>
              <a:rPr lang="uk-UA" sz="2000" dirty="0" smtClean="0"/>
              <a:t> </a:t>
            </a:r>
            <a:r>
              <a:rPr lang="uk-UA" sz="2000" dirty="0" err="1" smtClean="0"/>
              <a:t>аутентифікацій</a:t>
            </a:r>
            <a:r>
              <a:rPr lang="uk-UA" sz="2000" dirty="0" smtClean="0"/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блоки;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формати курсів;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звіти по курсах;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поля бази даних (для елемента курсу «База даних»);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</a:t>
            </a:r>
            <a:r>
              <a:rPr lang="uk-UA" sz="2000" dirty="0" err="1" smtClean="0"/>
              <a:t>плагіни</a:t>
            </a:r>
            <a:r>
              <a:rPr lang="uk-UA" sz="2000" dirty="0" smtClean="0"/>
              <a:t> передплати на курси;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/>
              <a:t>• фільтри.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" y="2114550"/>
            <a:ext cx="90297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Moodle</a:t>
            </a:r>
            <a:r>
              <a:rPr lang="uk-UA" sz="2400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надає можливість підключати такі типи модулів:</a:t>
            </a:r>
            <a:endParaRPr lang="ru-RU" sz="2400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270510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1026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9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4" y="1231900"/>
            <a:ext cx="11228916" cy="50736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200" dirty="0" smtClean="0"/>
              <a:t>	</a:t>
            </a:r>
            <a:r>
              <a:rPr lang="uk-UA" sz="3200" b="1" dirty="0" smtClean="0"/>
              <a:t>	</a:t>
            </a:r>
            <a:r>
              <a:rPr lang="uk-UA" sz="3200" b="1" i="1" dirty="0" smtClean="0">
                <a:latin typeface="Arial Black" pitchFamily="34" charset="0"/>
              </a:rPr>
              <a:t>MOODLE </a:t>
            </a:r>
            <a:r>
              <a:rPr lang="uk-UA" sz="3200" b="1" i="1" dirty="0">
                <a:latin typeface="Arial Black" pitchFamily="34" charset="0"/>
              </a:rPr>
              <a:t>(</a:t>
            </a:r>
            <a:r>
              <a:rPr lang="uk-UA" sz="3200" b="1" i="1" dirty="0" err="1">
                <a:latin typeface="Arial Black" pitchFamily="34" charset="0"/>
              </a:rPr>
              <a:t>Modular</a:t>
            </a:r>
            <a:r>
              <a:rPr lang="uk-UA" sz="3200" b="1" i="1" dirty="0">
                <a:latin typeface="Arial Black" pitchFamily="34" charset="0"/>
              </a:rPr>
              <a:t> </a:t>
            </a:r>
            <a:r>
              <a:rPr lang="uk-UA" sz="3200" b="1" i="1" dirty="0" err="1">
                <a:latin typeface="Arial Black" pitchFamily="34" charset="0"/>
              </a:rPr>
              <a:t>Object</a:t>
            </a:r>
            <a:r>
              <a:rPr lang="uk-UA" sz="3200" b="1" i="1" dirty="0">
                <a:latin typeface="Arial Black" pitchFamily="34" charset="0"/>
              </a:rPr>
              <a:t> </a:t>
            </a:r>
            <a:r>
              <a:rPr lang="uk-UA" sz="3200" b="1" i="1" dirty="0" err="1">
                <a:latin typeface="Arial Black" pitchFamily="34" charset="0"/>
              </a:rPr>
              <a:t>Oriented</a:t>
            </a:r>
            <a:r>
              <a:rPr lang="uk-UA" sz="3200" b="1" i="1" dirty="0">
                <a:latin typeface="Arial Black" pitchFamily="34" charset="0"/>
              </a:rPr>
              <a:t> </a:t>
            </a:r>
            <a:r>
              <a:rPr lang="uk-UA" sz="3200" b="1" i="1" dirty="0" err="1" smtClean="0">
                <a:latin typeface="Arial Black" pitchFamily="34" charset="0"/>
              </a:rPr>
              <a:t>Dictance</a:t>
            </a:r>
            <a:r>
              <a:rPr lang="uk-UA" sz="3200" b="1" i="1" dirty="0">
                <a:latin typeface="Arial Black" pitchFamily="34" charset="0"/>
              </a:rPr>
              <a:t> </a:t>
            </a:r>
            <a:r>
              <a:rPr lang="uk-UA" sz="3200" b="1" i="1" dirty="0" err="1" smtClean="0">
                <a:latin typeface="Arial Black" pitchFamily="34" charset="0"/>
              </a:rPr>
              <a:t>Learning</a:t>
            </a:r>
            <a:r>
              <a:rPr lang="uk-UA" sz="3200" b="1" i="1" dirty="0" smtClean="0">
                <a:latin typeface="Arial Black" pitchFamily="34" charset="0"/>
              </a:rPr>
              <a:t> </a:t>
            </a:r>
            <a:r>
              <a:rPr lang="uk-UA" sz="3200" b="1" i="1" dirty="0" err="1">
                <a:latin typeface="Arial Black" pitchFamily="34" charset="0"/>
              </a:rPr>
              <a:t>Environment</a:t>
            </a:r>
            <a:r>
              <a:rPr lang="uk-UA" sz="3200" b="1" i="1" dirty="0">
                <a:latin typeface="Arial Black" pitchFamily="34" charset="0"/>
              </a:rPr>
              <a:t>) </a:t>
            </a:r>
            <a:r>
              <a:rPr lang="uk-UA" sz="3200" dirty="0">
                <a:latin typeface="Arial Black" pitchFamily="34" charset="0"/>
              </a:rPr>
              <a:t>– це система управління навчальним контентом (LCMS – </a:t>
            </a:r>
            <a:r>
              <a:rPr lang="uk-UA" sz="3200" dirty="0" err="1">
                <a:latin typeface="Arial Black" pitchFamily="34" charset="0"/>
              </a:rPr>
              <a:t>Learning</a:t>
            </a:r>
            <a:r>
              <a:rPr lang="uk-UA" sz="3200" dirty="0">
                <a:latin typeface="Arial Black" pitchFamily="34" charset="0"/>
              </a:rPr>
              <a:t> </a:t>
            </a:r>
            <a:r>
              <a:rPr lang="uk-UA" sz="3200" dirty="0" err="1">
                <a:latin typeface="Arial Black" pitchFamily="34" charset="0"/>
              </a:rPr>
              <a:t>Content</a:t>
            </a:r>
            <a:r>
              <a:rPr lang="uk-UA" sz="3200" dirty="0">
                <a:latin typeface="Arial Black" pitchFamily="34" charset="0"/>
              </a:rPr>
              <a:t> </a:t>
            </a:r>
            <a:r>
              <a:rPr lang="uk-UA" sz="3200" dirty="0" err="1">
                <a:latin typeface="Arial Black" pitchFamily="34" charset="0"/>
              </a:rPr>
              <a:t>Management</a:t>
            </a:r>
            <a:r>
              <a:rPr lang="uk-UA" sz="3200" dirty="0">
                <a:latin typeface="Arial Black" pitchFamily="34" charset="0"/>
              </a:rPr>
              <a:t> </a:t>
            </a:r>
            <a:r>
              <a:rPr lang="uk-UA" sz="3200" dirty="0" err="1">
                <a:latin typeface="Arial Black" pitchFamily="34" charset="0"/>
              </a:rPr>
              <a:t>Systems</a:t>
            </a:r>
            <a:r>
              <a:rPr lang="uk-UA" sz="3200" dirty="0">
                <a:latin typeface="Arial Black" pitchFamily="34" charset="0"/>
              </a:rPr>
              <a:t>). За допомогою даної системи можна створювати електронні навчальні курси і проводити як аудиторне (очне) навчання, так і навчання на відстані (заочне/дистанційне</a:t>
            </a:r>
            <a:r>
              <a:rPr lang="uk-UA" sz="3200" dirty="0" smtClean="0">
                <a:latin typeface="Arial Black" pitchFamily="34" charset="0"/>
              </a:rPr>
              <a:t>)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376535"/>
            <a:ext cx="765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ЧИМ ХАРАКТЕРНА СИСТЕМА MOODLE?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2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7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234" y="1169989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Arial Black" pitchFamily="34" charset="0"/>
              </a:rPr>
              <a:t>	Головною  метою було створення системи, в якій враховувалися б педагогічні аспекти, що базуються на основах пізнавальної психології, коли учень самостійно створює свою власну систему знань.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788" y="243185"/>
            <a:ext cx="6086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платформи: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AAZGT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205" y="38100"/>
            <a:ext cx="3344395" cy="2471945"/>
          </a:xfrm>
          <a:prstGeom prst="rect">
            <a:avLst/>
          </a:prstGeom>
        </p:spPr>
      </p:pic>
      <p:pic>
        <p:nvPicPr>
          <p:cNvPr id="8" name="Рисунок 7" descr="CA4CJB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3752850"/>
            <a:ext cx="4552950" cy="31051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38900" y="457409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Автор концепції платформи e-</a:t>
            </a:r>
            <a:r>
              <a:rPr lang="uk-UA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learning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 </a:t>
            </a:r>
            <a:r>
              <a:rPr lang="uk-UA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Moodle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 австралієць Мартін </a:t>
            </a:r>
            <a:r>
              <a:rPr lang="uk-UA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Доугіамас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 (</a:t>
            </a:r>
            <a:r>
              <a:rPr lang="uk-UA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Martin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 </a:t>
            </a:r>
            <a:r>
              <a:rPr lang="uk-UA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Dougiamas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-26670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466850"/>
            <a:ext cx="9906000" cy="44576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dirty="0" smtClean="0"/>
              <a:t>	</a:t>
            </a:r>
            <a:r>
              <a:rPr lang="uk-UA" sz="2800" b="1" dirty="0" smtClean="0"/>
              <a:t>Важливою </a:t>
            </a:r>
            <a:r>
              <a:rPr lang="uk-UA" sz="2800" b="1" dirty="0"/>
              <a:t>характеристикою проекту </a:t>
            </a:r>
            <a:r>
              <a:rPr lang="uk-UA" sz="2800" b="1" dirty="0" err="1"/>
              <a:t>Moodle</a:t>
            </a:r>
            <a:r>
              <a:rPr lang="uk-UA" sz="2800" b="1" dirty="0"/>
              <a:t> є його web-сайт, котрий є централізованим джерелом відомостей про систему, а також місцем для дискусій та співпраці користувачів </a:t>
            </a:r>
            <a:r>
              <a:rPr lang="uk-UA" sz="2800" b="1" dirty="0" err="1"/>
              <a:t>Moodle</a:t>
            </a:r>
            <a:r>
              <a:rPr lang="uk-UA" sz="2800" b="1" dirty="0"/>
              <a:t>: системних адміністраторів, викладачів, дослідників, проектувальників і розробників</a:t>
            </a:r>
            <a:r>
              <a:rPr lang="uk-UA" sz="2800" b="1" dirty="0" smtClean="0"/>
              <a:t>.</a:t>
            </a:r>
          </a:p>
          <a:p>
            <a:endParaRPr lang="uk-UA" sz="2800" b="1" dirty="0"/>
          </a:p>
          <a:p>
            <a:pPr>
              <a:buNone/>
            </a:pPr>
            <a:r>
              <a:rPr lang="uk-UA" sz="2800" b="1" dirty="0" smtClean="0"/>
              <a:t>	</a:t>
            </a:r>
            <a:r>
              <a:rPr lang="uk-UA" sz="2800" b="1" dirty="0" err="1" smtClean="0"/>
              <a:t>Moodle</a:t>
            </a:r>
            <a:r>
              <a:rPr lang="uk-UA" sz="2800" b="1" dirty="0" smtClean="0"/>
              <a:t> </a:t>
            </a:r>
            <a:r>
              <a:rPr lang="uk-UA" sz="2800" b="1" dirty="0"/>
              <a:t>підтримує інтерфейс більш ніж 80 </a:t>
            </a:r>
            <a:r>
              <a:rPr lang="uk-UA" sz="2800" b="1" dirty="0" smtClean="0"/>
              <a:t>мовами	Програмне забезпечення </a:t>
            </a:r>
            <a:r>
              <a:rPr lang="uk-UA" sz="2800" b="1" dirty="0"/>
              <a:t>платформи написано мовою PHP з використанням безкоштовних загальнодоступних баз даних (</a:t>
            </a:r>
            <a:r>
              <a:rPr lang="uk-UA" sz="2800" b="1" dirty="0" err="1"/>
              <a:t>MySQL</a:t>
            </a:r>
            <a:r>
              <a:rPr lang="uk-UA" sz="2800" b="1" dirty="0"/>
              <a:t>, </a:t>
            </a:r>
            <a:r>
              <a:rPr lang="uk-UA" sz="2800" b="1" dirty="0" err="1"/>
              <a:t>PostgreSQL</a:t>
            </a:r>
            <a:r>
              <a:rPr lang="uk-UA" sz="2800" b="1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3638" y="243185"/>
            <a:ext cx="8917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Зручність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користуванні: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5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738" y="376535"/>
            <a:ext cx="8507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виглядає платформа: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401514"/>
            <a:ext cx="8191500" cy="53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8285">
            <a:off x="4956593" y="1396534"/>
            <a:ext cx="4296810" cy="436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314451"/>
            <a:ext cx="5962650" cy="5543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Система відповідає основним критеріям, що висуваються до систем електронного навчання, таким як: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функціональність;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надійність ;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стабільність;</a:t>
            </a:r>
          </a:p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одульність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відсутність обмежень за кількістю ліцензій на слухачів (студентів);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підтримка міжнародного стандарту SCORM (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Sharable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Content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Object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Reference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Model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831" y="0"/>
            <a:ext cx="939046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Платформу </a:t>
            </a:r>
            <a:r>
              <a:rPr lang="uk-UA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Moodle</a:t>
            </a:r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можна встановити на будь-яку операційну систему (MS Windows, </a:t>
            </a:r>
            <a:r>
              <a:rPr lang="uk-UA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Unix</a:t>
            </a:r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Linux</a:t>
            </a:r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2876549"/>
            <a:ext cx="6337141" cy="39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0" y="1181099"/>
            <a:ext cx="5492750" cy="50292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uk-UA" sz="2400" b="1" dirty="0"/>
          </a:p>
          <a:p>
            <a:pPr>
              <a:spcBef>
                <a:spcPts val="0"/>
              </a:spcBef>
            </a:pPr>
            <a:r>
              <a:rPr lang="uk-UA" sz="2400" dirty="0">
                <a:sym typeface="Symbol" panose="05050102010706020507" pitchFamily="18" charset="2"/>
              </a:rPr>
              <a:t></a:t>
            </a:r>
            <a:r>
              <a:rPr lang="uk-UA" sz="2400" dirty="0"/>
              <a:t> реалізувати модульну організацію навчального процесу за вимогами Болонської декларації; </a:t>
            </a:r>
            <a:endParaRPr lang="uk-UA" sz="2400" dirty="0" smtClean="0"/>
          </a:p>
          <a:p>
            <a:pPr>
              <a:spcBef>
                <a:spcPts val="0"/>
              </a:spcBef>
            </a:pPr>
            <a:r>
              <a:rPr lang="uk-UA" sz="2400" dirty="0" smtClean="0">
                <a:sym typeface="Symbol" panose="05050102010706020507" pitchFamily="18" charset="2"/>
              </a:rPr>
              <a:t></a:t>
            </a:r>
            <a:r>
              <a:rPr lang="uk-UA" sz="2400" dirty="0" smtClean="0"/>
              <a:t> </a:t>
            </a:r>
            <a:r>
              <a:rPr lang="uk-UA" sz="2400" dirty="0"/>
              <a:t>інтегруватися ВНЗ до європейського науково-освітнього простору;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ym typeface="Symbol" panose="05050102010706020507" pitchFamily="18" charset="2"/>
              </a:rPr>
              <a:t></a:t>
            </a:r>
            <a:r>
              <a:rPr lang="uk-UA" sz="2400" dirty="0" smtClean="0"/>
              <a:t> </a:t>
            </a:r>
            <a:r>
              <a:rPr lang="uk-UA" sz="2400" dirty="0"/>
              <a:t>створити Internet-середовище для електронних форм навчання;</a:t>
            </a:r>
          </a:p>
          <a:p>
            <a:pPr>
              <a:spcBef>
                <a:spcPts val="0"/>
              </a:spcBef>
            </a:pPr>
            <a:r>
              <a:rPr lang="uk-UA" sz="2400" dirty="0">
                <a:sym typeface="Symbol" panose="05050102010706020507" pitchFamily="18" charset="2"/>
              </a:rPr>
              <a:t></a:t>
            </a:r>
            <a:r>
              <a:rPr lang="uk-UA" sz="2400" dirty="0"/>
              <a:t> створити центр дистанційної </a:t>
            </a:r>
            <a:r>
              <a:rPr lang="uk-UA" sz="2400" dirty="0" smtClean="0"/>
              <a:t>освіти.</a:t>
            </a:r>
            <a:endParaRPr lang="uk-UA" sz="2400" dirty="0"/>
          </a:p>
          <a:p>
            <a:pPr>
              <a:spcBef>
                <a:spcPts val="0"/>
              </a:spcBef>
              <a:buNone/>
            </a:pP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700" y="247650"/>
            <a:ext cx="5543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0C226"/>
              </a:buClr>
              <a:buSzPct val="80000"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 управління навчальним контентом надає можливість: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0"/>
            <a:ext cx="2416175" cy="15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удле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72218">
            <a:off x="3609025" y="3113372"/>
            <a:ext cx="4357381" cy="322067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5651"/>
            <a:ext cx="9759950" cy="46545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/>
              <a:t> </a:t>
            </a: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285751"/>
            <a:ext cx="9448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Можливості, що надаються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учасникам навчального процесу при 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застосуванні системи </a:t>
            </a:r>
            <a:r>
              <a:rPr lang="uk-UA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Moodle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9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Мудле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013200"/>
            <a:ext cx="3905250" cy="28864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584" y="1295400"/>
            <a:ext cx="8580966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dirty="0" smtClean="0">
                <a:sym typeface="Symbol" panose="05050102010706020507" pitchFamily="18" charset="2"/>
              </a:rPr>
              <a:t></a:t>
            </a:r>
            <a:r>
              <a:rPr lang="uk-UA" sz="2400" dirty="0" smtClean="0"/>
              <a:t> Структурування КМЗ;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ym typeface="Symbol" panose="05050102010706020507" pitchFamily="18" charset="2"/>
              </a:rPr>
              <a:t></a:t>
            </a:r>
            <a:r>
              <a:rPr lang="uk-UA" sz="2400" dirty="0" smtClean="0"/>
              <a:t> мати зручний інструмент для обліку та контролю навчальної діяльності студентів;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ym typeface="Symbol" panose="05050102010706020507" pitchFamily="18" charset="2"/>
              </a:rPr>
              <a:t></a:t>
            </a:r>
            <a:r>
              <a:rPr lang="uk-UA" sz="2400" dirty="0" smtClean="0"/>
              <a:t> використовувати текстові, графічні, </a:t>
            </a:r>
            <a:r>
              <a:rPr lang="uk-UA" sz="2400" dirty="0" err="1" smtClean="0"/>
              <a:t>аудіо-</a:t>
            </a:r>
            <a:r>
              <a:rPr lang="uk-UA" sz="2400" dirty="0" smtClean="0"/>
              <a:t> та </a:t>
            </a:r>
            <a:r>
              <a:rPr lang="uk-UA" sz="2400" dirty="0" err="1" smtClean="0"/>
              <a:t>відео-матеріали</a:t>
            </a:r>
            <a:r>
              <a:rPr lang="uk-UA" sz="2400" dirty="0" smtClean="0"/>
              <a:t> при організації навчального процесу;</a:t>
            </a:r>
          </a:p>
          <a:p>
            <a:pPr lvl="0">
              <a:spcBef>
                <a:spcPts val="0"/>
              </a:spcBef>
            </a:pPr>
            <a:r>
              <a:rPr lang="uk-UA" sz="2400" dirty="0" smtClean="0">
                <a:sym typeface="Symbol" panose="05050102010706020507" pitchFamily="18" charset="2"/>
              </a:rPr>
              <a:t></a:t>
            </a:r>
            <a:r>
              <a:rPr lang="uk-UA" sz="2400" dirty="0" smtClean="0"/>
              <a:t> бути включеним до Європейського реєстру власників авторських курсів;</a:t>
            </a:r>
          </a:p>
          <a:p>
            <a:pPr lvl="0">
              <a:spcBef>
                <a:spcPts val="0"/>
              </a:spcBef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 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мати автоматизовану систему рейтингового оцінювання самостійної роботи студентів;</a:t>
            </a:r>
          </a:p>
          <a:p>
            <a:pPr lvl="0">
              <a:spcBef>
                <a:spcPts val="0"/>
              </a:spcBef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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залучати студентів до формування навчально-методичних матеріалів з дисципліни;</a:t>
            </a:r>
          </a:p>
          <a:p>
            <a:pPr lvl="0">
              <a:spcBef>
                <a:spcPts val="0"/>
              </a:spcBef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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мати програмне забезпечення, що захищене від несанкціонованого доступу, змін та пошкодження (знищення)</a:t>
            </a:r>
          </a:p>
          <a:p>
            <a:pPr lvl="0">
              <a:spcBef>
                <a:spcPts val="0"/>
              </a:spcBef>
              <a:buNone/>
            </a:pPr>
            <a:endParaRPr lang="uk-UA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uk-UA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5023" y="90785"/>
            <a:ext cx="3967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викладачу: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784" y="5048250"/>
            <a:ext cx="9038166" cy="529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0785"/>
            <a:ext cx="2414225" cy="157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</TotalTime>
  <Words>398</Words>
  <Application>Microsoft Office PowerPoint</Application>
  <PresentationFormat>Широкоэкранный</PresentationFormat>
  <Paragraphs>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ArkonaC</vt:lpstr>
      <vt:lpstr>Calibri</vt:lpstr>
      <vt:lpstr>Symbol</vt:lpstr>
      <vt:lpstr>Trebuchet MS</vt:lpstr>
      <vt:lpstr>Wingdings 3</vt:lpstr>
      <vt:lpstr>Аспект</vt:lpstr>
      <vt:lpstr>Використання системи MOODLE - ефективний засіб формування висококваліфікованого робітника в умовах дистанційного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КОМПЛЕКСНО-МЕТОДИЧНЕ ЗАБЕЗПЕЧЕННЯ СПЕЦІАЛЬНИХ ПРЕДМЕТІВ ПОЛІГРАФІЧНОГО НАПРЯПКУ – ЕФЕКТИВНИЙ ЗАСІБ ФОРМУВАННЯ ВИСОКОКВАЛІФІКОВАНОГО РОБІТНИКА В УМОВАХ ДИСТАНЦІЙНОГО НАВЧАННЯ</dc:title>
  <dc:creator>Александр</dc:creator>
  <cp:lastModifiedBy>Блажко Галина Євгенівна</cp:lastModifiedBy>
  <cp:revision>57</cp:revision>
  <dcterms:created xsi:type="dcterms:W3CDTF">2019-01-09T16:34:00Z</dcterms:created>
  <dcterms:modified xsi:type="dcterms:W3CDTF">2019-01-11T06:10:09Z</dcterms:modified>
</cp:coreProperties>
</file>