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56" r:id="rId3"/>
    <p:sldId id="262" r:id="rId4"/>
    <p:sldId id="257" r:id="rId5"/>
    <p:sldId id="258" r:id="rId6"/>
    <p:sldId id="259" r:id="rId7"/>
    <p:sldId id="260" r:id="rId8"/>
    <p:sldId id="261" r:id="rId9"/>
    <p:sldId id="266" r:id="rId10"/>
    <p:sldId id="263" r:id="rId11"/>
    <p:sldId id="264" r:id="rId12"/>
    <p:sldId id="265" r:id="rId13"/>
    <p:sldId id="267" r:id="rId14"/>
    <p:sldId id="268" r:id="rId15"/>
    <p:sldId id="269" r:id="rId16"/>
    <p:sldId id="272" r:id="rId17"/>
    <p:sldId id="271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713815-B714-43AF-A44F-9C428F87D0C3}" type="datetimeFigureOut">
              <a:rPr lang="ru-RU" smtClean="0"/>
              <a:pPr/>
              <a:t>10.01.2019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9496F5-E090-4CCC-9F50-4ED61142D59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496F5-E090-4CCC-9F50-4ED61142D594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496F5-E090-4CCC-9F50-4ED61142D594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84754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2A120-492C-4BEF-8BCE-E314FDE9EB4A}" type="datetimeFigureOut">
              <a:rPr lang="ru-RU" smtClean="0"/>
              <a:pPr/>
              <a:t>10.01.2019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7AF-73F7-423A-8321-4AB909BAE7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2A120-492C-4BEF-8BCE-E314FDE9EB4A}" type="datetimeFigureOut">
              <a:rPr lang="ru-RU" smtClean="0"/>
              <a:pPr/>
              <a:t>10.01.2019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7AF-73F7-423A-8321-4AB909BAE7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2A120-492C-4BEF-8BCE-E314FDE9EB4A}" type="datetimeFigureOut">
              <a:rPr lang="ru-RU" smtClean="0"/>
              <a:pPr/>
              <a:t>10.01.2019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7AF-73F7-423A-8321-4AB909BAE7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458B-A383-4988-B0F2-64C554160B75}" type="datetimeFigureOut">
              <a:rPr lang="ru-RU" smtClean="0"/>
              <a:pPr/>
              <a:t>10.01.2019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458B-A383-4988-B0F2-64C554160B75}" type="datetimeFigureOut">
              <a:rPr lang="ru-RU" smtClean="0"/>
              <a:pPr/>
              <a:t>10.01.2019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458B-A383-4988-B0F2-64C554160B75}" type="datetimeFigureOut">
              <a:rPr lang="ru-RU" smtClean="0"/>
              <a:pPr/>
              <a:t>10.01.2019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458B-A383-4988-B0F2-64C554160B75}" type="datetimeFigureOut">
              <a:rPr lang="ru-RU" smtClean="0"/>
              <a:pPr/>
              <a:t>10.01.2019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458B-A383-4988-B0F2-64C554160B75}" type="datetimeFigureOut">
              <a:rPr lang="ru-RU" smtClean="0"/>
              <a:pPr/>
              <a:t>10.01.2019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458B-A383-4988-B0F2-64C554160B75}" type="datetimeFigureOut">
              <a:rPr lang="ru-RU" smtClean="0"/>
              <a:pPr/>
              <a:t>10.01.2019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458B-A383-4988-B0F2-64C554160B75}" type="datetimeFigureOut">
              <a:rPr lang="ru-RU" smtClean="0"/>
              <a:pPr/>
              <a:t>10.01.2019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458B-A383-4988-B0F2-64C554160B75}" type="datetimeFigureOut">
              <a:rPr lang="ru-RU" smtClean="0"/>
              <a:pPr/>
              <a:t>10.01.2019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2A120-492C-4BEF-8BCE-E314FDE9EB4A}" type="datetimeFigureOut">
              <a:rPr lang="ru-RU" smtClean="0"/>
              <a:pPr/>
              <a:t>10.01.2019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7AF-73F7-423A-8321-4AB909BAE7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458B-A383-4988-B0F2-64C554160B75}" type="datetimeFigureOut">
              <a:rPr lang="ru-RU" smtClean="0"/>
              <a:pPr/>
              <a:t>10.01.2019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458B-A383-4988-B0F2-64C554160B75}" type="datetimeFigureOut">
              <a:rPr lang="ru-RU" smtClean="0"/>
              <a:pPr/>
              <a:t>10.01.2019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458B-A383-4988-B0F2-64C554160B75}" type="datetimeFigureOut">
              <a:rPr lang="ru-RU" smtClean="0"/>
              <a:pPr/>
              <a:t>10.01.2019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9E86F-4884-47DB-97B1-9A0B6FF8BEC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2A120-492C-4BEF-8BCE-E314FDE9EB4A}" type="datetimeFigureOut">
              <a:rPr lang="ru-RU" smtClean="0"/>
              <a:pPr/>
              <a:t>10.01.2019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7AF-73F7-423A-8321-4AB909BAE7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2A120-492C-4BEF-8BCE-E314FDE9EB4A}" type="datetimeFigureOut">
              <a:rPr lang="ru-RU" smtClean="0"/>
              <a:pPr/>
              <a:t>10.01.2019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7AF-73F7-423A-8321-4AB909BAE7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2A120-492C-4BEF-8BCE-E314FDE9EB4A}" type="datetimeFigureOut">
              <a:rPr lang="ru-RU" smtClean="0"/>
              <a:pPr/>
              <a:t>10.01.2019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7AF-73F7-423A-8321-4AB909BAE7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2A120-492C-4BEF-8BCE-E314FDE9EB4A}" type="datetimeFigureOut">
              <a:rPr lang="ru-RU" smtClean="0"/>
              <a:pPr/>
              <a:t>10.01.2019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7AF-73F7-423A-8321-4AB909BAE7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2A120-492C-4BEF-8BCE-E314FDE9EB4A}" type="datetimeFigureOut">
              <a:rPr lang="ru-RU" smtClean="0"/>
              <a:pPr/>
              <a:t>10.01.2019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7AF-73F7-423A-8321-4AB909BAE7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2A120-492C-4BEF-8BCE-E314FDE9EB4A}" type="datetimeFigureOut">
              <a:rPr lang="ru-RU" smtClean="0"/>
              <a:pPr/>
              <a:t>10.01.2019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7AF-73F7-423A-8321-4AB909BAE7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2A120-492C-4BEF-8BCE-E314FDE9EB4A}" type="datetimeFigureOut">
              <a:rPr lang="ru-RU" smtClean="0"/>
              <a:pPr/>
              <a:t>10.01.2019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7AF-73F7-423A-8321-4AB909BAE7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2A120-492C-4BEF-8BCE-E314FDE9EB4A}" type="datetimeFigureOut">
              <a:rPr lang="ru-RU" smtClean="0"/>
              <a:pPr/>
              <a:t>10.01.2019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DA7AF-73F7-423A-8321-4AB909BAE78F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 descr="5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8394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8458B-A383-4988-B0F2-64C554160B75}" type="datetimeFigureOut">
              <a:rPr lang="ru-RU" smtClean="0"/>
              <a:pPr/>
              <a:t>10.01.2019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9E86F-4884-47DB-97B1-9A0B6FF8BEC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 descr="6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8394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13.xml"/><Relationship Id="rId1" Type="http://schemas.openxmlformats.org/officeDocument/2006/relationships/video" Target="../media/media1.mp4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13.xml"/><Relationship Id="rId1" Type="http://schemas.openxmlformats.org/officeDocument/2006/relationships/video" Target="../media/media2.mp4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979756"/>
            <a:ext cx="8748464" cy="878244"/>
          </a:xfrm>
        </p:spPr>
        <p:txBody>
          <a:bodyPr>
            <a:normAutofit fontScale="55000" lnSpcReduction="20000"/>
          </a:bodyPr>
          <a:lstStyle/>
          <a:p>
            <a:r>
              <a:rPr lang="uk-UA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Кравченко С.Ю., викладач зарубіжної літератури </a:t>
            </a:r>
            <a:endParaRPr lang="en-US" b="1" i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ДНЗ </a:t>
            </a:r>
            <a:r>
              <a:rPr lang="uk-UA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«Центр професійної освіти інформаційних технологій, поліграфії та дизайну м. Києва»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39552" y="548680"/>
            <a:ext cx="8280920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ea typeface="+mj-ea"/>
                <a:cs typeface="Arial" pitchFamily="34" charset="0"/>
              </a:rPr>
              <a:t>Використання</a:t>
            </a:r>
            <a:r>
              <a:rPr lang="ru-RU" sz="3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ru-RU" sz="3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ea typeface="+mj-ea"/>
                <a:cs typeface="Arial" pitchFamily="34" charset="0"/>
              </a:rPr>
              <a:t>інноваційних</a:t>
            </a:r>
            <a:r>
              <a:rPr lang="ru-RU" sz="3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ru-RU" sz="3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ea typeface="+mj-ea"/>
                <a:cs typeface="Arial" pitchFamily="34" charset="0"/>
              </a:rPr>
              <a:t>технологій</a:t>
            </a:r>
            <a:r>
              <a:rPr lang="ru-RU" sz="3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ea typeface="+mj-ea"/>
                <a:cs typeface="Arial" pitchFamily="34" charset="0"/>
              </a:rPr>
              <a:t> при </a:t>
            </a:r>
            <a:r>
              <a:rPr lang="ru-RU" sz="3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ea typeface="+mj-ea"/>
                <a:cs typeface="Arial" pitchFamily="34" charset="0"/>
              </a:rPr>
              <a:t>перевірці</a:t>
            </a:r>
            <a:r>
              <a:rPr lang="ru-RU" sz="3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ru-RU" sz="3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ea typeface="+mj-ea"/>
                <a:cs typeface="Arial" pitchFamily="34" charset="0"/>
              </a:rPr>
              <a:t>знань</a:t>
            </a:r>
            <a:r>
              <a:rPr lang="ru-RU" sz="3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ru-RU" sz="3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ea typeface="+mj-ea"/>
                <a:cs typeface="Arial" pitchFamily="34" charset="0"/>
              </a:rPr>
              <a:t>учнів</a:t>
            </a:r>
            <a:r>
              <a:rPr lang="ru-RU" sz="3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ru-RU" sz="3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ea typeface="+mj-ea"/>
                <a:cs typeface="Arial" pitchFamily="34" charset="0"/>
              </a:rPr>
              <a:t>з</a:t>
            </a:r>
            <a:r>
              <a:rPr lang="ru-RU" sz="3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ru-RU" sz="3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ea typeface="+mj-ea"/>
                <a:cs typeface="Arial" pitchFamily="34" charset="0"/>
              </a:rPr>
              <a:t>зарубіжної</a:t>
            </a:r>
            <a:r>
              <a:rPr lang="ru-RU" sz="3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ru-RU" sz="3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ea typeface="+mj-ea"/>
                <a:cs typeface="Arial" pitchFamily="34" charset="0"/>
              </a:rPr>
              <a:t>літератури</a:t>
            </a:r>
            <a:r>
              <a:rPr lang="ru-RU" sz="3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ea typeface="+mj-ea"/>
                <a:cs typeface="Arial" pitchFamily="34" charset="0"/>
              </a:rPr>
              <a:t> в </a:t>
            </a:r>
            <a:r>
              <a:rPr lang="ru-RU" sz="3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ea typeface="+mj-ea"/>
                <a:cs typeface="Arial" pitchFamily="34" charset="0"/>
              </a:rPr>
              <a:t>професійних</a:t>
            </a:r>
            <a:r>
              <a:rPr lang="ru-RU" sz="3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ea typeface="+mj-ea"/>
                <a:cs typeface="Arial" pitchFamily="34" charset="0"/>
              </a:rPr>
              <a:t> (</a:t>
            </a:r>
            <a:r>
              <a:rPr lang="ru-RU" sz="3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ea typeface="+mj-ea"/>
                <a:cs typeface="Arial" pitchFamily="34" charset="0"/>
              </a:rPr>
              <a:t>професійно</a:t>
            </a:r>
            <a:r>
              <a:rPr lang="ru-RU" sz="3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ea typeface="+mj-ea"/>
                <a:cs typeface="Arial" pitchFamily="34" charset="0"/>
              </a:rPr>
              <a:t> – </a:t>
            </a:r>
            <a:r>
              <a:rPr lang="ru-RU" sz="3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ea typeface="+mj-ea"/>
                <a:cs typeface="Arial" pitchFamily="34" charset="0"/>
              </a:rPr>
              <a:t>технічних</a:t>
            </a:r>
            <a:r>
              <a:rPr lang="ru-RU" sz="3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ea typeface="+mj-ea"/>
                <a:cs typeface="Arial" pitchFamily="34" charset="0"/>
              </a:rPr>
              <a:t>) </a:t>
            </a:r>
            <a:r>
              <a:rPr lang="ru-RU" sz="3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ea typeface="+mj-ea"/>
                <a:cs typeface="Arial" pitchFamily="34" charset="0"/>
              </a:rPr>
              <a:t>навчальних</a:t>
            </a:r>
            <a:r>
              <a:rPr lang="ru-RU" sz="3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ea typeface="+mj-ea"/>
                <a:cs typeface="Arial" pitchFamily="34" charset="0"/>
              </a:rPr>
              <a:t> закладах</a:t>
            </a:r>
            <a:endParaRPr kumimoji="0" lang="ru-RU" sz="3000" b="1" i="0" u="none" strike="noStrike" kern="1200" cap="all" normalizeH="0" baseline="0" noProof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1772817"/>
            <a:ext cx="7931224" cy="4464496"/>
          </a:xfrm>
        </p:spPr>
        <p:txBody>
          <a:bodyPr>
            <a:normAutofit/>
          </a:bodyPr>
          <a:lstStyle/>
          <a:p>
            <a:pPr marL="0" indent="0"/>
            <a:r>
              <a:rPr lang="uk-U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Застосування </a:t>
            </a:r>
            <a:r>
              <a:rPr lang="uk-UA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мультимедіа</a:t>
            </a:r>
            <a:r>
              <a:rPr lang="uk-U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на уроках дає змогу активізувати канали учнівського сприйняття, а отже, сприяє ефективному засвоєнню навчального матеріалу. </a:t>
            </a:r>
          </a:p>
          <a:p>
            <a:pPr marL="0" indent="0"/>
            <a:r>
              <a:rPr lang="uk-U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Відомо, що більшість людей запам’ятовує 5 % почутого і 20 % побаченого з першого сприйняття. Одночасне використання </a:t>
            </a:r>
            <a:r>
              <a:rPr lang="uk-UA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аудіо-</a:t>
            </a:r>
            <a:r>
              <a:rPr lang="uk-U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та відеоінформації підвищує </a:t>
            </a:r>
            <a:r>
              <a:rPr lang="uk-UA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запам’ятовуваність</a:t>
            </a:r>
            <a:r>
              <a:rPr lang="uk-U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до 40-50 %. </a:t>
            </a:r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endParaRPr lang="ru-RU" dirty="0"/>
          </a:p>
        </p:txBody>
      </p:sp>
      <p:pic>
        <p:nvPicPr>
          <p:cNvPr id="4" name="Рисунок 3" descr="4XCW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78774" y="4692774"/>
            <a:ext cx="2165226" cy="21652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772816"/>
            <a:ext cx="8301608" cy="4525963"/>
          </a:xfrm>
        </p:spPr>
        <p:txBody>
          <a:bodyPr>
            <a:normAutofit/>
          </a:bodyPr>
          <a:lstStyle/>
          <a:p>
            <a:pPr marL="179388" indent="0">
              <a:buNone/>
            </a:pPr>
            <a:r>
              <a:rPr lang="uk-UA" sz="2000" b="1" i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Інноваційні технології</a:t>
            </a:r>
            <a:r>
              <a:rPr lang="uk-UA" sz="20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uk-UA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– прерогатива не тільки процесу викладання певного предмета. Вони застосовуються і в процесі  контролю за рівнем знань учнів. Однією з таких форм контролю знань, що має інноваційний </a:t>
            </a:r>
            <a:r>
              <a:rPr lang="uk-UA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характер, </a:t>
            </a:r>
            <a:r>
              <a:rPr lang="uk-UA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є тестування.</a:t>
            </a:r>
            <a:endParaRPr lang="ru-RU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179388" indent="0">
              <a:buNone/>
            </a:pPr>
            <a:r>
              <a:rPr lang="uk-UA" sz="2000" b="1" i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Тестування</a:t>
            </a:r>
            <a:r>
              <a:rPr lang="uk-UA" sz="2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uk-UA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- це метод і процес контролю знань, що полягає в кількісному вимірюванні рівня знань, умінь, навичок,  здатностей,  властивостей, якостей, метою оцінювання учня. Засобом вимірювання в цьому процесі є дидактичний тест. Їх застосовують для діагностики помилок, ускладнень та особливостей процесу засвоєння інформації  і є  найпоширенішими у системі освіти.</a:t>
            </a:r>
            <a:endParaRPr lang="ru-RU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Рисунок 3" descr="test-gif-6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32240" y="4941168"/>
            <a:ext cx="1901577" cy="13970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844824"/>
            <a:ext cx="8013576" cy="4525963"/>
          </a:xfrm>
        </p:spPr>
        <p:txBody>
          <a:bodyPr>
            <a:normAutofit fontScale="77500" lnSpcReduction="20000"/>
          </a:bodyPr>
          <a:lstStyle/>
          <a:p>
            <a:r>
              <a:rPr lang="uk-UA" sz="3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Для створення власних тестів використовується </a:t>
            </a:r>
            <a:r>
              <a:rPr lang="ru-RU" sz="31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easy</a:t>
            </a:r>
            <a:r>
              <a:rPr lang="ru-RU" sz="3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31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Quizzy</a:t>
            </a:r>
            <a:r>
              <a:rPr lang="ru-RU" sz="3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 —</a:t>
            </a:r>
            <a:r>
              <a:rPr lang="ru-RU" sz="31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програма</a:t>
            </a:r>
            <a:r>
              <a:rPr lang="ru-RU" sz="3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, </a:t>
            </a:r>
            <a:r>
              <a:rPr lang="uk-UA" sz="3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за допомогою якої</a:t>
            </a:r>
            <a:r>
              <a:rPr lang="ru-RU" sz="3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31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можн</a:t>
            </a:r>
            <a:r>
              <a:rPr lang="uk-UA" sz="3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а створювати та редагувати </a:t>
            </a:r>
            <a:r>
              <a:rPr lang="ru-RU" sz="3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31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комп’ютерн</a:t>
            </a:r>
            <a:r>
              <a:rPr lang="uk-UA" sz="3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і</a:t>
            </a:r>
            <a:r>
              <a:rPr lang="ru-RU" sz="3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тест</a:t>
            </a:r>
            <a:r>
              <a:rPr lang="uk-UA" sz="3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и</a:t>
            </a:r>
            <a:r>
              <a:rPr lang="ru-RU" sz="3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31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знан</a:t>
            </a:r>
            <a:r>
              <a:rPr lang="uk-UA" sz="3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ь</a:t>
            </a:r>
            <a:r>
              <a:rPr lang="ru-RU" sz="3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. </a:t>
            </a:r>
            <a:r>
              <a:rPr lang="uk-UA" sz="3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Використовуючи підготовлені</a:t>
            </a:r>
            <a:r>
              <a:rPr lang="ru-RU" sz="3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, </a:t>
            </a:r>
            <a:r>
              <a:rPr lang="ru-RU" sz="31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можн</a:t>
            </a:r>
            <a:r>
              <a:rPr lang="uk-UA" sz="3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а ефективно і швидко </a:t>
            </a:r>
            <a:r>
              <a:rPr lang="ru-RU" sz="3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31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</a:t>
            </a:r>
            <a:r>
              <a:rPr lang="uk-UA" sz="3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е</a:t>
            </a:r>
            <a:r>
              <a:rPr lang="ru-RU" sz="31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р</a:t>
            </a:r>
            <a:r>
              <a:rPr lang="uk-UA" sz="31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евірити</a:t>
            </a:r>
            <a:r>
              <a:rPr lang="uk-UA" sz="3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знання учнів, дати можливість учню познайомитися зі своїми результатами, дізнатися правильної  відповіді. </a:t>
            </a:r>
          </a:p>
          <a:p>
            <a:r>
              <a:rPr lang="uk-UA" sz="3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Таким чином, виставлення оцінок відбувається автоматично,</a:t>
            </a:r>
            <a:r>
              <a:rPr lang="ru-RU" sz="3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на </a:t>
            </a:r>
            <a:r>
              <a:rPr lang="uk-UA" sz="3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підставі тієї системи оцінювання, яка обрана </a:t>
            </a:r>
            <a:r>
              <a:rPr lang="ru-RU" sz="3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при </a:t>
            </a:r>
            <a:r>
              <a:rPr lang="uk-UA" sz="3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створені </a:t>
            </a:r>
            <a:r>
              <a:rPr lang="ru-RU" sz="3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теста. </a:t>
            </a:r>
          </a:p>
          <a:p>
            <a:r>
              <a:rPr lang="uk-UA" sz="3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За допомогою Програми  </a:t>
            </a:r>
            <a:r>
              <a:rPr lang="ru-RU" sz="31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easy</a:t>
            </a:r>
            <a:r>
              <a:rPr lang="en-US" sz="3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31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Quizzy</a:t>
            </a:r>
            <a:r>
              <a:rPr lang="ru-RU" sz="3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  </a:t>
            </a:r>
            <a:r>
              <a:rPr lang="uk-UA" sz="3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були створені підсумкові тести за І і ІІ курси</a:t>
            </a:r>
            <a:endParaRPr lang="ru-RU" sz="31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Програма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EasyQuizzy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Содержимое 4" descr="QuizGrade.eng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89813" y="1600200"/>
            <a:ext cx="6564374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39552" y="1772816"/>
            <a:ext cx="813435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79512" y="1700808"/>
            <a:ext cx="8843423" cy="49744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5241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851920" y="2060848"/>
            <a:ext cx="503469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Дякую</a:t>
            </a:r>
            <a:r>
              <a:rPr lang="ru-RU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  <a:p>
            <a:pPr algn="ctr"/>
            <a:r>
              <a:rPr lang="ru-RU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 </a:t>
            </a:r>
            <a:r>
              <a:rPr lang="ru-RU" sz="4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увагу</a:t>
            </a:r>
            <a:r>
              <a:rPr lang="ru-RU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!</a:t>
            </a:r>
            <a:endParaRPr lang="ru-RU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630508"/>
            <a:ext cx="1485900" cy="26384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599" t="23753" r="24802" b="6949"/>
          <a:stretch/>
        </p:blipFill>
        <p:spPr>
          <a:xfrm>
            <a:off x="1234500" y="1700808"/>
            <a:ext cx="2957060" cy="4435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59144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844824"/>
            <a:ext cx="7848872" cy="4525963"/>
          </a:xfrm>
        </p:spPr>
        <p:txBody>
          <a:bodyPr/>
          <a:lstStyle/>
          <a:p>
            <a:pPr marL="0" indent="0" algn="ctr">
              <a:buNone/>
            </a:pPr>
            <a:r>
              <a:rPr lang="uk-UA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«Завдання викладача – підвести учня до усвідомлення його задатків і сил та пробудити в ньому високу зацікавленість, яка б наснажувала любов до науки, до духовності та краси»</a:t>
            </a:r>
          </a:p>
          <a:p>
            <a:pPr algn="r">
              <a:buNone/>
            </a:pPr>
            <a:r>
              <a:rPr lang="uk-UA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Герман Гессе</a:t>
            </a:r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 descr="maxresdefaul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3564" y="4293096"/>
            <a:ext cx="3535715" cy="1988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137893750_7a04e2347f58648340c3309186f5a7b6.gif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FFC"/>
              </a:clrFrom>
              <a:clrTo>
                <a:srgbClr val="FEFF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52320" y="5517274"/>
            <a:ext cx="1691680" cy="13407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683568" y="1772816"/>
            <a:ext cx="7848872" cy="4536504"/>
          </a:xfrm>
        </p:spPr>
        <p:txBody>
          <a:bodyPr>
            <a:normAutofit/>
          </a:bodyPr>
          <a:lstStyle/>
          <a:p>
            <a:pPr marL="342900" lvl="0" indent="-342900" algn="l">
              <a:buFont typeface="Arial" pitchFamily="34" charset="0"/>
              <a:buChar char="•"/>
            </a:pPr>
            <a:r>
              <a:rPr lang="uk-UA" sz="2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Курс «Зарубіжна література» - важлива складова літературної та загально-гуманітарної освіти сучасних учнів, дає унікальну можливість вчитися жити в конкретному соціокультурному просторі, усвідомлюючи його неоднорідність та неоднозначність.</a:t>
            </a:r>
          </a:p>
          <a:p>
            <a:pPr marL="342900" lvl="0" indent="-342900" algn="l">
              <a:buFont typeface="Arial" pitchFamily="34" charset="0"/>
              <a:buChar char="•"/>
            </a:pPr>
            <a:r>
              <a:rPr lang="uk-UA" sz="2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Метою вивчення курсу зарубіжної літератури в загальноосвітніх навчальних закладах,  у т.ч.  професійних (професійно - технічних навчальних закладах)  є формування широкої читацької компетенції, яка базується на знаннях, уміннях пізнавального і творчого характеру, соціальних навичках, світоглядних переконаннях тощо. </a:t>
            </a:r>
          </a:p>
          <a:p>
            <a:endParaRPr lang="ru-RU" dirty="0"/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2143108" y="1357298"/>
            <a:ext cx="6400800" cy="39527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0"/>
            <a:ext cx="82809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Вивчення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заруб</a:t>
            </a:r>
            <a:r>
              <a:rPr lang="uk-UA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і</a:t>
            </a: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жної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літератури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у </a:t>
            </a: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професійних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(</a:t>
            </a: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професійно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– </a:t>
            </a: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технічних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) </a:t>
            </a: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навчальних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закладах 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9" name="Рисунок 8" descr="137893750_7a04e2347f58648340c3309186f5a7b6.gif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FFC"/>
              </a:clrFrom>
              <a:clrTo>
                <a:srgbClr val="FEFF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56376" y="5916758"/>
            <a:ext cx="1187624" cy="9412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 досвіду роботи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844824"/>
            <a:ext cx="7920880" cy="4281339"/>
          </a:xfrm>
        </p:spPr>
        <p:txBody>
          <a:bodyPr>
            <a:normAutofit fontScale="70000" lnSpcReduction="20000"/>
          </a:bodyPr>
          <a:lstStyle/>
          <a:p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Створити осередок творчості та пошуку на уроці, сприяти якісній гуманітарній освіті особистості через розвиток дослідницької, творчої та пізнавальної діяльності учнів - ось головна мета, яка стоїть на першому місці.</a:t>
            </a: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Поштовх до освоєння учнями нових істин можливий лише на засадах партнерства та нових підходів. Інноваційний підхід до навчання дозволяє так організувати навчальний процес, що учневі  урок і в радість, і приносить користь, не перетворюючись лише в розвагу чи гру.</a:t>
            </a: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І саме на такому уроці, як казав Цицерон, «запалюються очі того, хто слухає, від очей того, хто говорить».</a:t>
            </a: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137893750_7a04e2347f58648340c3309186f5a7b6.gif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FFC"/>
              </a:clrFrom>
              <a:clrTo>
                <a:srgbClr val="FEFF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52320" y="5517274"/>
            <a:ext cx="1691680" cy="13407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Мета </a:t>
            </a:r>
            <a:r>
              <a:rPr lang="ru-RU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роботи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1772816"/>
            <a:ext cx="7848872" cy="435334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о</a:t>
            </a:r>
            <a:r>
              <a:rPr lang="uk-UA" sz="2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бґрунтування доцільності широкого використання тестових технологій навчання взагалі і особливо на уроках зарубіжної літератури.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Рисунок 4" descr="361743309_w640_h640_cid1658485_pid216060525-8feb3e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80940" y="3645024"/>
            <a:ext cx="1728887" cy="25157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imag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6176" y="3717032"/>
            <a:ext cx="1656184" cy="24888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big_6bc544e4d3316a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3681028"/>
            <a:ext cx="1685933" cy="2528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Види контролю на уроках зарубіжної літератури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1844824"/>
            <a:ext cx="7704856" cy="4525963"/>
          </a:xfrm>
        </p:spPr>
        <p:txBody>
          <a:bodyPr>
            <a:normAutofit fontScale="62500" lnSpcReduction="20000"/>
          </a:bodyPr>
          <a:lstStyle/>
          <a:p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Поточний </a:t>
            </a: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– це перевірка засвоєння навчального матеріалу учнями в процесі його вивчення. Мета його – спостереження за щоденною роботою учнів і стимулювання їх до праці систематичної та рівномірної. </a:t>
            </a: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Періодичний </a:t>
            </a: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– перевірка засвоєння учнями певного розділу програми. Проводиться по закінченні певної теми як завершення. </a:t>
            </a: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Найпоширеніший метод контролю – </a:t>
            </a: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опитування </a:t>
            </a: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учнів. </a:t>
            </a:r>
          </a:p>
          <a:p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Колективне (фронтальне) опитування вносить різноманітність у роботу, підвищує активність учнів, дає можливість за короткий час вияснити, чи засвоїли учні заданий матеріал. В деяких випадках викладач може поставити оцінку і за коротку відповідь, це найчастіше буває тоді, коли учень виявляє правильне докладне усвідомлення якогось питання. </a:t>
            </a: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endParaRPr lang="ru-RU" dirty="0"/>
          </a:p>
        </p:txBody>
      </p:sp>
      <p:pic>
        <p:nvPicPr>
          <p:cNvPr id="4" name="Рисунок 3" descr="137893750_7a04e2347f58648340c3309186f5a7b6.gif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FFC"/>
              </a:clrFrom>
              <a:clrTo>
                <a:srgbClr val="FEFF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84368" y="5859690"/>
            <a:ext cx="1259632" cy="9983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Види контрольних робіт на уроках літератури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1700808"/>
            <a:ext cx="7920880" cy="4353347"/>
          </a:xfrm>
        </p:spPr>
        <p:txBody>
          <a:bodyPr/>
          <a:lstStyle/>
          <a:p>
            <a:pPr lvl="0"/>
            <a:r>
              <a:rPr lang="uk-UA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тест;</a:t>
            </a:r>
            <a:endParaRPr lang="ru-RU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lvl="0"/>
            <a:r>
              <a:rPr lang="uk-UA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відповіді на запитання;</a:t>
            </a:r>
            <a:endParaRPr lang="ru-RU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lvl="0"/>
            <a:r>
              <a:rPr lang="uk-UA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контрольний літературний  диктант;</a:t>
            </a:r>
            <a:endParaRPr lang="ru-RU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lvl="0"/>
            <a:r>
              <a:rPr lang="uk-UA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анкета головного героя;</a:t>
            </a:r>
            <a:endParaRPr lang="ru-RU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lvl="0"/>
            <a:r>
              <a:rPr lang="uk-UA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комбінована контрольна робота тощо</a:t>
            </a:r>
            <a:r>
              <a:rPr lang="uk-UA" dirty="0" smtClean="0"/>
              <a:t>.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 descr="orig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8064" y="4437112"/>
            <a:ext cx="3322340" cy="1867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Урок літератури ХХІ ст.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t="3421"/>
          <a:stretch>
            <a:fillRect/>
          </a:stretch>
        </p:blipFill>
        <p:spPr bwMode="auto">
          <a:xfrm>
            <a:off x="747684" y="1772816"/>
            <a:ext cx="7920880" cy="4609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1143000"/>
          </a:xfrm>
        </p:spPr>
        <p:txBody>
          <a:bodyPr>
            <a:noAutofit/>
          </a:bodyPr>
          <a:lstStyle/>
          <a:p>
            <a:r>
              <a:rPr lang="ru-RU" sz="32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Форми</a:t>
            </a:r>
            <a:r>
              <a:rPr lang="ru-RU" sz="32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32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роботи</a:t>
            </a:r>
            <a:r>
              <a:rPr lang="ru-RU" sz="32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32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</a:t>
            </a:r>
            <a:r>
              <a:rPr lang="ru-RU" sz="32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32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використанням</a:t>
            </a:r>
            <a:r>
              <a:rPr lang="ru-RU" sz="32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32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комп'ютера</a:t>
            </a:r>
            <a:r>
              <a:rPr lang="ru-RU" sz="32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на уроках </a:t>
            </a:r>
            <a:r>
              <a:rPr lang="uk-UA" sz="32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зарубіжної </a:t>
            </a:r>
            <a:r>
              <a:rPr lang="ru-RU" sz="32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літератури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772816"/>
            <a:ext cx="7920880" cy="4464496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Використання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Інтернету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, </a:t>
            </a: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компакт-дисків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для </a:t>
            </a: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виконання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проекту, </a:t>
            </a: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написання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реферату, </a:t>
            </a: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виконання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будь-якого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творчого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завдання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;</a:t>
            </a:r>
          </a:p>
          <a:p>
            <a:pPr lvl="0"/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Проведення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різноманітних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опитувань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, </a:t>
            </a: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тестувань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, </a:t>
            </a: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тематичного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оцінювання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. </a:t>
            </a:r>
          </a:p>
          <a:p>
            <a:pPr lvl="0"/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Електронний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підручник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чи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посібник</a:t>
            </a:r>
            <a:endParaRPr lang="ru-RU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uk-UA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Реалізація інноваційних методик передбачає комплексне використання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 </a:t>
            </a:r>
            <a:r>
              <a:rPr lang="uk-UA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сучасних технічних засобів навчання, аудіо та відеоматеріалів, комп`ютерної техніки.</a:t>
            </a:r>
            <a:endParaRPr lang="ru-RU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4XCW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78774" y="4941168"/>
            <a:ext cx="2165226" cy="21652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630</Words>
  <Application>Microsoft Office PowerPoint</Application>
  <PresentationFormat>Экран (4:3)</PresentationFormat>
  <Paragraphs>44</Paragraphs>
  <Slides>16</Slides>
  <Notes>2</Notes>
  <HiddenSlides>0</HiddenSlides>
  <MMClips>2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18" baseType="lpstr">
      <vt:lpstr>Тема Office</vt:lpstr>
      <vt:lpstr>Специальное оформление</vt:lpstr>
      <vt:lpstr>Слайд 1</vt:lpstr>
      <vt:lpstr>Слайд 2</vt:lpstr>
      <vt:lpstr>Слайд 3</vt:lpstr>
      <vt:lpstr>З досвіду роботи</vt:lpstr>
      <vt:lpstr>Мета роботи</vt:lpstr>
      <vt:lpstr>Види контролю на уроках зарубіжної літератури</vt:lpstr>
      <vt:lpstr>Види контрольних робіт на уроках літератури</vt:lpstr>
      <vt:lpstr>Урок літератури ХХІ ст.</vt:lpstr>
      <vt:lpstr>Форми роботи з використанням комп'ютера на уроках зарубіжної літератури </vt:lpstr>
      <vt:lpstr>Слайд 10</vt:lpstr>
      <vt:lpstr>Слайд 11</vt:lpstr>
      <vt:lpstr>Слайд 12</vt:lpstr>
      <vt:lpstr>Програма EasyQuizzy</vt:lpstr>
      <vt:lpstr>Слайд 14</vt:lpstr>
      <vt:lpstr>Слайд 15</vt:lpstr>
      <vt:lpstr>Слайд 16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Логотип</dc:title>
  <dc:creator>Admin</dc:creator>
  <cp:lastModifiedBy>sofia</cp:lastModifiedBy>
  <cp:revision>28</cp:revision>
  <dcterms:created xsi:type="dcterms:W3CDTF">2011-12-13T19:04:59Z</dcterms:created>
  <dcterms:modified xsi:type="dcterms:W3CDTF">2019-01-10T13:30:12Z</dcterms:modified>
</cp:coreProperties>
</file>