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8"/>
  </p:notesMasterIdLst>
  <p:sldIdLst>
    <p:sldId id="256" r:id="rId3"/>
    <p:sldId id="269" r:id="rId4"/>
    <p:sldId id="284" r:id="rId5"/>
    <p:sldId id="270" r:id="rId6"/>
    <p:sldId id="292" r:id="rId7"/>
    <p:sldId id="261" r:id="rId8"/>
    <p:sldId id="291" r:id="rId9"/>
    <p:sldId id="307" r:id="rId10"/>
    <p:sldId id="301" r:id="rId11"/>
    <p:sldId id="295" r:id="rId12"/>
    <p:sldId id="266" r:id="rId13"/>
    <p:sldId id="296" r:id="rId14"/>
    <p:sldId id="277" r:id="rId15"/>
    <p:sldId id="264" r:id="rId16"/>
    <p:sldId id="306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E7E7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752E1-0436-4304-8489-A5FFF89B814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9CD88-556B-45A3-804C-E2E10544B7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47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9CD88-556B-45A3-804C-E2E10544B7C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01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9CD88-556B-45A3-804C-E2E10544B7C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2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577138" y="598646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003399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-11113" y="0"/>
            <a:ext cx="5280026" cy="30241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52425" y="838200"/>
            <a:ext cx="4495800" cy="1981200"/>
          </a:xfrm>
        </p:spPr>
        <p:txBody>
          <a:bodyPr/>
          <a:lstStyle>
            <a:lvl1pPr algn="l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5268913" y="2997200"/>
            <a:ext cx="3875087" cy="3603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-20638" y="2997200"/>
            <a:ext cx="5313363" cy="3603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3000375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319088"/>
            <a:ext cx="215265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19088"/>
            <a:ext cx="630555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19088"/>
            <a:ext cx="7391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076325"/>
            <a:ext cx="8610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371600" y="319088"/>
            <a:ext cx="7391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076325"/>
            <a:ext cx="42291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076325"/>
            <a:ext cx="42291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4800" y="3776663"/>
            <a:ext cx="42291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6300" y="3776663"/>
            <a:ext cx="42291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19088"/>
            <a:ext cx="7391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76325"/>
            <a:ext cx="42291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076325"/>
            <a:ext cx="42291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3776663"/>
            <a:ext cx="42291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33528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2" descr="C:\Documents and Settings\PresPRO\Desktop\June 2007 temps\PPP_XBUSI_TLE_TECHNO_TILE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9553"/>
            <a:ext cx="8686800" cy="11620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2438400" cy="4572000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7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2" descr="C:\Documents and Settings\PresPRO\Desktop\June 2007 temps\PPP_XBUSI_TXT_TECHNO_TILES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3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2" descr="C:\Documents and Settings\PresPRO\Desktop\June 2007 temps\PPP_XBUSI_TXT_TECHNO_TILE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9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2" descr="C:\Documents and Settings\PresPRO\Desktop\June 2007 temps\PPP_XBUSI_TXT_TECHNO_TILES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3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3" descr="C:\Documents and Settings\PresPRO\Desktop\June 2007 temps\PPP_XBUSI_TXT_TECHNO_TILES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1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4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4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0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3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9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3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76325"/>
            <a:ext cx="42291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076325"/>
            <a:ext cx="42291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893763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-3175" y="6453188"/>
            <a:ext cx="9147175" cy="4048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453188"/>
            <a:ext cx="1258888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76325"/>
            <a:ext cx="8610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fld id="{7EAF463A-BC7C-46EE-9F1E-7F377CCA4891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319088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black">
          <a:xfrm>
            <a:off x="109538" y="304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/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Documents and Settings\PresPRO\Desktop\June 2007 temps\PPP_XBUSI_TXT_TECHNO_TILES4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"/>
            <a:ext cx="9143997" cy="685799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66848" y="1447800"/>
            <a:ext cx="1524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76400"/>
            <a:ext cx="71628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365C9E1-6621-4182-8902-0F26D3A315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242A718-4B6A-426C-87B0-EDD8B353F2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2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.net/" TargetMode="External"/><Relationship Id="rId2" Type="http://schemas.openxmlformats.org/officeDocument/2006/relationships/hyperlink" Target="http://www.flash.net/~cssmith1/v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87;&#1088;&#1077;&#1079;&#1077;&#1085;&#1090;&#1072;&#1094;&#1110;&#1103;%20&#1076;&#1086;&#1089;&#1074;&#1110;&#1076;&#1091;%20&#1088;&#1086;&#1073;&#1086;&#1090;&#1080;%20&#1052;&#1110;&#1083;&#1077;&#1081;&#1082;&#1086;%20&#1054;.&#1042;..pptx" TargetMode="External"/><Relationship Id="rId5" Type="http://schemas.openxmlformats.org/officeDocument/2006/relationships/hyperlink" Target="http://www.museums.co.uk/" TargetMode="External"/><Relationship Id="rId4" Type="http://schemas.openxmlformats.org/officeDocument/2006/relationships/hyperlink" Target="http://www.wild-e.or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096" y="173736"/>
            <a:ext cx="5187696" cy="249326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3d extrusionH="57150">
              <a:bevelT w="69850" h="69850" prst="divot"/>
            </a:sp3d>
          </a:bodyPr>
          <a:lstStyle/>
          <a:p>
            <a:pPr algn="ctr"/>
            <a:r>
              <a:rPr lang="uk-UA" sz="2000" b="1" dirty="0" smtClean="0">
                <a:solidFill>
                  <a:srgbClr val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Інформаційно-комунікаційні  технології та Інтернет ресурси як засоби розширення інформаційного простору на уроках англійської мови</a:t>
            </a:r>
            <a:endParaRPr lang="ru-RU" sz="2000" b="1" dirty="0">
              <a:solidFill>
                <a:srgbClr val="00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35052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000000"/>
                </a:solidFill>
              </a:rPr>
              <a:t>Мажара Світлана </a:t>
            </a:r>
            <a:r>
              <a:rPr lang="uk-UA" sz="1600" b="1" dirty="0" smtClean="0">
                <a:solidFill>
                  <a:srgbClr val="000000"/>
                </a:solidFill>
              </a:rPr>
              <a:t>Миколаївна,</a:t>
            </a:r>
            <a:endParaRPr lang="uk-UA" sz="1600" b="1" dirty="0" smtClean="0">
              <a:solidFill>
                <a:srgbClr val="000000"/>
              </a:solidFill>
            </a:endParaRPr>
          </a:p>
          <a:p>
            <a:r>
              <a:rPr lang="uk-UA" sz="1600" b="1" dirty="0" smtClean="0">
                <a:solidFill>
                  <a:srgbClr val="000000"/>
                </a:solidFill>
              </a:rPr>
              <a:t>викладач англійської мови</a:t>
            </a:r>
          </a:p>
          <a:p>
            <a:r>
              <a:rPr lang="uk-UA" sz="1600" b="1" dirty="0" smtClean="0">
                <a:solidFill>
                  <a:srgbClr val="000000"/>
                </a:solidFill>
              </a:rPr>
              <a:t>ДНЗ «ЦПОІТПД» </a:t>
            </a:r>
            <a:r>
              <a:rPr lang="uk-UA" sz="1600" b="1" dirty="0" err="1" smtClean="0">
                <a:solidFill>
                  <a:srgbClr val="000000"/>
                </a:solidFill>
              </a:rPr>
              <a:t>м.Києва</a:t>
            </a:r>
            <a:endParaRPr lang="uk-UA" sz="1600" b="1" dirty="0" smtClean="0">
              <a:solidFill>
                <a:srgbClr val="000000"/>
              </a:solidFill>
            </a:endParaRPr>
          </a:p>
          <a:p>
            <a:endParaRPr lang="ru-RU" sz="1600" b="1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88428"/>
            <a:ext cx="3810000" cy="3024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2"/>
          <p:cNvSpPr>
            <a:spLocks noChangeArrowheads="1"/>
          </p:cNvSpPr>
          <p:nvPr/>
        </p:nvSpPr>
        <p:spPr bwMode="auto">
          <a:xfrm>
            <a:off x="1409828" y="260648"/>
            <a:ext cx="73531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Створення 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власних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Power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Point</a:t>
            </a:r>
            <a:b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презентацій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170368" y="1524000"/>
            <a:ext cx="871537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0000"/>
                </a:solidFill>
                <a:cs typeface="Times New Roman" pitchFamily="18" charset="0"/>
              </a:rPr>
              <a:t>Презентація </a:t>
            </a:r>
            <a:r>
              <a:rPr lang="uk-UA" sz="2000" b="1" dirty="0">
                <a:solidFill>
                  <a:srgbClr val="000000"/>
                </a:solidFill>
                <a:cs typeface="Times New Roman" pitchFamily="18" charset="0"/>
              </a:rPr>
              <a:t>– опорний конспект.</a:t>
            </a:r>
            <a:endParaRPr lang="ru-RU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0000"/>
                </a:solidFill>
                <a:cs typeface="Times New Roman" pitchFamily="18" charset="0"/>
              </a:rPr>
              <a:t>Стислий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uk-UA" sz="2000" b="1" dirty="0" smtClean="0">
                <a:solidFill>
                  <a:srgbClr val="000000"/>
                </a:solidFill>
                <a:cs typeface="Times New Roman" pitchFamily="18" charset="0"/>
              </a:rPr>
              <a:t>зрозумілий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і </a:t>
            </a:r>
            <a:r>
              <a:rPr lang="ru-RU" sz="2000" b="1" dirty="0" err="1" smtClean="0">
                <a:solidFill>
                  <a:srgbClr val="000000"/>
                </a:solidFill>
                <a:cs typeface="Times New Roman" pitchFamily="18" charset="0"/>
              </a:rPr>
              <a:t>простий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0000"/>
                </a:solidFill>
                <a:cs typeface="Times New Roman" pitchFamily="18" charset="0"/>
              </a:rPr>
              <a:t>текст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.  </a:t>
            </a:r>
            <a:endParaRPr lang="ru-RU" sz="2000" b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uk-UA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0000"/>
                </a:solidFill>
                <a:cs typeface="Times New Roman" pitchFamily="18" charset="0"/>
              </a:rPr>
              <a:t>Матеріал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0000"/>
                </a:solidFill>
                <a:cs typeface="Times New Roman" pitchFamily="18" charset="0"/>
              </a:rPr>
              <a:t>відповідає</a:t>
            </a:r>
            <a:r>
              <a:rPr lang="en-US" sz="20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принципам </a:t>
            </a:r>
            <a:r>
              <a:rPr lang="uk-UA" sz="2000" b="1" dirty="0">
                <a:solidFill>
                  <a:srgbClr val="000000"/>
                </a:solidFill>
                <a:cs typeface="Times New Roman" pitchFamily="18" charset="0"/>
              </a:rPr>
              <a:t>науковості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uk-UA" sz="2000" b="1" dirty="0">
                <a:solidFill>
                  <a:srgbClr val="000000"/>
                </a:solidFill>
                <a:cs typeface="Times New Roman" pitchFamily="18" charset="0"/>
              </a:rPr>
              <a:t>доступності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uk-UA" sz="2000" b="1" dirty="0">
                <a:solidFill>
                  <a:srgbClr val="000000"/>
                </a:solidFill>
                <a:cs typeface="Times New Roman" pitchFamily="18" charset="0"/>
              </a:rPr>
              <a:t>наочності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uk-UA" sz="2000" b="1" dirty="0">
                <a:solidFill>
                  <a:srgbClr val="000000"/>
                </a:solidFill>
                <a:cs typeface="Times New Roman" pitchFamily="18" charset="0"/>
              </a:rPr>
              <a:t>Матеріал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uk-UA" sz="2000" b="1" dirty="0">
                <a:solidFill>
                  <a:srgbClr val="000000"/>
                </a:solidFill>
                <a:cs typeface="Times New Roman" pitchFamily="18" charset="0"/>
              </a:rPr>
              <a:t>який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0000"/>
                </a:solidFill>
                <a:cs typeface="Times New Roman" pitchFamily="18" charset="0"/>
              </a:rPr>
              <a:t>потребує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0000"/>
                </a:solidFill>
                <a:cs typeface="Times New Roman" pitchFamily="18" charset="0"/>
              </a:rPr>
              <a:t>обов</a:t>
            </a:r>
            <a:r>
              <a:rPr lang="en-US" sz="2000" b="1" dirty="0">
                <a:solidFill>
                  <a:srgbClr val="000000"/>
                </a:solidFill>
                <a:cs typeface="Times New Roman" pitchFamily="18" charset="0"/>
              </a:rPr>
              <a:t>’</a:t>
            </a:r>
            <a:r>
              <a:rPr lang="uk-UA" sz="2000" b="1" dirty="0">
                <a:solidFill>
                  <a:srgbClr val="000000"/>
                </a:solidFill>
                <a:cs typeface="Times New Roman" pitchFamily="18" charset="0"/>
              </a:rPr>
              <a:t>язкового засвоєння, необхідно виділити яскравіше, оригінальніше.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uk-UA" sz="2000" b="1" dirty="0">
                <a:solidFill>
                  <a:srgbClr val="000000"/>
                </a:solidFill>
                <a:cs typeface="Times New Roman" pitchFamily="18" charset="0"/>
              </a:rPr>
              <a:t> Важливий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0000"/>
                </a:solidFill>
                <a:cs typeface="Times New Roman" pitchFamily="18" charset="0"/>
              </a:rPr>
              <a:t>матеріал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0000"/>
                </a:solidFill>
                <a:cs typeface="Times New Roman" pitchFamily="18" charset="0"/>
              </a:rPr>
              <a:t>необхідно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0000"/>
                </a:solidFill>
                <a:cs typeface="Times New Roman" pitchFamily="18" charset="0"/>
              </a:rPr>
              <a:t>надавати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0000"/>
                </a:solidFill>
                <a:cs typeface="Times New Roman" pitchFamily="18" charset="0"/>
              </a:rPr>
              <a:t>учням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uk-UA" sz="2000" b="1" dirty="0">
                <a:solidFill>
                  <a:srgbClr val="000000"/>
                </a:solidFill>
                <a:cs typeface="Times New Roman" pitchFamily="18" charset="0"/>
              </a:rPr>
              <a:t>декілька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0000"/>
                </a:solidFill>
                <a:cs typeface="Times New Roman" pitchFamily="18" charset="0"/>
              </a:rPr>
              <a:t>разів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у </a:t>
            </a:r>
            <a:r>
              <a:rPr lang="uk-UA" sz="2000" b="1" dirty="0">
                <a:solidFill>
                  <a:srgbClr val="000000"/>
                </a:solidFill>
                <a:cs typeface="Times New Roman" pitchFamily="18" charset="0"/>
              </a:rPr>
              <a:t>різній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0000"/>
                </a:solidFill>
                <a:cs typeface="Times New Roman" pitchFamily="18" charset="0"/>
              </a:rPr>
              <a:t>формі.</a:t>
            </a:r>
          </a:p>
        </p:txBody>
      </p:sp>
    </p:spTree>
    <p:extLst>
      <p:ext uri="{BB962C8B-B14F-4D97-AF65-F5344CB8AC3E}">
        <p14:creationId xmlns:p14="http://schemas.microsoft.com/office/powerpoint/2010/main" val="266517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819400" y="2514600"/>
            <a:ext cx="3200400" cy="1600200"/>
            <a:chOff x="672032" y="3087496"/>
            <a:chExt cx="2654118" cy="136198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672032" y="3087496"/>
              <a:ext cx="2654118" cy="1361980"/>
            </a:xfrm>
            <a:prstGeom prst="ellipse">
              <a:avLst/>
            </a:prstGeom>
            <a:solidFill>
              <a:srgbClr val="FF99FF">
                <a:alpha val="6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1060719" y="3286953"/>
              <a:ext cx="1876744" cy="9630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rgbClr val="000000"/>
                  </a:solidFill>
                  <a:latin typeface="Georgia" pitchFamily="18" charset="0"/>
                </a:rPr>
                <a:t>Банк електронних презентацій країнознавчого характеру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" y="83600"/>
            <a:ext cx="2647221" cy="205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" y="2133600"/>
            <a:ext cx="2647221" cy="1981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" y="4114800"/>
            <a:ext cx="2944369" cy="20263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326" y="4145342"/>
            <a:ext cx="3116548" cy="19958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143576"/>
            <a:ext cx="3269176" cy="2047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09788"/>
            <a:ext cx="2717488" cy="20337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3600"/>
            <a:ext cx="2705296" cy="20246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7" y="77504"/>
            <a:ext cx="3089117" cy="2311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9200" y="152400"/>
            <a:ext cx="7620000" cy="5232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ВИКОРИСТАННЯ ВІДЕОМАТЕРІАЛІВ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428625" y="1348388"/>
            <a:ext cx="8501063" cy="2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60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0000"/>
                </a:solidFill>
                <a:cs typeface="Times New Roman" pitchFamily="18" charset="0"/>
              </a:rPr>
              <a:t>Покращує </a:t>
            </a:r>
            <a:r>
              <a:rPr lang="uk-UA" sz="2400" b="1" dirty="0">
                <a:solidFill>
                  <a:srgbClr val="000000"/>
                </a:solidFill>
                <a:cs typeface="Times New Roman" pitchFamily="18" charset="0"/>
              </a:rPr>
              <a:t>кінцеві результати;</a:t>
            </a:r>
            <a:endParaRPr lang="ru-RU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>
              <a:spcAft>
                <a:spcPts val="60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uk-UA" sz="2400" b="1" dirty="0">
                <a:solidFill>
                  <a:srgbClr val="000000"/>
                </a:solidFill>
                <a:cs typeface="Times New Roman" pitchFamily="18" charset="0"/>
              </a:rPr>
              <a:t> П</a:t>
            </a:r>
            <a:r>
              <a:rPr lang="uk-UA" sz="2400" b="1" dirty="0" smtClean="0">
                <a:solidFill>
                  <a:srgbClr val="000000"/>
                </a:solidFill>
                <a:cs typeface="Times New Roman" pitchFamily="18" charset="0"/>
              </a:rPr>
              <a:t>ідтримувати </a:t>
            </a:r>
            <a:r>
              <a:rPr lang="uk-UA" sz="2400" b="1" dirty="0">
                <a:solidFill>
                  <a:srgbClr val="000000"/>
                </a:solidFill>
                <a:cs typeface="Times New Roman" pitchFamily="18" charset="0"/>
              </a:rPr>
              <a:t>увагу </a:t>
            </a:r>
            <a:r>
              <a:rPr lang="uk-UA" sz="2400" b="1" dirty="0" smtClean="0">
                <a:solidFill>
                  <a:srgbClr val="000000"/>
                </a:solidFill>
                <a:cs typeface="Times New Roman" pitchFamily="18" charset="0"/>
              </a:rPr>
              <a:t>тривалий </a:t>
            </a:r>
            <a:r>
              <a:rPr lang="uk-UA" sz="2400" b="1" dirty="0">
                <a:solidFill>
                  <a:srgbClr val="000000"/>
                </a:solidFill>
                <a:cs typeface="Times New Roman" pitchFamily="18" charset="0"/>
              </a:rPr>
              <a:t>час;</a:t>
            </a:r>
            <a:endParaRPr lang="ru-RU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>
              <a:spcAft>
                <a:spcPts val="60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0000"/>
                </a:solidFill>
                <a:cs typeface="Times New Roman" pitchFamily="18" charset="0"/>
              </a:rPr>
              <a:t> Забезпечує </a:t>
            </a:r>
            <a:r>
              <a:rPr lang="uk-UA" sz="2400" b="1" dirty="0">
                <a:solidFill>
                  <a:srgbClr val="000000"/>
                </a:solidFill>
                <a:cs typeface="Times New Roman" pitchFamily="18" charset="0"/>
              </a:rPr>
              <a:t>створення оптимального </a:t>
            </a:r>
            <a:r>
              <a:rPr lang="uk-UA" sz="2400" b="1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</a:p>
          <a:p>
            <a:pPr eaLnBrk="0" hangingPunct="0">
              <a:spcAft>
                <a:spcPts val="600"/>
              </a:spcAft>
              <a:buClr>
                <a:schemeClr val="bg2">
                  <a:lumMod val="25000"/>
                </a:schemeClr>
              </a:buClr>
            </a:pPr>
            <a:r>
              <a:rPr lang="uk-UA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0000"/>
                </a:solidFill>
                <a:cs typeface="Times New Roman" pitchFamily="18" charset="0"/>
              </a:rPr>
              <a:t>   психологічного </a:t>
            </a:r>
            <a:r>
              <a:rPr lang="uk-UA" sz="2400" b="1" dirty="0">
                <a:solidFill>
                  <a:srgbClr val="000000"/>
                </a:solidFill>
                <a:cs typeface="Times New Roman" pitchFamily="18" charset="0"/>
              </a:rPr>
              <a:t>клімату;</a:t>
            </a:r>
            <a:endParaRPr lang="ru-RU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>
              <a:spcAft>
                <a:spcPts val="600"/>
              </a:spcAft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uk-UA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0000"/>
                </a:solidFill>
                <a:cs typeface="Times New Roman" pitchFamily="18" charset="0"/>
              </a:rPr>
              <a:t>Урізноманітнює </a:t>
            </a:r>
            <a:r>
              <a:rPr lang="uk-UA" sz="2400" b="1" dirty="0">
                <a:solidFill>
                  <a:srgbClr val="000000"/>
                </a:solidFill>
                <a:cs typeface="Times New Roman" pitchFamily="18" charset="0"/>
              </a:rPr>
              <a:t>види діяльності учнів.</a:t>
            </a:r>
            <a:endParaRPr lang="ru-RU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>
              <a:buClr>
                <a:schemeClr val="bg2">
                  <a:lumMod val="25000"/>
                </a:schemeClr>
              </a:buClr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3949100"/>
            <a:ext cx="3933173" cy="234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81404"/>
            <a:ext cx="3777916" cy="23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1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u="sng" dirty="0" err="1" smtClean="0"/>
              <a:t>Країнознавчі</a:t>
            </a:r>
            <a:r>
              <a:rPr lang="ru-RU" sz="4000" u="sng" dirty="0" smtClean="0"/>
              <a:t> </a:t>
            </a:r>
            <a:r>
              <a:rPr lang="ru-RU" sz="4000" u="sng" dirty="0" err="1" smtClean="0"/>
              <a:t>с</a:t>
            </a:r>
            <a:r>
              <a:rPr lang="ru-RU" sz="4000" b="1" u="sng" dirty="0" err="1" smtClean="0"/>
              <a:t>айти</a:t>
            </a:r>
            <a:r>
              <a:rPr lang="ru-RU" sz="4000" b="1" u="sng" dirty="0" smtClean="0"/>
              <a:t>  </a:t>
            </a:r>
            <a:r>
              <a:rPr lang="ru-RU" sz="4000" u="sng" dirty="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Сайт «</a:t>
            </a:r>
            <a:r>
              <a:rPr lang="ru-RU" sz="1600" dirty="0" err="1" smtClean="0">
                <a:solidFill>
                  <a:srgbClr val="000000"/>
                </a:solidFill>
              </a:rPr>
              <a:t>Віртуальна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реальність</a:t>
            </a:r>
            <a:r>
              <a:rPr lang="ru-RU" sz="1600" dirty="0" smtClean="0">
                <a:solidFill>
                  <a:srgbClr val="000000"/>
                </a:solidFill>
              </a:rPr>
              <a:t>» </a:t>
            </a:r>
            <a:r>
              <a:rPr lang="ru-RU" sz="1600" u="sng" dirty="0" smtClean="0">
                <a:solidFill>
                  <a:srgbClr val="000000"/>
                </a:solidFill>
                <a:hlinkClick r:id="rId2"/>
              </a:rPr>
              <a:t>http://www.flash.net/~cssmith1/vr.htm</a:t>
            </a:r>
            <a:r>
              <a:rPr lang="en-US" sz="1600" dirty="0" smtClean="0">
                <a:solidFill>
                  <a:srgbClr val="000000"/>
                </a:solidFill>
                <a:hlinkClick r:id="rId2"/>
              </a:rPr>
              <a:t>l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- </a:t>
            </a:r>
            <a:r>
              <a:rPr lang="ru-RU" sz="1600" dirty="0" err="1" smtClean="0">
                <a:solidFill>
                  <a:srgbClr val="000000"/>
                </a:solidFill>
              </a:rPr>
              <a:t>це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збірка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лінгвістичних</a:t>
            </a:r>
            <a:r>
              <a:rPr lang="ru-RU" sz="1600" dirty="0" smtClean="0">
                <a:solidFill>
                  <a:srgbClr val="000000"/>
                </a:solidFill>
              </a:rPr>
              <a:t> та </a:t>
            </a:r>
            <a:r>
              <a:rPr lang="ru-RU" sz="1600" dirty="0" err="1" smtClean="0">
                <a:solidFill>
                  <a:srgbClr val="000000"/>
                </a:solidFill>
              </a:rPr>
              <a:t>нелінгвістичних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автентичних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матеріалів</a:t>
            </a:r>
            <a:r>
              <a:rPr lang="ru-RU" sz="1600" dirty="0" smtClean="0">
                <a:solidFill>
                  <a:srgbClr val="000000"/>
                </a:solidFill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</a:rPr>
              <a:t>які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вносять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істинну</a:t>
            </a:r>
            <a:r>
              <a:rPr lang="ru-RU" sz="1600" dirty="0" smtClean="0">
                <a:solidFill>
                  <a:srgbClr val="000000"/>
                </a:solidFill>
              </a:rPr>
              <a:t> культуру </a:t>
            </a:r>
            <a:r>
              <a:rPr lang="ru-RU" sz="1600" dirty="0" err="1" smtClean="0">
                <a:solidFill>
                  <a:srgbClr val="000000"/>
                </a:solidFill>
              </a:rPr>
              <a:t>країни</a:t>
            </a:r>
            <a:r>
              <a:rPr lang="ru-RU" sz="1600" dirty="0" smtClean="0">
                <a:solidFill>
                  <a:srgbClr val="000000"/>
                </a:solidFill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</a:rPr>
              <a:t>мова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якої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вивчається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600" dirty="0" err="1" smtClean="0">
                <a:solidFill>
                  <a:srgbClr val="000000"/>
                </a:solidFill>
              </a:rPr>
              <a:t>Cайт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City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Net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u="sng" dirty="0">
                <a:solidFill>
                  <a:srgbClr val="000000"/>
                </a:solidFill>
                <a:hlinkClick r:id="rId3"/>
              </a:rPr>
              <a:t>http://www.city.net</a:t>
            </a:r>
            <a:endParaRPr lang="ru-RU" sz="16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600" dirty="0">
                <a:solidFill>
                  <a:srgbClr val="000000"/>
                </a:solidFill>
              </a:rPr>
              <a:t>Сайт WILD-e </a:t>
            </a:r>
            <a:r>
              <a:rPr lang="ru-RU" sz="1600" u="sng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ru-RU" sz="1600" u="sng" dirty="0" smtClean="0">
                <a:solidFill>
                  <a:srgbClr val="000000"/>
                </a:solidFill>
                <a:hlinkClick r:id="rId4"/>
              </a:rPr>
              <a:t>www.wild-e.org</a:t>
            </a:r>
            <a:endParaRPr lang="ru-RU" sz="1600" u="sng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600" dirty="0" err="1">
                <a:solidFill>
                  <a:srgbClr val="000000"/>
                </a:solidFill>
              </a:rPr>
              <a:t>Музеї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Великобританії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linkClick r:id="rId5"/>
              </a:rPr>
              <a:t>http</a:t>
            </a:r>
            <a:r>
              <a:rPr lang="en-US" sz="1600" dirty="0">
                <a:solidFill>
                  <a:srgbClr val="000000"/>
                </a:solidFill>
                <a:hlinkClick r:id="rId5"/>
              </a:rPr>
              <a:t>://</a:t>
            </a:r>
            <a:r>
              <a:rPr lang="en-US" sz="1600" dirty="0" smtClean="0">
                <a:solidFill>
                  <a:srgbClr val="000000"/>
                </a:solidFill>
                <a:hlinkClick r:id="rId5"/>
              </a:rPr>
              <a:t>www.museums.co.uk</a:t>
            </a:r>
            <a:r>
              <a:rPr lang="uk-UA" sz="1600" dirty="0" smtClean="0">
                <a:solidFill>
                  <a:srgbClr val="000000"/>
                </a:solidFill>
              </a:rPr>
              <a:t> 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     на </a:t>
            </a:r>
            <a:r>
              <a:rPr lang="ru-RU" sz="1600" dirty="0" err="1">
                <a:solidFill>
                  <a:srgbClr val="000000"/>
                </a:solidFill>
              </a:rPr>
              <a:t>сайті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розміщено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інформацію</a:t>
            </a:r>
            <a:r>
              <a:rPr lang="ru-RU" sz="1600" dirty="0">
                <a:solidFill>
                  <a:srgbClr val="000000"/>
                </a:solidFill>
              </a:rPr>
              <a:t> про </a:t>
            </a:r>
            <a:r>
              <a:rPr lang="ru-RU" sz="1600" dirty="0" err="1">
                <a:solidFill>
                  <a:srgbClr val="000000"/>
                </a:solidFill>
              </a:rPr>
              <a:t>поштові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адреси</a:t>
            </a:r>
            <a:r>
              <a:rPr lang="ru-RU" sz="1600" dirty="0">
                <a:solidFill>
                  <a:srgbClr val="000000"/>
                </a:solidFill>
              </a:rPr>
              <a:t> і </a:t>
            </a:r>
            <a:r>
              <a:rPr lang="ru-RU" sz="1600" dirty="0" err="1">
                <a:solidFill>
                  <a:srgbClr val="000000"/>
                </a:solidFill>
              </a:rPr>
              <a:t>сайти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музеїв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         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    </a:t>
            </a:r>
            <a:r>
              <a:rPr lang="ru-RU" sz="1600" dirty="0" err="1" smtClean="0">
                <a:solidFill>
                  <a:srgbClr val="000000"/>
                </a:solidFill>
              </a:rPr>
              <a:t>Великобританії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(</a:t>
            </a:r>
            <a:r>
              <a:rPr lang="ru-RU" sz="1600" dirty="0" err="1">
                <a:solidFill>
                  <a:srgbClr val="000000"/>
                </a:solidFill>
              </a:rPr>
              <a:t>більше</a:t>
            </a:r>
            <a:r>
              <a:rPr lang="ru-RU" sz="1600" dirty="0">
                <a:solidFill>
                  <a:srgbClr val="000000"/>
                </a:solidFill>
              </a:rPr>
              <a:t> 500 </a:t>
            </a:r>
            <a:r>
              <a:rPr lang="ru-RU" sz="1600" dirty="0" err="1">
                <a:solidFill>
                  <a:srgbClr val="000000"/>
                </a:solidFill>
              </a:rPr>
              <a:t>назв</a:t>
            </a:r>
            <a:r>
              <a:rPr lang="ru-RU" sz="1600" dirty="0">
                <a:solidFill>
                  <a:srgbClr val="000000"/>
                </a:solidFill>
              </a:rPr>
              <a:t>). </a:t>
            </a:r>
            <a:r>
              <a:rPr lang="ru-RU" sz="1600" dirty="0" err="1">
                <a:solidFill>
                  <a:srgbClr val="000000"/>
                </a:solidFill>
              </a:rPr>
              <a:t>Зручний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пошук</a:t>
            </a:r>
            <a:r>
              <a:rPr lang="ru-RU" sz="1600" dirty="0">
                <a:solidFill>
                  <a:srgbClr val="000000"/>
                </a:solidFill>
              </a:rPr>
              <a:t> за </a:t>
            </a:r>
            <a:r>
              <a:rPr lang="ru-RU" sz="1600" dirty="0" err="1">
                <a:solidFill>
                  <a:srgbClr val="000000"/>
                </a:solidFill>
              </a:rPr>
              <a:t>алфавітом</a:t>
            </a:r>
            <a:r>
              <a:rPr lang="ru-RU" sz="1600" dirty="0">
                <a:solidFill>
                  <a:srgbClr val="000000"/>
                </a:solidFill>
              </a:rPr>
              <a:t>, </a:t>
            </a:r>
            <a:r>
              <a:rPr lang="ru-RU" sz="1600" dirty="0" smtClean="0">
                <a:solidFill>
                  <a:srgbClr val="000000"/>
                </a:solidFill>
              </a:rPr>
              <a:t>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    </a:t>
            </a:r>
            <a:r>
              <a:rPr lang="ru-RU" sz="1600" dirty="0" err="1" smtClean="0">
                <a:solidFill>
                  <a:srgbClr val="000000"/>
                </a:solidFill>
              </a:rPr>
              <a:t>ключовим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словом, </a:t>
            </a:r>
            <a:r>
              <a:rPr lang="ru-RU" sz="1600" dirty="0" err="1" smtClean="0">
                <a:solidFill>
                  <a:srgbClr val="000000"/>
                </a:solidFill>
              </a:rPr>
              <a:t>регіоном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 err="1" smtClean="0">
                <a:solidFill>
                  <a:srgbClr val="000000"/>
                </a:solidFill>
              </a:rPr>
              <a:t>Британський</a:t>
            </a:r>
            <a:r>
              <a:rPr lang="ru-RU" sz="1600" dirty="0" smtClean="0">
                <a:solidFill>
                  <a:srgbClr val="000000"/>
                </a:solidFill>
              </a:rPr>
              <a:t> музей(Лондон) </a:t>
            </a:r>
            <a:r>
              <a:rPr lang="en-US" sz="1600" dirty="0" smtClean="0">
                <a:solidFill>
                  <a:srgbClr val="000000"/>
                </a:solidFill>
              </a:rPr>
              <a:t>http</a:t>
            </a:r>
            <a:r>
              <a:rPr lang="en-US" sz="1600" dirty="0">
                <a:solidFill>
                  <a:srgbClr val="000000"/>
                </a:solidFill>
              </a:rPr>
              <a:t>://</a:t>
            </a:r>
            <a:r>
              <a:rPr lang="en-US" sz="1600" dirty="0" smtClean="0">
                <a:solidFill>
                  <a:srgbClr val="000000"/>
                </a:solidFill>
              </a:rPr>
              <a:t>www.britishmuseum.org/default.aspx</a:t>
            </a:r>
            <a:r>
              <a:rPr lang="uk-UA" sz="1600" dirty="0" smtClean="0">
                <a:solidFill>
                  <a:srgbClr val="000000"/>
                </a:solidFill>
              </a:rPr>
              <a:t> 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     </a:t>
            </a:r>
            <a:r>
              <a:rPr lang="ru-RU" sz="1600" dirty="0" err="1" smtClean="0">
                <a:solidFill>
                  <a:srgbClr val="000000"/>
                </a:solidFill>
              </a:rPr>
              <a:t>Унікальний</a:t>
            </a:r>
            <a:r>
              <a:rPr lang="ru-RU" sz="1600" dirty="0" smtClean="0">
                <a:solidFill>
                  <a:srgbClr val="000000"/>
                </a:solidFill>
              </a:rPr>
              <a:t> онлайн - </a:t>
            </a:r>
            <a:r>
              <a:rPr lang="ru-RU" sz="1600" dirty="0" err="1" smtClean="0">
                <a:solidFill>
                  <a:srgbClr val="000000"/>
                </a:solidFill>
              </a:rPr>
              <a:t>сервіс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- компас </a:t>
            </a:r>
            <a:r>
              <a:rPr lang="ru-RU" sz="1600" dirty="0" err="1">
                <a:solidFill>
                  <a:srgbClr val="000000"/>
                </a:solidFill>
              </a:rPr>
              <a:t>Британського</a:t>
            </a:r>
            <a:r>
              <a:rPr lang="ru-RU" sz="1600" dirty="0">
                <a:solidFill>
                  <a:srgbClr val="000000"/>
                </a:solidFill>
              </a:rPr>
              <a:t> музею - </a:t>
            </a:r>
            <a:r>
              <a:rPr lang="ru-RU" sz="1600" dirty="0" smtClean="0">
                <a:solidFill>
                  <a:srgbClr val="000000"/>
                </a:solidFill>
              </a:rPr>
              <a:t> 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    </a:t>
            </a:r>
            <a:r>
              <a:rPr lang="ru-RU" sz="1600" dirty="0" err="1" smtClean="0">
                <a:solidFill>
                  <a:srgbClr val="000000"/>
                </a:solidFill>
              </a:rPr>
              <a:t>допоможе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розібратися</a:t>
            </a:r>
            <a:r>
              <a:rPr lang="ru-RU" sz="1600" dirty="0">
                <a:solidFill>
                  <a:srgbClr val="000000"/>
                </a:solidFill>
              </a:rPr>
              <a:t> у </a:t>
            </a:r>
            <a:r>
              <a:rPr lang="ru-RU" sz="1600" dirty="0" err="1">
                <a:solidFill>
                  <a:srgbClr val="000000"/>
                </a:solidFill>
              </a:rPr>
              <a:t>всьому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різноманітті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представлених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     </a:t>
            </a:r>
            <a:r>
              <a:rPr lang="ru-RU" sz="1600" dirty="0" err="1" smtClean="0">
                <a:solidFill>
                  <a:srgbClr val="000000"/>
                </a:solidFill>
              </a:rPr>
              <a:t>експонатів</a:t>
            </a:r>
            <a:r>
              <a:rPr lang="ru-RU" sz="1600" dirty="0">
                <a:solidFill>
                  <a:srgbClr val="000000"/>
                </a:solidFill>
              </a:rPr>
              <a:t>. На </a:t>
            </a:r>
            <a:r>
              <a:rPr lang="ru-RU" sz="1600" dirty="0" err="1">
                <a:solidFill>
                  <a:srgbClr val="000000"/>
                </a:solidFill>
              </a:rPr>
              <a:t>сайті</a:t>
            </a:r>
            <a:r>
              <a:rPr lang="ru-RU" sz="1600" dirty="0">
                <a:solidFill>
                  <a:srgbClr val="000000"/>
                </a:solidFill>
              </a:rPr>
              <a:t> два "</a:t>
            </a:r>
            <a:r>
              <a:rPr lang="ru-RU" sz="1600" dirty="0" err="1">
                <a:solidFill>
                  <a:srgbClr val="000000"/>
                </a:solidFill>
              </a:rPr>
              <a:t>компаси</a:t>
            </a:r>
            <a:r>
              <a:rPr lang="ru-RU" sz="1600" dirty="0">
                <a:solidFill>
                  <a:srgbClr val="000000"/>
                </a:solidFill>
              </a:rPr>
              <a:t>" - </a:t>
            </a:r>
            <a:r>
              <a:rPr lang="ru-RU" sz="1600" dirty="0" err="1">
                <a:solidFill>
                  <a:srgbClr val="000000"/>
                </a:solidFill>
              </a:rPr>
              <a:t>загальний</a:t>
            </a:r>
            <a:r>
              <a:rPr lang="ru-RU" sz="1600" dirty="0">
                <a:solidFill>
                  <a:srgbClr val="000000"/>
                </a:solidFill>
              </a:rPr>
              <a:t> і для </a:t>
            </a:r>
            <a:r>
              <a:rPr lang="ru-RU" sz="1600" dirty="0" err="1">
                <a:solidFill>
                  <a:srgbClr val="000000"/>
                </a:solidFill>
              </a:rPr>
              <a:t>дітей</a:t>
            </a:r>
            <a:r>
              <a:rPr lang="ru-RU" sz="1600" dirty="0">
                <a:solidFill>
                  <a:srgbClr val="000000"/>
                </a:solidFill>
              </a:rPr>
              <a:t>. 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    </a:t>
            </a:r>
            <a:r>
              <a:rPr lang="ru-RU" sz="1600" dirty="0" err="1" smtClean="0">
                <a:solidFill>
                  <a:srgbClr val="000000"/>
                </a:solidFill>
              </a:rPr>
              <a:t>Використовуючи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їх</a:t>
            </a:r>
            <a:r>
              <a:rPr lang="ru-RU" sz="1600" dirty="0">
                <a:solidFill>
                  <a:srgbClr val="000000"/>
                </a:solidFill>
              </a:rPr>
              <a:t>, </a:t>
            </a:r>
            <a:r>
              <a:rPr lang="ru-RU" sz="1600" dirty="0" err="1">
                <a:solidFill>
                  <a:srgbClr val="000000"/>
                </a:solidFill>
              </a:rPr>
              <a:t>можна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переглянути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фотографії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експонатів</a:t>
            </a:r>
            <a:r>
              <a:rPr lang="ru-RU" sz="1600" dirty="0">
                <a:solidFill>
                  <a:srgbClr val="000000"/>
                </a:solidFill>
              </a:rPr>
              <a:t> у 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    </a:t>
            </a:r>
            <a:r>
              <a:rPr lang="ru-RU" sz="1600" dirty="0" err="1" smtClean="0">
                <a:solidFill>
                  <a:srgbClr val="000000"/>
                </a:solidFill>
              </a:rPr>
              <a:t>звичному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і </a:t>
            </a:r>
            <a:r>
              <a:rPr lang="ru-RU" sz="1600" dirty="0" err="1">
                <a:solidFill>
                  <a:srgbClr val="000000"/>
                </a:solidFill>
              </a:rPr>
              <a:t>збільшеному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розмірі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>
                <a:solidFill>
                  <a:srgbClr val="000000"/>
                </a:solidFill>
                <a:hlinkClick r:id="rId6" action="ppaction://hlinkpres?slideindex=1&amp;slidetitle="/>
              </a:rPr>
              <a:t>http://countrystudying.narod.ru </a:t>
            </a:r>
            <a:r>
              <a:rPr lang="ru-RU" sz="1600" dirty="0" smtClean="0">
                <a:solidFill>
                  <a:srgbClr val="000000"/>
                </a:solidFill>
              </a:rPr>
              <a:t>– </a:t>
            </a:r>
            <a:r>
              <a:rPr lang="ru-RU" sz="1600" dirty="0">
                <a:solidFill>
                  <a:srgbClr val="000000"/>
                </a:solidFill>
              </a:rPr>
              <a:t>сайт про </a:t>
            </a:r>
            <a:r>
              <a:rPr lang="ru-RU" sz="1600" dirty="0" err="1">
                <a:solidFill>
                  <a:srgbClr val="000000"/>
                </a:solidFill>
              </a:rPr>
              <a:t>викладання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країнознавства</a:t>
            </a:r>
            <a:r>
              <a:rPr lang="ru-RU" sz="1600" dirty="0" smtClean="0">
                <a:solidFill>
                  <a:srgbClr val="000000"/>
                </a:solidFill>
              </a:rPr>
              <a:t>. Сайт з </a:t>
            </a:r>
            <a:r>
              <a:rPr lang="ru-RU" sz="1600" dirty="0" err="1" smtClean="0">
                <a:solidFill>
                  <a:srgbClr val="000000"/>
                </a:solidFill>
              </a:rPr>
              <a:t>матеріалами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країнознавчого</a:t>
            </a:r>
            <a:r>
              <a:rPr lang="ru-RU" sz="1600" dirty="0">
                <a:solidFill>
                  <a:srgbClr val="000000"/>
                </a:solidFill>
              </a:rPr>
              <a:t> характеру, </a:t>
            </a:r>
            <a:r>
              <a:rPr lang="ru-RU" sz="1600" dirty="0" err="1">
                <a:solidFill>
                  <a:srgbClr val="000000"/>
                </a:solidFill>
              </a:rPr>
              <a:t>які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використовуються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в </a:t>
            </a:r>
            <a:r>
              <a:rPr lang="ru-RU" sz="1600" dirty="0" err="1">
                <a:solidFill>
                  <a:srgbClr val="000000"/>
                </a:solidFill>
              </a:rPr>
              <a:t>роботі</a:t>
            </a:r>
            <a:r>
              <a:rPr lang="ru-RU" sz="1600" dirty="0">
                <a:solidFill>
                  <a:srgbClr val="000000"/>
                </a:solidFill>
              </a:rPr>
              <a:t>, вони </a:t>
            </a:r>
            <a:r>
              <a:rPr lang="ru-RU" sz="1600" dirty="0" err="1">
                <a:solidFill>
                  <a:srgbClr val="000000"/>
                </a:solidFill>
              </a:rPr>
              <a:t>доступні</a:t>
            </a:r>
            <a:r>
              <a:rPr lang="ru-RU" sz="1600" dirty="0">
                <a:solidFill>
                  <a:srgbClr val="000000"/>
                </a:solidFill>
              </a:rPr>
              <a:t> для </a:t>
            </a:r>
            <a:r>
              <a:rPr lang="ru-RU" sz="1600" dirty="0" err="1">
                <a:solidFill>
                  <a:srgbClr val="000000"/>
                </a:solidFill>
              </a:rPr>
              <a:t>вільного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скачування</a:t>
            </a:r>
            <a:r>
              <a:rPr lang="ru-RU" sz="1600" dirty="0">
                <a:solidFill>
                  <a:srgbClr val="000000"/>
                </a:solidFill>
              </a:rPr>
              <a:t>. </a:t>
            </a:r>
            <a:r>
              <a:rPr lang="ru-RU" sz="1600" dirty="0" err="1">
                <a:solidFill>
                  <a:srgbClr val="000000"/>
                </a:solidFill>
              </a:rPr>
              <a:t>Їх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також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можна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редагувати</a:t>
            </a:r>
            <a:r>
              <a:rPr lang="ru-RU" sz="1600" dirty="0">
                <a:solidFill>
                  <a:srgbClr val="000000"/>
                </a:solidFill>
              </a:rPr>
              <a:t> та </a:t>
            </a:r>
            <a:r>
              <a:rPr lang="ru-RU" sz="1600" dirty="0" err="1">
                <a:solidFill>
                  <a:srgbClr val="000000"/>
                </a:solidFill>
              </a:rPr>
              <a:t>змінювати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ru-RU" sz="1800" dirty="0"/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58349958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80999" y="285728"/>
            <a:ext cx="8620125" cy="64930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ПЕРЕВАГИ </a:t>
            </a:r>
            <a:r>
              <a:rPr lang="ru-RU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ІКТ ТА ІНТЕРНЕТ-РЕСУРСІВ</a:t>
            </a:r>
            <a:endParaRPr lang="ru-RU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3" y="928688"/>
            <a:ext cx="8786812" cy="56246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ts val="900"/>
              </a:spcBef>
              <a:buFontTx/>
              <a:buBlip>
                <a:blip r:embed="rId2"/>
              </a:buBlip>
              <a:defRPr/>
            </a:pPr>
            <a:r>
              <a:rPr lang="uk-UA" sz="2000" dirty="0"/>
              <a:t>  </a:t>
            </a:r>
            <a:r>
              <a:rPr lang="uk-UA" b="1" dirty="0">
                <a:solidFill>
                  <a:srgbClr val="000000"/>
                </a:solidFill>
              </a:rPr>
              <a:t>Індивідуалізація </a:t>
            </a:r>
            <a:r>
              <a:rPr lang="uk-UA" b="1" dirty="0" smtClean="0">
                <a:solidFill>
                  <a:srgbClr val="000000"/>
                </a:solidFill>
              </a:rPr>
              <a:t>навчання</a:t>
            </a:r>
            <a:r>
              <a:rPr lang="uk-UA" b="1" dirty="0">
                <a:solidFill>
                  <a:srgbClr val="000000"/>
                </a:solidFill>
              </a:rPr>
              <a:t>;</a:t>
            </a:r>
          </a:p>
          <a:p>
            <a:pPr algn="just">
              <a:spcBef>
                <a:spcPts val="900"/>
              </a:spcBef>
              <a:buFontTx/>
              <a:buBlip>
                <a:blip r:embed="rId2"/>
              </a:buBlip>
              <a:defRPr/>
            </a:pPr>
            <a:r>
              <a:rPr lang="uk-UA" b="1" dirty="0">
                <a:solidFill>
                  <a:srgbClr val="000000"/>
                </a:solidFill>
              </a:rPr>
              <a:t>  Здійснення </a:t>
            </a:r>
            <a:r>
              <a:rPr lang="uk-UA" b="1" dirty="0" smtClean="0">
                <a:solidFill>
                  <a:srgbClr val="000000"/>
                </a:solidFill>
              </a:rPr>
              <a:t>контролю;</a:t>
            </a:r>
          </a:p>
          <a:p>
            <a:pPr algn="just">
              <a:spcBef>
                <a:spcPts val="900"/>
              </a:spcBef>
              <a:buFontTx/>
              <a:buBlip>
                <a:blip r:embed="rId2"/>
              </a:buBlip>
              <a:defRPr/>
            </a:pPr>
            <a:r>
              <a:rPr lang="uk-UA" b="1" dirty="0">
                <a:solidFill>
                  <a:srgbClr val="000000"/>
                </a:solidFill>
              </a:rPr>
              <a:t> </a:t>
            </a:r>
            <a:r>
              <a:rPr lang="uk-UA" b="1" dirty="0" smtClean="0">
                <a:solidFill>
                  <a:srgbClr val="000000"/>
                </a:solidFill>
              </a:rPr>
              <a:t> Діагностика </a:t>
            </a:r>
            <a:r>
              <a:rPr lang="uk-UA" b="1" dirty="0">
                <a:solidFill>
                  <a:srgbClr val="000000"/>
                </a:solidFill>
              </a:rPr>
              <a:t>помилок і </a:t>
            </a:r>
            <a:r>
              <a:rPr lang="uk-UA" b="1" dirty="0" smtClean="0">
                <a:solidFill>
                  <a:srgbClr val="000000"/>
                </a:solidFill>
              </a:rPr>
              <a:t>оцінка </a:t>
            </a:r>
            <a:r>
              <a:rPr lang="uk-UA" b="1" dirty="0">
                <a:solidFill>
                  <a:srgbClr val="000000"/>
                </a:solidFill>
              </a:rPr>
              <a:t>результатів навчальної діяльності;</a:t>
            </a:r>
          </a:p>
          <a:p>
            <a:pPr algn="just">
              <a:spcBef>
                <a:spcPts val="900"/>
              </a:spcBef>
              <a:buFontTx/>
              <a:buBlip>
                <a:blip r:embed="rId2"/>
              </a:buBlip>
              <a:defRPr/>
            </a:pPr>
            <a:r>
              <a:rPr lang="uk-UA" b="1" dirty="0">
                <a:solidFill>
                  <a:srgbClr val="000000"/>
                </a:solidFill>
              </a:rPr>
              <a:t>  </a:t>
            </a:r>
            <a:r>
              <a:rPr lang="uk-UA" b="1" dirty="0" smtClean="0">
                <a:solidFill>
                  <a:srgbClr val="000000"/>
                </a:solidFill>
              </a:rPr>
              <a:t>Самоконтроль </a:t>
            </a:r>
            <a:r>
              <a:rPr lang="uk-UA" b="1" dirty="0">
                <a:solidFill>
                  <a:srgbClr val="000000"/>
                </a:solidFill>
              </a:rPr>
              <a:t>і </a:t>
            </a:r>
            <a:r>
              <a:rPr lang="uk-UA" b="1" dirty="0" err="1" smtClean="0">
                <a:solidFill>
                  <a:srgbClr val="000000"/>
                </a:solidFill>
              </a:rPr>
              <a:t>самокорекція</a:t>
            </a:r>
            <a:r>
              <a:rPr lang="uk-UA" b="1" dirty="0" smtClean="0">
                <a:solidFill>
                  <a:srgbClr val="000000"/>
                </a:solidFill>
              </a:rPr>
              <a:t>;</a:t>
            </a:r>
            <a:endParaRPr lang="uk-UA" b="1" dirty="0">
              <a:solidFill>
                <a:srgbClr val="000000"/>
              </a:solidFill>
            </a:endParaRPr>
          </a:p>
          <a:p>
            <a:pPr algn="just">
              <a:spcBef>
                <a:spcPts val="900"/>
              </a:spcBef>
              <a:buFontTx/>
              <a:buBlip>
                <a:blip r:embed="rId2"/>
              </a:buBlip>
              <a:defRPr/>
            </a:pPr>
            <a:r>
              <a:rPr lang="uk-UA" b="1" dirty="0">
                <a:solidFill>
                  <a:srgbClr val="000000"/>
                </a:solidFill>
              </a:rPr>
              <a:t>  Інтенсифікація самостійної роботи учнів; </a:t>
            </a:r>
          </a:p>
          <a:p>
            <a:pPr algn="just">
              <a:spcBef>
                <a:spcPts val="900"/>
              </a:spcBef>
              <a:buFontTx/>
              <a:buBlip>
                <a:blip r:embed="rId2"/>
              </a:buBlip>
              <a:defRPr/>
            </a:pPr>
            <a:r>
              <a:rPr lang="uk-UA" b="1" dirty="0">
                <a:solidFill>
                  <a:srgbClr val="000000"/>
                </a:solidFill>
              </a:rPr>
              <a:t>  </a:t>
            </a:r>
            <a:r>
              <a:rPr lang="uk-UA" b="1" dirty="0" smtClean="0">
                <a:solidFill>
                  <a:srgbClr val="000000"/>
                </a:solidFill>
              </a:rPr>
              <a:t>Урізноманітнення форм проектної та дослідницької діяльності;</a:t>
            </a:r>
            <a:endParaRPr lang="uk-UA" b="1" dirty="0">
              <a:solidFill>
                <a:srgbClr val="000000"/>
              </a:solidFill>
            </a:endParaRPr>
          </a:p>
          <a:p>
            <a:pPr algn="just">
              <a:spcBef>
                <a:spcPts val="900"/>
              </a:spcBef>
              <a:buFontTx/>
              <a:buBlip>
                <a:blip r:embed="rId2"/>
              </a:buBlip>
              <a:defRPr/>
            </a:pPr>
            <a:r>
              <a:rPr lang="uk-UA" b="1" dirty="0">
                <a:solidFill>
                  <a:srgbClr val="000000"/>
                </a:solidFill>
              </a:rPr>
              <a:t>  Підвищення мотивації та пізнавальної активності </a:t>
            </a:r>
            <a:r>
              <a:rPr lang="uk-UA" b="1" dirty="0" smtClean="0">
                <a:solidFill>
                  <a:srgbClr val="000000"/>
                </a:solidFill>
              </a:rPr>
              <a:t>учнів;</a:t>
            </a:r>
          </a:p>
          <a:p>
            <a:pPr algn="just">
              <a:spcBef>
                <a:spcPts val="900"/>
              </a:spcBef>
              <a:buFontTx/>
              <a:buBlip>
                <a:blip r:embed="rId2"/>
              </a:buBlip>
              <a:defRPr/>
            </a:pPr>
            <a:r>
              <a:rPr lang="uk-UA" b="1" dirty="0">
                <a:solidFill>
                  <a:srgbClr val="000000"/>
                </a:solidFill>
              </a:rPr>
              <a:t> </a:t>
            </a:r>
            <a:r>
              <a:rPr lang="uk-UA" b="1" dirty="0" smtClean="0">
                <a:solidFill>
                  <a:srgbClr val="000000"/>
                </a:solidFill>
              </a:rPr>
              <a:t> Позитивна динаміка росту успішності;</a:t>
            </a:r>
          </a:p>
          <a:p>
            <a:pPr algn="just">
              <a:spcBef>
                <a:spcPts val="900"/>
              </a:spcBef>
              <a:buFontTx/>
              <a:buBlip>
                <a:blip r:embed="rId2"/>
              </a:buBlip>
              <a:defRPr/>
            </a:pPr>
            <a:r>
              <a:rPr lang="uk-UA" b="1" dirty="0" smtClean="0">
                <a:solidFill>
                  <a:srgbClr val="000000"/>
                </a:solidFill>
              </a:rPr>
              <a:t>  Якісно новий рівень формування соціокультурної та комунікативної компетенції через застосування автентичних матеріалів;</a:t>
            </a:r>
            <a:endParaRPr lang="uk-UA" b="1" dirty="0">
              <a:solidFill>
                <a:srgbClr val="000000"/>
              </a:solidFill>
            </a:endParaRPr>
          </a:p>
          <a:p>
            <a:pPr algn="just">
              <a:spcBef>
                <a:spcPts val="900"/>
              </a:spcBef>
              <a:buFontTx/>
              <a:buBlip>
                <a:blip r:embed="rId2"/>
              </a:buBlip>
              <a:defRPr/>
            </a:pPr>
            <a:r>
              <a:rPr lang="uk-UA" b="1" dirty="0">
                <a:solidFill>
                  <a:srgbClr val="000000"/>
                </a:solidFill>
              </a:rPr>
              <a:t> Підготовка учасників освітнього процесу до життєдіяльності в умовах інформаційного суспільства.</a:t>
            </a:r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effectLst/>
              </a:rPr>
              <a:t>Використання ІКТ дозволяє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7479"/>
            <a:ext cx="8458200" cy="503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3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351837" cy="62642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dirty="0" err="1" smtClean="0">
                <a:solidFill>
                  <a:schemeClr val="bg1"/>
                </a:solidFill>
              </a:rPr>
              <a:t>Актуальн</a:t>
            </a:r>
            <a:r>
              <a:rPr lang="uk-UA" b="1" i="1" dirty="0" smtClean="0">
                <a:solidFill>
                  <a:schemeClr val="bg1"/>
                </a:solidFill>
              </a:rPr>
              <a:t>і</a:t>
            </a:r>
            <a:r>
              <a:rPr lang="ru-RU" b="1" i="1" dirty="0" err="1" smtClean="0">
                <a:solidFill>
                  <a:schemeClr val="bg1"/>
                </a:solidFill>
              </a:rPr>
              <a:t>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uk-UA" sz="2000" dirty="0" smtClean="0">
                <a:solidFill>
                  <a:srgbClr val="000000"/>
                </a:solidFill>
              </a:rPr>
              <a:t>Новітні інформаційні технології </a:t>
            </a:r>
            <a:r>
              <a:rPr lang="uk-UA" sz="2000" dirty="0">
                <a:solidFill>
                  <a:srgbClr val="000000"/>
                </a:solidFill>
              </a:rPr>
              <a:t>в </a:t>
            </a:r>
            <a:r>
              <a:rPr lang="uk-UA" sz="2000" dirty="0" smtClean="0">
                <a:solidFill>
                  <a:srgbClr val="000000"/>
                </a:solidFill>
              </a:rPr>
              <a:t>освіті</a:t>
            </a:r>
            <a:r>
              <a:rPr lang="uk-UA" sz="2000" dirty="0">
                <a:solidFill>
                  <a:srgbClr val="000000"/>
                </a:solidFill>
              </a:rPr>
              <a:t>;</a:t>
            </a:r>
            <a:endParaRPr lang="uk-UA" sz="2000" dirty="0" smtClean="0">
              <a:solidFill>
                <a:srgbClr val="000000"/>
              </a:solidFill>
            </a:endParaRPr>
          </a:p>
          <a:p>
            <a:pPr algn="just"/>
            <a:r>
              <a:rPr lang="uk-UA" sz="2000" dirty="0">
                <a:solidFill>
                  <a:srgbClr val="000000"/>
                </a:solidFill>
              </a:rPr>
              <a:t>Н</a:t>
            </a:r>
            <a:r>
              <a:rPr lang="uk-UA" sz="2000" dirty="0" smtClean="0">
                <a:solidFill>
                  <a:srgbClr val="000000"/>
                </a:solidFill>
              </a:rPr>
              <a:t>ові </a:t>
            </a:r>
            <a:r>
              <a:rPr lang="uk-UA" sz="2000" dirty="0">
                <a:solidFill>
                  <a:srgbClr val="000000"/>
                </a:solidFill>
              </a:rPr>
              <a:t>форми і методи </a:t>
            </a:r>
            <a:r>
              <a:rPr lang="uk-UA" sz="2000" dirty="0" smtClean="0">
                <a:solidFill>
                  <a:srgbClr val="000000"/>
                </a:solidFill>
              </a:rPr>
              <a:t>викладання;</a:t>
            </a:r>
          </a:p>
          <a:p>
            <a:pPr algn="just"/>
            <a:r>
              <a:rPr lang="uk-UA" sz="2000" dirty="0">
                <a:solidFill>
                  <a:srgbClr val="000000"/>
                </a:solidFill>
              </a:rPr>
              <a:t>Н</a:t>
            </a:r>
            <a:r>
              <a:rPr lang="uk-UA" sz="2000" dirty="0" smtClean="0">
                <a:solidFill>
                  <a:srgbClr val="000000"/>
                </a:solidFill>
              </a:rPr>
              <a:t>овий </a:t>
            </a:r>
            <a:r>
              <a:rPr lang="uk-UA" sz="2000" dirty="0">
                <a:solidFill>
                  <a:srgbClr val="000000"/>
                </a:solidFill>
              </a:rPr>
              <a:t>підхід до процесу </a:t>
            </a:r>
            <a:r>
              <a:rPr lang="uk-UA" sz="2000" dirty="0" smtClean="0">
                <a:solidFill>
                  <a:srgbClr val="000000"/>
                </a:solidFill>
              </a:rPr>
              <a:t>навчання;</a:t>
            </a:r>
          </a:p>
          <a:p>
            <a:pPr algn="just"/>
            <a:r>
              <a:rPr lang="uk-UA" sz="2000" dirty="0" smtClean="0">
                <a:solidFill>
                  <a:srgbClr val="000000"/>
                </a:solidFill>
              </a:rPr>
              <a:t>Міжнародне </a:t>
            </a:r>
            <a:r>
              <a:rPr lang="uk-UA" sz="2000" dirty="0">
                <a:solidFill>
                  <a:srgbClr val="000000"/>
                </a:solidFill>
              </a:rPr>
              <a:t>і </a:t>
            </a:r>
            <a:r>
              <a:rPr lang="uk-UA" sz="2000" dirty="0" smtClean="0">
                <a:solidFill>
                  <a:srgbClr val="000000"/>
                </a:solidFill>
              </a:rPr>
              <a:t>міжнаціональне спілкування; </a:t>
            </a:r>
          </a:p>
          <a:p>
            <a:pPr algn="just"/>
            <a:r>
              <a:rPr lang="uk-UA" sz="2000" dirty="0" smtClean="0">
                <a:solidFill>
                  <a:srgbClr val="000000"/>
                </a:solidFill>
              </a:rPr>
              <a:t>Модернізація </a:t>
            </a:r>
            <a:r>
              <a:rPr lang="uk-UA" sz="2000" dirty="0">
                <a:solidFill>
                  <a:srgbClr val="000000"/>
                </a:solidFill>
              </a:rPr>
              <a:t>освітньої </a:t>
            </a:r>
            <a:r>
              <a:rPr lang="uk-UA" sz="2000" dirty="0" smtClean="0">
                <a:solidFill>
                  <a:srgbClr val="000000"/>
                </a:solidFill>
              </a:rPr>
              <a:t>галузі; </a:t>
            </a:r>
          </a:p>
          <a:p>
            <a:pPr algn="just"/>
            <a:r>
              <a:rPr lang="uk-UA" sz="2000" dirty="0" smtClean="0">
                <a:solidFill>
                  <a:srgbClr val="000000"/>
                </a:solidFill>
              </a:rPr>
              <a:t>Інтерактивні методи </a:t>
            </a:r>
            <a:r>
              <a:rPr lang="uk-UA" sz="2000" dirty="0">
                <a:solidFill>
                  <a:srgbClr val="000000"/>
                </a:solidFill>
              </a:rPr>
              <a:t>та </a:t>
            </a:r>
            <a:r>
              <a:rPr lang="uk-UA" sz="2000" dirty="0" smtClean="0">
                <a:solidFill>
                  <a:srgbClr val="000000"/>
                </a:solidFill>
              </a:rPr>
              <a:t>засоби навчання;</a:t>
            </a:r>
          </a:p>
          <a:p>
            <a:pPr algn="just"/>
            <a:r>
              <a:rPr lang="uk-UA" sz="2000" dirty="0" smtClean="0">
                <a:solidFill>
                  <a:srgbClr val="000000"/>
                </a:solidFill>
              </a:rPr>
              <a:t>Розширення інформаційного простору;</a:t>
            </a:r>
            <a:endParaRPr lang="ru-RU" sz="2000" dirty="0">
              <a:solidFill>
                <a:srgbClr val="000000"/>
              </a:solidFill>
            </a:endParaRPr>
          </a:p>
          <a:p>
            <a:pPr algn="just"/>
            <a:r>
              <a:rPr lang="uk-UA" sz="2000" dirty="0" smtClean="0">
                <a:solidFill>
                  <a:srgbClr val="000000"/>
                </a:solidFill>
              </a:rPr>
              <a:t>Сучасні </a:t>
            </a:r>
            <a:r>
              <a:rPr lang="uk-UA" sz="2000" dirty="0">
                <a:solidFill>
                  <a:srgbClr val="000000"/>
                </a:solidFill>
              </a:rPr>
              <a:t>інформаційні </a:t>
            </a:r>
            <a:r>
              <a:rPr lang="uk-UA" sz="2000" dirty="0" smtClean="0">
                <a:solidFill>
                  <a:srgbClr val="000000"/>
                </a:solidFill>
              </a:rPr>
              <a:t>технології.</a:t>
            </a:r>
            <a:endParaRPr lang="ru-RU" sz="2000" dirty="0" smtClean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962400"/>
            <a:ext cx="4343400" cy="233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4430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94944"/>
            <a:ext cx="8595200" cy="586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5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2401"/>
            <a:ext cx="8424862" cy="630078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dirty="0" err="1" smtClean="0">
                <a:solidFill>
                  <a:schemeClr val="bg1"/>
                </a:solidFill>
              </a:rPr>
              <a:t>Можливості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використання</a:t>
            </a:r>
            <a:endParaRPr lang="ru-RU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79247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8465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8932"/>
            <a:ext cx="8610600" cy="51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33800" y="1676400"/>
            <a:ext cx="51054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0000"/>
                </a:solidFill>
                <a:latin typeface="Georgia" pitchFamily="18" charset="0"/>
              </a:rPr>
              <a:t>освітні Інтернет-сайти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0000"/>
                </a:solidFill>
                <a:latin typeface="Georgia" pitchFamily="18" charset="0"/>
              </a:rPr>
              <a:t>довідкові каталоги та пошукові системи; 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0000"/>
                </a:solidFill>
                <a:latin typeface="Georgia" pitchFamily="18" charset="0"/>
              </a:rPr>
              <a:t>електронні бібліотеки;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0000"/>
                </a:solidFill>
                <a:latin typeface="Georgia" pitchFamily="18" charset="0"/>
              </a:rPr>
              <a:t>електронна пошта (</a:t>
            </a:r>
            <a:r>
              <a:rPr lang="ru-RU" b="1" dirty="0" err="1" smtClean="0">
                <a:solidFill>
                  <a:srgbClr val="000000"/>
                </a:solidFill>
                <a:latin typeface="Georgia" pitchFamily="18" charset="0"/>
              </a:rPr>
              <a:t>e</a:t>
            </a:r>
            <a:r>
              <a:rPr lang="uk-UA" b="1" dirty="0" smtClean="0">
                <a:solidFill>
                  <a:srgbClr val="000000"/>
                </a:solidFill>
                <a:latin typeface="Georgia" pitchFamily="18" charset="0"/>
              </a:rPr>
              <a:t>-</a:t>
            </a:r>
            <a:r>
              <a:rPr lang="ru-RU" b="1" dirty="0" err="1" smtClean="0">
                <a:solidFill>
                  <a:srgbClr val="000000"/>
                </a:solidFill>
                <a:latin typeface="Georgia" pitchFamily="18" charset="0"/>
              </a:rPr>
              <a:t>mail</a:t>
            </a:r>
            <a:r>
              <a:rPr lang="uk-UA" b="1" dirty="0" smtClean="0">
                <a:solidFill>
                  <a:srgbClr val="000000"/>
                </a:solidFill>
                <a:latin typeface="Georgia" pitchFamily="18" charset="0"/>
              </a:rPr>
              <a:t>);</a:t>
            </a:r>
            <a:endParaRPr lang="uk-UA" b="1" dirty="0">
              <a:solidFill>
                <a:srgbClr val="000000"/>
              </a:solidFill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0000"/>
                </a:solidFill>
                <a:latin typeface="Georgia" pitchFamily="18" charset="0"/>
              </a:rPr>
              <a:t>публікація власної інформації та розміщення її на </a:t>
            </a:r>
            <a:r>
              <a:rPr lang="ru-RU" b="1" dirty="0" err="1" smtClean="0">
                <a:solidFill>
                  <a:srgbClr val="000000"/>
                </a:solidFill>
                <a:latin typeface="Georgia" pitchFamily="18" charset="0"/>
              </a:rPr>
              <a:t>Web</a:t>
            </a:r>
            <a:r>
              <a:rPr lang="uk-UA" b="1" dirty="0" err="1" smtClean="0">
                <a:solidFill>
                  <a:srgbClr val="000000"/>
                </a:solidFill>
                <a:latin typeface="Georgia" pitchFamily="18" charset="0"/>
              </a:rPr>
              <a:t>-сервері</a:t>
            </a:r>
            <a:r>
              <a:rPr lang="uk-UA" b="1" dirty="0" smtClean="0">
                <a:solidFill>
                  <a:srgbClr val="000000"/>
                </a:solidFill>
                <a:latin typeface="Georgi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0000"/>
                </a:solidFill>
                <a:latin typeface="Georgia" pitchFamily="18" charset="0"/>
              </a:rPr>
              <a:t>доступ до інформаційних ресурсів;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0000"/>
                </a:solidFill>
                <a:latin typeface="Georgia" pitchFamily="18" charset="0"/>
              </a:rPr>
              <a:t>спілкування в мережі;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0000"/>
                </a:solidFill>
                <a:latin typeface="Georgia" pitchFamily="18" charset="0"/>
              </a:rPr>
              <a:t>дистанційне навчання;</a:t>
            </a:r>
            <a:endParaRPr lang="ru-RU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499"/>
            <a:ext cx="2857598" cy="18669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688"/>
            <a:ext cx="2857598" cy="19475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966"/>
            <a:ext cx="2743200" cy="20268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98" y="4785223"/>
            <a:ext cx="2961390" cy="20465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72" y="4757791"/>
            <a:ext cx="3043156" cy="20739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72251"/>
            <a:ext cx="3505200" cy="1573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730250"/>
          </a:xfrm>
        </p:spPr>
        <p:txBody>
          <a:bodyPr/>
          <a:lstStyle/>
          <a:p>
            <a:pPr algn="l"/>
            <a:r>
              <a:rPr lang="uk-UA" sz="3200" dirty="0" smtClean="0"/>
              <a:t>            </a:t>
            </a:r>
            <a:r>
              <a:rPr lang="uk-UA" sz="2400" dirty="0" smtClean="0">
                <a:latin typeface="+mn-lt"/>
              </a:rPr>
              <a:t>Інтернет – інформаційне середовище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6325"/>
            <a:ext cx="4876800" cy="5248275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err="1" smtClean="0">
                <a:solidFill>
                  <a:srgbClr val="000000"/>
                </a:solidFill>
              </a:rPr>
              <a:t>Інтернет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smtClean="0">
                <a:solidFill>
                  <a:srgbClr val="000000"/>
                </a:solidFill>
              </a:rPr>
              <a:t>- </a:t>
            </a:r>
            <a:r>
              <a:rPr lang="ru-RU" sz="1800" dirty="0" err="1">
                <a:solidFill>
                  <a:srgbClr val="000000"/>
                </a:solidFill>
              </a:rPr>
              <a:t>це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технології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створення</a:t>
            </a:r>
            <a:r>
              <a:rPr lang="ru-RU" sz="1800" dirty="0">
                <a:solidFill>
                  <a:srgbClr val="000000"/>
                </a:solidFill>
              </a:rPr>
              <a:t> і </a:t>
            </a:r>
            <a:r>
              <a:rPr lang="ru-RU" sz="1800" dirty="0" err="1">
                <a:solidFill>
                  <a:srgbClr val="000000"/>
                </a:solidFill>
              </a:rPr>
              <a:t>підтримки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різних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інформаційних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</a:rPr>
              <a:t>ресурсів</a:t>
            </a:r>
            <a:r>
              <a:rPr lang="ru-RU" sz="1800" dirty="0" smtClean="0">
                <a:solidFill>
                  <a:srgbClr val="000000"/>
                </a:solidFill>
              </a:rPr>
              <a:t> в</a:t>
            </a:r>
            <a:r>
              <a:rPr lang="ru-RU" sz="1800" dirty="0">
                <a:solidFill>
                  <a:srgbClr val="000000"/>
                </a:solidFill>
              </a:rPr>
              <a:t>  </a:t>
            </a:r>
            <a:r>
              <a:rPr lang="ru-RU" sz="1800" dirty="0" err="1">
                <a:solidFill>
                  <a:srgbClr val="000000"/>
                </a:solidFill>
              </a:rPr>
              <a:t>комп'ютерній</a:t>
            </a:r>
            <a:r>
              <a:rPr lang="ru-RU" sz="1800" dirty="0">
                <a:solidFill>
                  <a:srgbClr val="000000"/>
                </a:solidFill>
              </a:rPr>
              <a:t>  </a:t>
            </a:r>
            <a:r>
              <a:rPr lang="ru-RU" sz="1800" dirty="0" err="1">
                <a:solidFill>
                  <a:srgbClr val="000000"/>
                </a:solidFill>
              </a:rPr>
              <a:t>мережі</a:t>
            </a:r>
            <a:r>
              <a:rPr lang="ru-RU" sz="1800" dirty="0">
                <a:solidFill>
                  <a:srgbClr val="000000"/>
                </a:solidFill>
              </a:rPr>
              <a:t>  </a:t>
            </a:r>
            <a:endParaRPr lang="ru-RU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- </a:t>
            </a:r>
            <a:r>
              <a:rPr lang="ru-RU" sz="1800" dirty="0" err="1" smtClean="0">
                <a:solidFill>
                  <a:srgbClr val="000000"/>
                </a:solidFill>
              </a:rPr>
              <a:t>сайтів</a:t>
            </a:r>
            <a:r>
              <a:rPr lang="ru-RU" sz="1800" dirty="0" smtClean="0">
                <a:solidFill>
                  <a:srgbClr val="00000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- </a:t>
            </a:r>
            <a:r>
              <a:rPr lang="ru-RU" sz="1800" dirty="0" err="1" smtClean="0">
                <a:solidFill>
                  <a:srgbClr val="000000"/>
                </a:solidFill>
              </a:rPr>
              <a:t>блогів</a:t>
            </a:r>
            <a:r>
              <a:rPr lang="ru-RU" sz="1800" dirty="0" smtClean="0">
                <a:solidFill>
                  <a:srgbClr val="00000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- </a:t>
            </a:r>
            <a:r>
              <a:rPr lang="ru-RU" sz="1800" dirty="0" err="1" smtClean="0">
                <a:solidFill>
                  <a:srgbClr val="000000"/>
                </a:solidFill>
              </a:rPr>
              <a:t>форумів</a:t>
            </a:r>
            <a:r>
              <a:rPr lang="ru-RU" sz="1800" dirty="0" smtClean="0">
                <a:solidFill>
                  <a:srgbClr val="00000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- </a:t>
            </a:r>
            <a:r>
              <a:rPr lang="ru-RU" sz="1800" dirty="0" err="1" smtClean="0">
                <a:solidFill>
                  <a:srgbClr val="000000"/>
                </a:solidFill>
              </a:rPr>
              <a:t>чатів</a:t>
            </a:r>
            <a:r>
              <a:rPr lang="ru-RU" sz="1800" dirty="0" smtClean="0">
                <a:solidFill>
                  <a:srgbClr val="00000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- </a:t>
            </a:r>
            <a:r>
              <a:rPr lang="ru-RU" sz="1800" dirty="0" err="1" smtClean="0">
                <a:solidFill>
                  <a:srgbClr val="000000"/>
                </a:solidFill>
              </a:rPr>
              <a:t>електронних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</a:rPr>
              <a:t>бібліотек</a:t>
            </a:r>
            <a:r>
              <a:rPr lang="ru-RU" sz="1800" dirty="0">
                <a:solidFill>
                  <a:srgbClr val="000000"/>
                </a:solidFill>
              </a:rPr>
              <a:t>,</a:t>
            </a:r>
            <a:r>
              <a:rPr lang="ru-RU" sz="1800" dirty="0" smtClean="0">
                <a:solidFill>
                  <a:srgbClr val="000000"/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- </a:t>
            </a:r>
            <a:r>
              <a:rPr lang="ru-RU" sz="1800" dirty="0" err="1" smtClean="0">
                <a:solidFill>
                  <a:srgbClr val="000000"/>
                </a:solidFill>
              </a:rPr>
              <a:t>енциклопедій</a:t>
            </a:r>
            <a:r>
              <a:rPr lang="ru-RU" sz="18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630" y="1219200"/>
            <a:ext cx="3322770" cy="3308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38600"/>
            <a:ext cx="3352800" cy="23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6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uk-UA" dirty="0" smtClean="0"/>
              <a:t>Інтернету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0000"/>
                </a:solidFill>
              </a:rPr>
              <a:t>1. </a:t>
            </a:r>
            <a:r>
              <a:rPr lang="ru-RU" sz="2000" dirty="0" err="1">
                <a:solidFill>
                  <a:srgbClr val="000000"/>
                </a:solidFill>
              </a:rPr>
              <a:t>О</a:t>
            </a:r>
            <a:r>
              <a:rPr lang="ru-RU" sz="2000" dirty="0" err="1" smtClean="0">
                <a:solidFill>
                  <a:srgbClr val="000000"/>
                </a:solidFill>
              </a:rPr>
              <a:t>новлення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традиційних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планів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уроків</a:t>
            </a:r>
            <a:r>
              <a:rPr lang="ru-RU" sz="2000" dirty="0">
                <a:solidFill>
                  <a:srgbClr val="000000"/>
                </a:solidFill>
              </a:rPr>
              <a:t> з </a:t>
            </a:r>
            <a:r>
              <a:rPr lang="ru-RU" sz="2000" dirty="0" err="1">
                <a:solidFill>
                  <a:srgbClr val="000000"/>
                </a:solidFill>
              </a:rPr>
              <a:t>країнознавства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аутентичними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матеріалами</a:t>
            </a:r>
            <a:r>
              <a:rPr lang="ru-RU" sz="2000" dirty="0">
                <a:solidFill>
                  <a:srgbClr val="000000"/>
                </a:solidFill>
              </a:rPr>
              <a:t> з </a:t>
            </a:r>
            <a:r>
              <a:rPr lang="ru-RU" sz="2000" dirty="0" err="1">
                <a:solidFill>
                  <a:srgbClr val="000000"/>
                </a:solidFill>
              </a:rPr>
              <a:t>Інтернету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endParaRPr lang="ru-RU" sz="2000" dirty="0" smtClean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2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Персональні</a:t>
            </a:r>
            <a:r>
              <a:rPr lang="ru-RU" sz="2000" dirty="0">
                <a:solidFill>
                  <a:srgbClr val="000000"/>
                </a:solidFill>
              </a:rPr>
              <a:t> і </a:t>
            </a:r>
            <a:r>
              <a:rPr lang="ru-RU" sz="2000" dirty="0" err="1">
                <a:solidFill>
                  <a:srgbClr val="000000"/>
                </a:solidFill>
              </a:rPr>
              <a:t>колективні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поурочні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плани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Інтегровані</a:t>
            </a:r>
            <a:r>
              <a:rPr lang="ru-RU" sz="2000" dirty="0">
                <a:solidFill>
                  <a:srgbClr val="000000"/>
                </a:solidFill>
              </a:rPr>
              <a:t> уроки, </a:t>
            </a:r>
            <a:r>
              <a:rPr lang="ru-RU" sz="2000" dirty="0" err="1">
                <a:solidFill>
                  <a:srgbClr val="000000"/>
                </a:solidFill>
              </a:rPr>
              <a:t>авторські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розробки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інноваційні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ідеї</a:t>
            </a:r>
            <a:endParaRPr lang="ru-RU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   3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Вивчення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досвіду</a:t>
            </a:r>
            <a:r>
              <a:rPr lang="ru-RU" sz="2000" dirty="0">
                <a:solidFill>
                  <a:srgbClr val="000000"/>
                </a:solidFill>
              </a:rPr>
              <a:t> і </a:t>
            </a:r>
            <a:r>
              <a:rPr lang="ru-RU" sz="2000" dirty="0" err="1">
                <a:solidFill>
                  <a:srgbClr val="000000"/>
                </a:solidFill>
              </a:rPr>
              <a:t>адаптація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наявних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Мережі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методичних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посібників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r>
              <a:rPr lang="ru-RU" sz="2000" dirty="0" smtClean="0"/>
              <a:t> </a:t>
            </a:r>
            <a:endParaRPr lang="ru-RU" sz="2000" dirty="0"/>
          </a:p>
          <a:p>
            <a:endParaRPr lang="ru-RU" sz="1600" dirty="0"/>
          </a:p>
          <a:p>
            <a:endParaRPr lang="en-US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0000"/>
                </a:solidFill>
              </a:rPr>
              <a:t>4. </a:t>
            </a:r>
            <a:r>
              <a:rPr lang="ru-RU" sz="2000" dirty="0" err="1">
                <a:solidFill>
                  <a:srgbClr val="000000"/>
                </a:solidFill>
              </a:rPr>
              <a:t>Використання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інтерактивних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додатків</a:t>
            </a:r>
            <a:r>
              <a:rPr lang="ru-RU" sz="2000" dirty="0">
                <a:solidFill>
                  <a:srgbClr val="000000"/>
                </a:solidFill>
              </a:rPr>
              <a:t> для </a:t>
            </a:r>
            <a:r>
              <a:rPr lang="ru-RU" sz="2000" dirty="0" err="1">
                <a:solidFill>
                  <a:srgbClr val="000000"/>
                </a:solidFill>
              </a:rPr>
              <a:t>активізації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пізнавального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інтересу</a:t>
            </a:r>
            <a:r>
              <a:rPr lang="ru-RU" sz="2000" dirty="0">
                <a:solidFill>
                  <a:srgbClr val="000000"/>
                </a:solidFill>
              </a:rPr>
              <a:t> про </a:t>
            </a:r>
            <a:r>
              <a:rPr lang="ru-RU" sz="2000" dirty="0" err="1">
                <a:solidFill>
                  <a:srgbClr val="000000"/>
                </a:solidFill>
              </a:rPr>
              <a:t>країни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мови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яких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вивчаються</a:t>
            </a:r>
            <a:r>
              <a:rPr lang="ru-RU" sz="2000" dirty="0" smtClean="0">
                <a:solidFill>
                  <a:srgbClr val="000000"/>
                </a:solidFill>
              </a:rPr>
              <a:t>.</a:t>
            </a:r>
          </a:p>
          <a:p>
            <a:endParaRPr lang="ru-RU" sz="2000" dirty="0">
              <a:solidFill>
                <a:srgbClr val="000000"/>
              </a:solidFill>
            </a:endParaRPr>
          </a:p>
          <a:p>
            <a:r>
              <a:rPr lang="ru-RU" sz="2000" dirty="0">
                <a:solidFill>
                  <a:srgbClr val="000000"/>
                </a:solidFill>
              </a:rPr>
              <a:t>5. </a:t>
            </a:r>
            <a:r>
              <a:rPr lang="ru-RU" sz="2000" dirty="0" err="1">
                <a:solidFill>
                  <a:srgbClr val="000000"/>
                </a:solidFill>
              </a:rPr>
              <a:t>Створення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власних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Інтернет</a:t>
            </a:r>
            <a:r>
              <a:rPr lang="ru-RU" sz="2000" dirty="0">
                <a:solidFill>
                  <a:srgbClr val="000000"/>
                </a:solidFill>
              </a:rPr>
              <a:t> – </a:t>
            </a:r>
            <a:r>
              <a:rPr lang="ru-RU" sz="2000" dirty="0" err="1">
                <a:solidFill>
                  <a:srgbClr val="000000"/>
                </a:solidFill>
              </a:rPr>
              <a:t>ресурсів</a:t>
            </a:r>
            <a:r>
              <a:rPr lang="ru-RU" sz="2000" dirty="0">
                <a:solidFill>
                  <a:srgbClr val="000000"/>
                </a:solidFill>
              </a:rPr>
              <a:t> (</a:t>
            </a:r>
            <a:r>
              <a:rPr lang="ru-RU" sz="2000" dirty="0" err="1">
                <a:solidFill>
                  <a:srgbClr val="000000"/>
                </a:solidFill>
              </a:rPr>
              <a:t>сайтів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блогів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сторінок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тестів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презентацій</a:t>
            </a:r>
            <a:r>
              <a:rPr lang="ru-RU" sz="2000" dirty="0">
                <a:solidFill>
                  <a:srgbClr val="000000"/>
                </a:solidFill>
              </a:rPr>
              <a:t>).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50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Інтернет у проектній діяльності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0000"/>
                </a:solidFill>
              </a:rPr>
              <a:t>Формування комунікативної компетентності</a:t>
            </a:r>
          </a:p>
          <a:p>
            <a:r>
              <a:rPr lang="uk-UA" dirty="0" smtClean="0">
                <a:solidFill>
                  <a:srgbClr val="000000"/>
                </a:solidFill>
              </a:rPr>
              <a:t>Створення мовного середовища</a:t>
            </a:r>
          </a:p>
          <a:p>
            <a:r>
              <a:rPr lang="uk-UA" dirty="0">
                <a:solidFill>
                  <a:srgbClr val="000000"/>
                </a:solidFill>
              </a:rPr>
              <a:t>Робота з автентичними матеріалами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>
                <a:solidFill>
                  <a:srgbClr val="000000"/>
                </a:solidFill>
              </a:rPr>
              <a:t>Формування соціокультурної компетентності</a:t>
            </a:r>
          </a:p>
          <a:p>
            <a:r>
              <a:rPr lang="uk-UA" dirty="0">
                <a:solidFill>
                  <a:srgbClr val="000000"/>
                </a:solidFill>
              </a:rPr>
              <a:t>Інтенсивне спілкування з носіями мови</a:t>
            </a:r>
          </a:p>
          <a:p>
            <a:r>
              <a:rPr lang="uk-UA" dirty="0" smtClean="0">
                <a:solidFill>
                  <a:srgbClr val="000000"/>
                </a:solidFill>
              </a:rPr>
              <a:t>Можливість отримання необхідної інформації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542462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107l">
  <a:themeElements>
    <a:clrScheme name="cdb2004107l 1">
      <a:dk1>
        <a:srgbClr val="000066"/>
      </a:dk1>
      <a:lt1>
        <a:srgbClr val="FFFFFF"/>
      </a:lt1>
      <a:dk2>
        <a:srgbClr val="2256B4"/>
      </a:dk2>
      <a:lt2>
        <a:srgbClr val="DDDDDD"/>
      </a:lt2>
      <a:accent1>
        <a:srgbClr val="189E8E"/>
      </a:accent1>
      <a:accent2>
        <a:srgbClr val="FFCC66"/>
      </a:accent2>
      <a:accent3>
        <a:srgbClr val="FFFFFF"/>
      </a:accent3>
      <a:accent4>
        <a:srgbClr val="000056"/>
      </a:accent4>
      <a:accent5>
        <a:srgbClr val="ABCCC6"/>
      </a:accent5>
      <a:accent6>
        <a:srgbClr val="E7B95C"/>
      </a:accent6>
      <a:hlink>
        <a:srgbClr val="58A2EC"/>
      </a:hlink>
      <a:folHlink>
        <a:srgbClr val="9964A2"/>
      </a:folHlink>
    </a:clrScheme>
    <a:fontScheme name="cdb2004107l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db2004107l 1">
        <a:dk1>
          <a:srgbClr val="000066"/>
        </a:dk1>
        <a:lt1>
          <a:srgbClr val="FFFFFF"/>
        </a:lt1>
        <a:dk2>
          <a:srgbClr val="2256B4"/>
        </a:dk2>
        <a:lt2>
          <a:srgbClr val="DDDDDD"/>
        </a:lt2>
        <a:accent1>
          <a:srgbClr val="189E8E"/>
        </a:accent1>
        <a:accent2>
          <a:srgbClr val="FFCC66"/>
        </a:accent2>
        <a:accent3>
          <a:srgbClr val="FFFFFF"/>
        </a:accent3>
        <a:accent4>
          <a:srgbClr val="000056"/>
        </a:accent4>
        <a:accent5>
          <a:srgbClr val="ABCCC6"/>
        </a:accent5>
        <a:accent6>
          <a:srgbClr val="E7B95C"/>
        </a:accent6>
        <a:hlink>
          <a:srgbClr val="58A2EC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7l 2">
        <a:dk1>
          <a:srgbClr val="003366"/>
        </a:dk1>
        <a:lt1>
          <a:srgbClr val="FFFFFF"/>
        </a:lt1>
        <a:dk2>
          <a:srgbClr val="3487C0"/>
        </a:dk2>
        <a:lt2>
          <a:srgbClr val="DDDDDD"/>
        </a:lt2>
        <a:accent1>
          <a:srgbClr val="224CB6"/>
        </a:accent1>
        <a:accent2>
          <a:srgbClr val="CC9900"/>
        </a:accent2>
        <a:accent3>
          <a:srgbClr val="FFFFFF"/>
        </a:accent3>
        <a:accent4>
          <a:srgbClr val="002A56"/>
        </a:accent4>
        <a:accent5>
          <a:srgbClr val="ABB2D7"/>
        </a:accent5>
        <a:accent6>
          <a:srgbClr val="B98A00"/>
        </a:accent6>
        <a:hlink>
          <a:srgbClr val="54B052"/>
        </a:hlink>
        <a:folHlink>
          <a:srgbClr val="587D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7l 3">
        <a:dk1>
          <a:srgbClr val="000066"/>
        </a:dk1>
        <a:lt1>
          <a:srgbClr val="FFFFFF"/>
        </a:lt1>
        <a:dk2>
          <a:srgbClr val="2A7F86"/>
        </a:dk2>
        <a:lt2>
          <a:srgbClr val="DDDDDD"/>
        </a:lt2>
        <a:accent1>
          <a:srgbClr val="808080"/>
        </a:accent1>
        <a:accent2>
          <a:srgbClr val="CCCC00"/>
        </a:accent2>
        <a:accent3>
          <a:srgbClr val="FFFFFF"/>
        </a:accent3>
        <a:accent4>
          <a:srgbClr val="000056"/>
        </a:accent4>
        <a:accent5>
          <a:srgbClr val="C0C0C0"/>
        </a:accent5>
        <a:accent6>
          <a:srgbClr val="B9B900"/>
        </a:accent6>
        <a:hlink>
          <a:srgbClr val="009FCE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S10196247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adventure 10 form</Template>
  <TotalTime>2313</TotalTime>
  <Words>570</Words>
  <Application>Microsoft Office PowerPoint</Application>
  <PresentationFormat>Экран (4:3)</PresentationFormat>
  <Paragraphs>87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Verdana</vt:lpstr>
      <vt:lpstr>Wingdings</vt:lpstr>
      <vt:lpstr>cdb2004107l</vt:lpstr>
      <vt:lpstr>TS101962471</vt:lpstr>
      <vt:lpstr>Інформаційно-комунікаційні  технології та Інтернет ресурси як засоби розширення інформаційного простору на уроках англійської мови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Інтернет – інформаційне середовище</vt:lpstr>
      <vt:lpstr>Використання Інтернету</vt:lpstr>
      <vt:lpstr>Інтернет у проектній діяльності</vt:lpstr>
      <vt:lpstr>Презентация PowerPoint</vt:lpstr>
      <vt:lpstr>Презентация PowerPoint</vt:lpstr>
      <vt:lpstr>Презентация PowerPoint</vt:lpstr>
      <vt:lpstr>Країнознавчі сайти   </vt:lpstr>
      <vt:lpstr>ПЕРЕВАГИ ІКТ ТА ІНТЕРНЕТ-РЕСУРСІВ</vt:lpstr>
      <vt:lpstr>Використання ІКТ дозволяє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інформаційно-комунікаційних технологій  та програмових засобів навчання в умовах особистісно-орієнтованої освіти на уроках англійської мови</dc:title>
  <dc:creator>Admin</dc:creator>
  <cp:lastModifiedBy>Блажко Галина Євгенівна</cp:lastModifiedBy>
  <cp:revision>131</cp:revision>
  <dcterms:modified xsi:type="dcterms:W3CDTF">2019-01-15T11:43:04Z</dcterms:modified>
</cp:coreProperties>
</file>