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85" r:id="rId3"/>
    <p:sldId id="274" r:id="rId4"/>
    <p:sldId id="275" r:id="rId5"/>
    <p:sldId id="276" r:id="rId6"/>
    <p:sldId id="277" r:id="rId7"/>
    <p:sldId id="287" r:id="rId8"/>
    <p:sldId id="288" r:id="rId9"/>
    <p:sldId id="289" r:id="rId10"/>
    <p:sldId id="305" r:id="rId11"/>
    <p:sldId id="307" r:id="rId12"/>
    <p:sldId id="310" r:id="rId13"/>
    <p:sldId id="292" r:id="rId14"/>
    <p:sldId id="301" r:id="rId15"/>
    <p:sldId id="300" r:id="rId16"/>
    <p:sldId id="311" r:id="rId17"/>
    <p:sldId id="312" r:id="rId18"/>
    <p:sldId id="313" r:id="rId19"/>
    <p:sldId id="261" r:id="rId20"/>
    <p:sldId id="270" r:id="rId21"/>
    <p:sldId id="281" r:id="rId22"/>
    <p:sldId id="280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5000"/>
    <a:srgbClr val="5DA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8000"/>
                </a:solidFill>
              </a:rPr>
              <a:t>11 </a:t>
            </a:r>
            <a:r>
              <a:rPr lang="uk-UA" noProof="0" dirty="0" smtClean="0">
                <a:solidFill>
                  <a:srgbClr val="008000"/>
                </a:solidFill>
              </a:rPr>
              <a:t>група</a:t>
            </a:r>
          </a:p>
          <a:p>
            <a:pPr>
              <a:defRPr/>
            </a:pPr>
            <a:r>
              <a:rPr lang="uk-UA" noProof="0" dirty="0" smtClean="0">
                <a:solidFill>
                  <a:srgbClr val="008000"/>
                </a:solidFill>
              </a:rPr>
              <a:t>За типами особистості</a:t>
            </a:r>
            <a:r>
              <a:rPr lang="ru-RU" dirty="0" smtClean="0"/>
              <a:t>:</a:t>
            </a:r>
            <a:endParaRPr lang="ru-RU" dirty="0"/>
          </a:p>
        </c:rich>
      </c:tx>
      <c:layout>
        <c:manualLayout>
          <c:xMode val="edge"/>
          <c:yMode val="edge"/>
          <c:x val="0.14004823589742757"/>
          <c:y val="3.9466585786062512E-2"/>
        </c:manualLayout>
      </c:layout>
      <c:overlay val="0"/>
    </c:title>
    <c:autoTitleDeleted val="0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767295597484295E-2"/>
          <c:y val="0.34423607726652244"/>
          <c:w val="0.68625285990194607"/>
          <c:h val="0.567761576004231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explosion val="0"/>
            <c:extLst>
              <c:ext xmlns:c16="http://schemas.microsoft.com/office/drawing/2014/chart" uri="{C3380CC4-5D6E-409C-BE32-E72D297353CC}">
                <c16:uniqueId val="{00000000-74A8-4076-BF8E-62D433B40FE5}"/>
              </c:ext>
            </c:extLst>
          </c:dPt>
          <c:cat>
            <c:strRef>
              <c:f>Лист1!$A$2:$A$7</c:f>
              <c:strCache>
                <c:ptCount val="6"/>
                <c:pt idx="0">
                  <c:v>Артистичний</c:v>
                </c:pt>
                <c:pt idx="1">
                  <c:v> Підприємницький</c:v>
                </c:pt>
                <c:pt idx="2">
                  <c:v> Інтелектуальний</c:v>
                </c:pt>
                <c:pt idx="3">
                  <c:v>Реалістичний</c:v>
                </c:pt>
                <c:pt idx="4">
                  <c:v> Конвенціальний</c:v>
                </c:pt>
                <c:pt idx="5">
                  <c:v>Соціальний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0.5</c:v>
                </c:pt>
                <c:pt idx="1">
                  <c:v>0.1</c:v>
                </c:pt>
                <c:pt idx="2">
                  <c:v>0.2</c:v>
                </c:pt>
                <c:pt idx="3">
                  <c:v>0.1</c:v>
                </c:pt>
                <c:pt idx="4">
                  <c:v>0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A8-4076-BF8E-62D433B40F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19050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8000"/>
                </a:solidFill>
              </a:rPr>
              <a:t>11 </a:t>
            </a:r>
            <a:r>
              <a:rPr lang="uk-UA" noProof="0" dirty="0" smtClean="0">
                <a:solidFill>
                  <a:srgbClr val="008000"/>
                </a:solidFill>
              </a:rPr>
              <a:t>група </a:t>
            </a:r>
          </a:p>
          <a:p>
            <a:pPr>
              <a:defRPr/>
            </a:pPr>
            <a:r>
              <a:rPr lang="uk-UA" noProof="0" dirty="0" smtClean="0">
                <a:solidFill>
                  <a:srgbClr val="008000"/>
                </a:solidFill>
              </a:rPr>
              <a:t>За типами професій</a:t>
            </a:r>
            <a:endParaRPr lang="uk-UA" noProof="0" dirty="0">
              <a:solidFill>
                <a:srgbClr val="008000"/>
              </a:solidFill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07407407407461E-2"/>
          <c:y val="0.27767872765904345"/>
          <c:w val="0.51950349956255459"/>
          <c:h val="0.654860954880639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Пр11одажи</c:v>
                </c:pt>
              </c:strCache>
            </c:strRef>
          </c:tx>
          <c:explosion val="20"/>
          <c:cat>
            <c:strRef>
              <c:f>Лист1!$A$2:$A$6</c:f>
              <c:strCache>
                <c:ptCount val="5"/>
                <c:pt idx="0">
                  <c:v>Людина – природа </c:v>
                </c:pt>
                <c:pt idx="1">
                  <c:v>Людина – техніка </c:v>
                </c:pt>
                <c:pt idx="2">
                  <c:v>Людина-людина </c:v>
                </c:pt>
                <c:pt idx="3">
                  <c:v>Людина – знакова система </c:v>
                </c:pt>
                <c:pt idx="4">
                  <c:v>Людина – художній образ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31-4A36-B4E3-B134372DE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021240695476"/>
          <c:y val="0.32664738194829424"/>
          <c:w val="0.39086325477724715"/>
          <c:h val="0.61781948294108791"/>
        </c:manualLayout>
      </c:layout>
      <c:overlay val="0"/>
    </c:legend>
    <c:plotVisOnly val="1"/>
    <c:dispBlanksAs val="zero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19050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5000"/>
                </a:solidFill>
              </a:rPr>
              <a:t>Педагоги</a:t>
            </a:r>
          </a:p>
          <a:p>
            <a:pPr>
              <a:defRPr/>
            </a:pPr>
            <a:r>
              <a:rPr lang="ru-RU" dirty="0">
                <a:solidFill>
                  <a:srgbClr val="005000"/>
                </a:solidFill>
              </a:rPr>
              <a:t>За типами </a:t>
            </a:r>
            <a:r>
              <a:rPr lang="uk-UA" noProof="0" dirty="0" smtClean="0">
                <a:solidFill>
                  <a:srgbClr val="005000"/>
                </a:solidFill>
              </a:rPr>
              <a:t>професій</a:t>
            </a:r>
            <a:endParaRPr lang="uk-UA" noProof="0" dirty="0">
              <a:solidFill>
                <a:srgbClr val="005000"/>
              </a:solidFill>
            </a:endParaRPr>
          </a:p>
        </c:rich>
      </c:tx>
      <c:layout/>
      <c:overlay val="0"/>
    </c:title>
    <c:autoTitleDeleted val="0"/>
    <c:view3D>
      <c:rotX val="30"/>
      <c:rotY val="146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407407407407482E-2"/>
          <c:y val="0.27767872765904367"/>
          <c:w val="0.51950349956255459"/>
          <c:h val="0.654860954880639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Пр11одажи</c:v>
                </c:pt>
              </c:strCache>
            </c:strRef>
          </c:tx>
          <c:explosion val="17"/>
          <c:cat>
            <c:strRef>
              <c:f>Лист1!$A$2:$A$6</c:f>
              <c:strCache>
                <c:ptCount val="5"/>
                <c:pt idx="0">
                  <c:v>Людина – природа </c:v>
                </c:pt>
                <c:pt idx="1">
                  <c:v>Людина – техніка </c:v>
                </c:pt>
                <c:pt idx="2">
                  <c:v>Людина-людина </c:v>
                </c:pt>
                <c:pt idx="3">
                  <c:v>Людина – знакова система </c:v>
                </c:pt>
                <c:pt idx="4">
                  <c:v>Людина – художній образ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20</c:v>
                </c:pt>
                <c:pt idx="3">
                  <c:v>1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9-4E13-993F-601C27F40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282060947586101"/>
          <c:y val="0.34578817070567436"/>
          <c:w val="0.40095112139043476"/>
          <c:h val="0.60198594056060539"/>
        </c:manualLayout>
      </c:layout>
      <c:overlay val="0"/>
    </c:legend>
    <c:plotVisOnly val="1"/>
    <c:dispBlanksAs val="zero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19050" cap="flat" cmpd="sng" algn="ctr">
      <a:solidFill>
        <a:srgbClr val="5DA10B"/>
      </a:solidFill>
      <a:prstDash val="soli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5000"/>
                </a:solidFill>
              </a:rPr>
              <a:t>Педагоги</a:t>
            </a:r>
          </a:p>
          <a:p>
            <a:pPr>
              <a:defRPr/>
            </a:pPr>
            <a:r>
              <a:rPr lang="ru-RU" dirty="0">
                <a:solidFill>
                  <a:srgbClr val="005000"/>
                </a:solidFill>
              </a:rPr>
              <a:t>За типами </a:t>
            </a:r>
            <a:r>
              <a:rPr lang="uk-UA" noProof="0" dirty="0" smtClean="0">
                <a:solidFill>
                  <a:srgbClr val="005000"/>
                </a:solidFill>
              </a:rPr>
              <a:t>особистості</a:t>
            </a:r>
            <a:r>
              <a:rPr lang="ru-RU" dirty="0" smtClean="0"/>
              <a:t>:</a:t>
            </a:r>
            <a:endParaRPr lang="ru-RU" dirty="0"/>
          </a:p>
        </c:rich>
      </c:tx>
      <c:layout/>
      <c:overlay val="0"/>
    </c:title>
    <c:autoTitleDeleted val="0"/>
    <c:view3D>
      <c:rotX val="30"/>
      <c:rotY val="292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6"/>
          <c:cat>
            <c:strRef>
              <c:f>Лист1!$A$2:$A$7</c:f>
              <c:strCache>
                <c:ptCount val="6"/>
                <c:pt idx="0">
                  <c:v>Артистичний</c:v>
                </c:pt>
                <c:pt idx="1">
                  <c:v> Підприємницький</c:v>
                </c:pt>
                <c:pt idx="2">
                  <c:v> Інтелектуальний</c:v>
                </c:pt>
                <c:pt idx="3">
                  <c:v>Реалістичний</c:v>
                </c:pt>
                <c:pt idx="4">
                  <c:v> Конвенціальний</c:v>
                </c:pt>
                <c:pt idx="5">
                  <c:v>Соціальний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0.12000000000000002</c:v>
                </c:pt>
                <c:pt idx="1">
                  <c:v>8.0000000000000043E-2</c:v>
                </c:pt>
                <c:pt idx="2">
                  <c:v>6.0000000000000032E-2</c:v>
                </c:pt>
                <c:pt idx="3">
                  <c:v>1.0000000000000005E-2</c:v>
                </c:pt>
                <c:pt idx="4">
                  <c:v>6.0000000000000032E-2</c:v>
                </c:pt>
                <c:pt idx="5">
                  <c:v>7.0000000000000021E-2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A-4969-A1EA-B8D7D11AC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876201576352035"/>
          <c:y val="0.34852064271895122"/>
          <c:w val="0.31648509512902989"/>
          <c:h val="0.59175064256864263"/>
        </c:manualLayout>
      </c:layout>
      <c:overlay val="0"/>
    </c:legend>
    <c:plotVisOnly val="1"/>
    <c:dispBlanksAs val="zero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19050" cap="flat" cmpd="sng" algn="ctr">
      <a:solidFill>
        <a:srgbClr val="5DA10B"/>
      </a:solidFill>
      <a:prstDash val="soli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2E159-DD97-4BE8-B8BA-FDD17A6E109E}" type="datetimeFigureOut">
              <a:rPr lang="ru-RU" smtClean="0"/>
              <a:pPr/>
              <a:t>18.01.2019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1752C-6BE5-4268-9F38-61AED16256B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264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1752C-6BE5-4268-9F38-61AED16256BE}" type="slidenum">
              <a:rPr lang="uk-UA" smtClean="0"/>
              <a:pPr/>
              <a:t>10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.jpeg"/><Relationship Id="rId10" Type="http://schemas.openxmlformats.org/officeDocument/2006/relationships/image" Target="../media/image39.jpeg"/><Relationship Id="rId4" Type="http://schemas.openxmlformats.org/officeDocument/2006/relationships/image" Target="../media/image6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gif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10" Type="http://schemas.openxmlformats.org/officeDocument/2006/relationships/image" Target="../media/image83.jpeg"/><Relationship Id="rId4" Type="http://schemas.openxmlformats.org/officeDocument/2006/relationships/image" Target="../media/image78.jpeg"/><Relationship Id="rId9" Type="http://schemas.openxmlformats.org/officeDocument/2006/relationships/image" Target="../media/image8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115616" y="2192737"/>
            <a:ext cx="6840760" cy="2376264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800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</a:t>
            </a:r>
            <a:r>
              <a:rPr lang="ru-RU" sz="7200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роф</a:t>
            </a:r>
            <a:r>
              <a:rPr lang="uk-UA" sz="7200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</a:t>
            </a:r>
            <a:r>
              <a:rPr lang="uk-UA" sz="8800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С</a:t>
            </a:r>
            <a:r>
              <a:rPr lang="uk-UA" sz="7200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тарт:</a:t>
            </a:r>
          </a:p>
          <a:p>
            <a:pPr algn="ctr"/>
            <a:r>
              <a:rPr lang="uk-UA" sz="4000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sz="4000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17415" name="Picture 7" descr="C:\Users\34kab\Downloads\abdc9eb9180f320a0a96086238f75de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6709" y="3396770"/>
            <a:ext cx="3357586" cy="2280002"/>
          </a:xfrm>
          <a:prstGeom prst="rect">
            <a:avLst/>
          </a:prstGeom>
          <a:noFill/>
        </p:spPr>
      </p:pic>
      <p:pic>
        <p:nvPicPr>
          <p:cNvPr id="1026" name="Picture 2" descr="C:\Users\13\Desktop\Безымянный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14290"/>
            <a:ext cx="6000792" cy="9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824862" y="369837"/>
            <a:ext cx="71306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ДЕРЖАВНИЙ НАВЧАЛЬНИЙ ЗАКЛАД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«ЦЕНТР ПРОФЕСІЙНОЇ ОСВІТИ ІНФОРМАЦІЙНИХ ТЕХНОЛОГІЙ,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ПОЛІГРАФІЇ ТА ДИЗАЙНУ М. КИЄВА»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C:\Users\13\Desktop\дейнеко\птуууууни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1221161" cy="1263087"/>
          </a:xfrm>
          <a:prstGeom prst="rect">
            <a:avLst/>
          </a:prstGeom>
          <a:noFill/>
        </p:spPr>
      </p:pic>
      <p:pic>
        <p:nvPicPr>
          <p:cNvPr id="8" name="Picture 1" descr="C:\Documents and Settings\Админ\Мои документы\Загрузки\QR_Code_ (1).png"/>
          <p:cNvPicPr>
            <a:picLocks noChangeAspect="1" noChangeArrowheads="1"/>
          </p:cNvPicPr>
          <p:nvPr/>
        </p:nvPicPr>
        <p:blipFill>
          <a:blip r:embed="rId6" cstate="print"/>
          <a:srcRect l="7143" t="7143" r="7143" b="7143"/>
          <a:stretch>
            <a:fillRect/>
          </a:stretch>
        </p:blipFill>
        <p:spPr bwMode="auto">
          <a:xfrm>
            <a:off x="7955549" y="102606"/>
            <a:ext cx="1108501" cy="110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 rot="5400000">
            <a:off x="1393009" y="-178619"/>
            <a:ext cx="2428892" cy="4071966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Cyrl-AZ"/>
          </a:p>
        </p:txBody>
      </p:sp>
      <p:sp>
        <p:nvSpPr>
          <p:cNvPr id="5" name="TextBox 4"/>
          <p:cNvSpPr txBox="1"/>
          <p:nvPr/>
        </p:nvSpPr>
        <p:spPr>
          <a:xfrm>
            <a:off x="571472" y="1071546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C00000"/>
                </a:solidFill>
                <a:latin typeface="Lovely Sofia BG" pitchFamily="2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Хто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ми є? </a:t>
            </a:r>
            <a:endParaRPr lang="az-Cyrl-AZ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Звідки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ми родом? </a:t>
            </a:r>
            <a:endParaRPr lang="az-Cyrl-AZ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Де 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наше коріння і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хто</a:t>
            </a:r>
          </a:p>
          <a:p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  наші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   предки</a:t>
            </a:r>
            <a:r>
              <a:rPr lang="uk-UA" sz="2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?</a:t>
            </a:r>
            <a:endParaRPr lang="az-Cyrl-AZ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 rot="5400000">
            <a:off x="821505" y="2607463"/>
            <a:ext cx="3571900" cy="4071966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Cyrl-AZ"/>
          </a:p>
        </p:txBody>
      </p:sp>
      <p:sp>
        <p:nvSpPr>
          <p:cNvPr id="7" name="TextBox 6"/>
          <p:cNvSpPr txBox="1"/>
          <p:nvPr/>
        </p:nvSpPr>
        <p:spPr>
          <a:xfrm>
            <a:off x="714348" y="3286124"/>
            <a:ext cx="3643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Що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значить національний код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і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чому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 важливо?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Чим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пишаються українці?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Чому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вишиванка – душа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нашого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народу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Як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відображається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міфологічна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складова 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національного образу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lvl="0"/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літературі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чому полягає </a:t>
            </a: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символізм</a:t>
            </a:r>
          </a:p>
          <a:p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українського </a:t>
            </a:r>
            <a:r>
              <a:rPr lang="uk-UA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народного костюму?</a:t>
            </a:r>
            <a:endParaRPr lang="az-Cyrl-AZ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Админ\Рабочий стол\КОЛАЖІ\2 ма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6386" y="285728"/>
            <a:ext cx="4417614" cy="6572272"/>
          </a:xfrm>
          <a:prstGeom prst="rect">
            <a:avLst/>
          </a:prstGeom>
          <a:noFill/>
        </p:spPr>
      </p:pic>
      <p:pic>
        <p:nvPicPr>
          <p:cNvPr id="8" name="Рисунок 7" descr="Похожее изображени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0" y="0"/>
            <a:ext cx="714380" cy="85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12169" r="8501"/>
          <a:stretch>
            <a:fillRect/>
          </a:stretch>
        </p:blipFill>
        <p:spPr bwMode="auto">
          <a:xfrm>
            <a:off x="0" y="-9860"/>
            <a:ext cx="9144000" cy="6858000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6527861" y="5482719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16393" r="56658" b="12258"/>
          <a:stretch/>
        </p:blipFill>
        <p:spPr bwMode="auto">
          <a:xfrm>
            <a:off x="59424" y="151809"/>
            <a:ext cx="2151655" cy="3420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8" t="17451" r="12148" b="6736"/>
          <a:stretch/>
        </p:blipFill>
        <p:spPr bwMode="auto">
          <a:xfrm>
            <a:off x="2677097" y="4297485"/>
            <a:ext cx="1708162" cy="2370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1" t="40667" r="50622" b="6736"/>
          <a:stretch/>
        </p:blipFill>
        <p:spPr bwMode="auto">
          <a:xfrm>
            <a:off x="292894" y="3990015"/>
            <a:ext cx="2435918" cy="2345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4" t="17143" r="53567" b="9882"/>
          <a:stretch/>
        </p:blipFill>
        <p:spPr bwMode="auto">
          <a:xfrm>
            <a:off x="6129724" y="757124"/>
            <a:ext cx="3014276" cy="4205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15714" r="51341" b="10197"/>
          <a:stretch/>
        </p:blipFill>
        <p:spPr bwMode="auto">
          <a:xfrm>
            <a:off x="1982655" y="1071546"/>
            <a:ext cx="2010338" cy="2825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1" t="17473" r="14138" b="17594"/>
          <a:stretch/>
        </p:blipFill>
        <p:spPr bwMode="auto">
          <a:xfrm>
            <a:off x="4064703" y="1421162"/>
            <a:ext cx="2032812" cy="2840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11079" y="298712"/>
            <a:ext cx="4392487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Профорієнтаційний 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тести</a:t>
            </a:r>
            <a:endParaRPr lang="ru-RU" sz="2000" b="1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ДОСЛІДЖЕННЯ</a:t>
            </a:r>
            <a:r>
              <a:rPr lang="en-US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endParaRPr lang="ru-RU" sz="20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Похожее изображение"/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22" y="4226971"/>
            <a:ext cx="1964878" cy="2511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9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11028" y="0"/>
            <a:ext cx="9144000" cy="6858000"/>
          </a:xfrm>
          <a:prstGeom prst="rect">
            <a:avLst/>
          </a:prstGeom>
          <a:noFill/>
          <a:ln>
            <a:solidFill>
              <a:srgbClr val="5DA10B"/>
            </a:solidFill>
          </a:ln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47069544"/>
              </p:ext>
            </p:extLst>
          </p:nvPr>
        </p:nvGraphicFramePr>
        <p:xfrm>
          <a:off x="683568" y="980728"/>
          <a:ext cx="4392488" cy="267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24128" y="1124744"/>
            <a:ext cx="2664296" cy="1754326"/>
          </a:xfrm>
          <a:prstGeom prst="rect">
            <a:avLst/>
          </a:prstGeom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srgbClr val="008000"/>
                </a:solidFill>
              </a:rPr>
              <a:t>Артистичний – 50% 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Соціальний – 10% 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Підприємницький – 10%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Інтелектуальний – 20% 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Реалістичний – 10% 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Конвенціальний – 0% </a:t>
            </a:r>
            <a:endParaRPr lang="ru-RU" dirty="0">
              <a:solidFill>
                <a:srgbClr val="008000"/>
              </a:solidFill>
            </a:endParaRPr>
          </a:p>
        </p:txBody>
      </p:sp>
      <p:pic>
        <p:nvPicPr>
          <p:cNvPr id="11" name="Рисунок 10" descr="Картинки по запросу інноваційний проект професія майбутнього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5"/>
            <a:ext cx="1656184" cy="15710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86244452"/>
              </p:ext>
            </p:extLst>
          </p:nvPr>
        </p:nvGraphicFramePr>
        <p:xfrm>
          <a:off x="673791" y="3861048"/>
          <a:ext cx="4402265" cy="248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57580" y="4086883"/>
            <a:ext cx="3420380" cy="2308324"/>
          </a:xfrm>
          <a:prstGeom prst="rect">
            <a:avLst/>
          </a:prstGeom>
          <a:ln w="19050"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u="sng" dirty="0">
                <a:solidFill>
                  <a:srgbClr val="008000"/>
                </a:solidFill>
              </a:rPr>
              <a:t>За типами професій, </a:t>
            </a:r>
            <a:endParaRPr lang="uk-UA" b="1" u="sng" dirty="0" smtClean="0">
              <a:solidFill>
                <a:srgbClr val="008000"/>
              </a:solidFill>
            </a:endParaRPr>
          </a:p>
          <a:p>
            <a:pPr algn="ctr"/>
            <a:r>
              <a:rPr lang="uk-UA" b="1" u="sng" dirty="0" smtClean="0">
                <a:solidFill>
                  <a:srgbClr val="008000"/>
                </a:solidFill>
              </a:rPr>
              <a:t>вони </a:t>
            </a:r>
            <a:r>
              <a:rPr lang="uk-UA" b="1" u="sng" dirty="0">
                <a:solidFill>
                  <a:srgbClr val="008000"/>
                </a:solidFill>
              </a:rPr>
              <a:t>найбільш схильні до:</a:t>
            </a:r>
            <a:endParaRPr lang="ru-RU" b="1" u="sng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Людина – природа – 20%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Людина – техніка – 20%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Людина-людина – 20%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Людина – знакова система – 10%</a:t>
            </a:r>
            <a:endParaRPr lang="ru-RU" dirty="0">
              <a:solidFill>
                <a:srgbClr val="008000"/>
              </a:solidFill>
            </a:endParaRPr>
          </a:p>
          <a:p>
            <a:pPr lvl="0"/>
            <a:r>
              <a:rPr lang="uk-UA" dirty="0">
                <a:solidFill>
                  <a:srgbClr val="008000"/>
                </a:solidFill>
              </a:rPr>
              <a:t>Людина – художній образ – 30%</a:t>
            </a:r>
            <a:endParaRPr lang="ru-RU" dirty="0">
              <a:solidFill>
                <a:srgbClr val="008000"/>
              </a:solidFill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75756" y="404664"/>
            <a:ext cx="439248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ДОСЛІДЖЕННЯ</a:t>
            </a:r>
            <a:r>
              <a:rPr lang="en-US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</a:t>
            </a:r>
            <a:endParaRPr lang="ru-RU" sz="20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5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5DA10B"/>
            </a:solidFill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75122260"/>
              </p:ext>
            </p:extLst>
          </p:nvPr>
        </p:nvGraphicFramePr>
        <p:xfrm>
          <a:off x="1043608" y="1172779"/>
          <a:ext cx="4695510" cy="2290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652120" y="1916832"/>
            <a:ext cx="3024336" cy="1169551"/>
          </a:xfrm>
          <a:prstGeom prst="rect">
            <a:avLst/>
          </a:prstGeom>
          <a:ln w="19050">
            <a:solidFill>
              <a:srgbClr val="5DA10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rgbClr val="008000"/>
                </a:solidFill>
              </a:rPr>
              <a:t>1.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Людина </a:t>
            </a:r>
            <a:r>
              <a:rPr lang="uk-UA" sz="1400" dirty="0">
                <a:solidFill>
                  <a:srgbClr val="008000"/>
                </a:solidFill>
              </a:rPr>
              <a:t>– природа – 5%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2.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Людина </a:t>
            </a:r>
            <a:r>
              <a:rPr lang="uk-UA" sz="1400" dirty="0">
                <a:solidFill>
                  <a:srgbClr val="008000"/>
                </a:solidFill>
              </a:rPr>
              <a:t>– техніка – 10% 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3.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Людина-людина </a:t>
            </a:r>
            <a:r>
              <a:rPr lang="uk-UA" sz="1400" dirty="0">
                <a:solidFill>
                  <a:srgbClr val="008000"/>
                </a:solidFill>
              </a:rPr>
              <a:t>– 50%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4.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Людина </a:t>
            </a:r>
            <a:r>
              <a:rPr lang="uk-UA" sz="1400" dirty="0">
                <a:solidFill>
                  <a:srgbClr val="008000"/>
                </a:solidFill>
              </a:rPr>
              <a:t>– знакова система – 2,5% 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5.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Людина </a:t>
            </a:r>
            <a:r>
              <a:rPr lang="uk-UA" sz="1400" dirty="0">
                <a:solidFill>
                  <a:srgbClr val="008000"/>
                </a:solidFill>
              </a:rPr>
              <a:t>– художній образ – 32,5%</a:t>
            </a:r>
            <a:endParaRPr lang="ru-RU" sz="1400" dirty="0">
              <a:solidFill>
                <a:srgbClr val="008000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95845231"/>
              </p:ext>
            </p:extLst>
          </p:nvPr>
        </p:nvGraphicFramePr>
        <p:xfrm>
          <a:off x="755576" y="3861048"/>
          <a:ext cx="4589026" cy="2328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220072" y="3717032"/>
            <a:ext cx="2232249" cy="1384995"/>
          </a:xfrm>
          <a:prstGeom prst="rect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rgbClr val="008000"/>
                </a:solidFill>
              </a:rPr>
              <a:t>1.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Артистичний </a:t>
            </a:r>
            <a:r>
              <a:rPr lang="uk-UA" sz="1400" dirty="0">
                <a:solidFill>
                  <a:srgbClr val="008000"/>
                </a:solidFill>
              </a:rPr>
              <a:t>– 12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2.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Соціальний </a:t>
            </a:r>
            <a:r>
              <a:rPr lang="uk-UA" sz="1400" dirty="0">
                <a:solidFill>
                  <a:srgbClr val="008000"/>
                </a:solidFill>
              </a:rPr>
              <a:t>– 7 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3.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Підприємницький </a:t>
            </a:r>
            <a:r>
              <a:rPr lang="uk-UA" sz="1400" dirty="0">
                <a:solidFill>
                  <a:srgbClr val="008000"/>
                </a:solidFill>
              </a:rPr>
              <a:t>– 8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4.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Інтелектуальний </a:t>
            </a:r>
            <a:r>
              <a:rPr lang="uk-UA" sz="1400" dirty="0">
                <a:solidFill>
                  <a:srgbClr val="008000"/>
                </a:solidFill>
              </a:rPr>
              <a:t>– 6 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5.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Реалістичний </a:t>
            </a:r>
            <a:r>
              <a:rPr lang="uk-UA" sz="1400" dirty="0">
                <a:solidFill>
                  <a:srgbClr val="008000"/>
                </a:solidFill>
              </a:rPr>
              <a:t>– 1 </a:t>
            </a:r>
            <a:endParaRPr lang="ru-RU" sz="1400" dirty="0">
              <a:solidFill>
                <a:srgbClr val="008000"/>
              </a:solidFill>
            </a:endParaRPr>
          </a:p>
          <a:p>
            <a:r>
              <a:rPr lang="uk-UA" sz="1400" dirty="0" smtClean="0">
                <a:solidFill>
                  <a:srgbClr val="008000"/>
                </a:solidFill>
              </a:rPr>
              <a:t>6.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uk-UA" sz="1400" dirty="0" smtClean="0">
                <a:solidFill>
                  <a:srgbClr val="008000"/>
                </a:solidFill>
              </a:rPr>
              <a:t>Конвенціальний </a:t>
            </a:r>
            <a:r>
              <a:rPr lang="uk-UA" sz="1400" dirty="0">
                <a:solidFill>
                  <a:srgbClr val="008000"/>
                </a:solidFill>
              </a:rPr>
              <a:t>– 6</a:t>
            </a:r>
            <a:endParaRPr lang="ru-RU" sz="1400" dirty="0">
              <a:solidFill>
                <a:srgbClr val="008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3688" y="548680"/>
            <a:ext cx="553478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ДОСЛІДЖЕННЯ</a:t>
            </a:r>
            <a:r>
              <a:rPr lang="en-US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ВИКЛАДАЧІВ</a:t>
            </a:r>
            <a:endParaRPr lang="ru-RU" sz="20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Похожее изображени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75" y="4581128"/>
            <a:ext cx="1845525" cy="224805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07653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96" y="-104905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12434" y="196545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47135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t="12971" r="10940" b="12627"/>
          <a:stretch/>
        </p:blipFill>
        <p:spPr bwMode="auto">
          <a:xfrm>
            <a:off x="6477379" y="3140845"/>
            <a:ext cx="2692691" cy="198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7" name="Picture 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0" t="12989" r="10565" b="12619"/>
          <a:stretch/>
        </p:blipFill>
        <p:spPr bwMode="auto">
          <a:xfrm rot="21249979">
            <a:off x="225203" y="403883"/>
            <a:ext cx="3328333" cy="460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38" name="Picture 3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12296" r="10918" b="12169"/>
          <a:stretch/>
        </p:blipFill>
        <p:spPr bwMode="auto">
          <a:xfrm rot="585251">
            <a:off x="3595815" y="2258215"/>
            <a:ext cx="1859374" cy="138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0" name="Picture 3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13384" r="10910" b="11619"/>
          <a:stretch/>
        </p:blipFill>
        <p:spPr bwMode="auto">
          <a:xfrm rot="20999259">
            <a:off x="3380562" y="487583"/>
            <a:ext cx="1828664" cy="136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Похожее изображени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71" y="5164111"/>
            <a:ext cx="3976734" cy="1693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" descr="C:\Documents and Settings\Админ\Мои документы\Загрузки\QR_Code_ (1).png"/>
          <p:cNvPicPr>
            <a:picLocks noChangeAspect="1" noChangeArrowheads="1"/>
          </p:cNvPicPr>
          <p:nvPr/>
        </p:nvPicPr>
        <p:blipFill>
          <a:blip r:embed="rId8" cstate="print"/>
          <a:srcRect l="7143" t="7143" r="7143" b="7143"/>
          <a:stretch>
            <a:fillRect/>
          </a:stretch>
        </p:blipFill>
        <p:spPr bwMode="auto">
          <a:xfrm>
            <a:off x="141201" y="5010505"/>
            <a:ext cx="1781988" cy="1781988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136" name="Picture 3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1" t="12789" r="10979" b="11485"/>
          <a:stretch/>
        </p:blipFill>
        <p:spPr bwMode="auto">
          <a:xfrm rot="20871364">
            <a:off x="2846472" y="4079157"/>
            <a:ext cx="1918311" cy="14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Картинки по запросу дитячі картинки про професію кравець, швачка, закрійник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06" y="5483728"/>
            <a:ext cx="3273134" cy="130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42" name="Picture 3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2425" r="10914" b="12178"/>
          <a:stretch/>
        </p:blipFill>
        <p:spPr bwMode="auto">
          <a:xfrm rot="21044072">
            <a:off x="7054510" y="1510937"/>
            <a:ext cx="1816743" cy="135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1" name="Picture 3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9" t="15527" r="11490" b="11994"/>
          <a:stretch/>
        </p:blipFill>
        <p:spPr bwMode="auto">
          <a:xfrm rot="21225012">
            <a:off x="4587344" y="1137072"/>
            <a:ext cx="1952179" cy="12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3" name="Picture 3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13040" r="12213" b="12390"/>
          <a:stretch/>
        </p:blipFill>
        <p:spPr bwMode="auto">
          <a:xfrm>
            <a:off x="4748955" y="3826996"/>
            <a:ext cx="1763479" cy="13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Похожее изображение"/>
          <p:cNvPicPr/>
          <p:nvPr/>
        </p:nvPicPr>
        <p:blipFill>
          <a:blip r:embed="rId1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53" y="2234970"/>
            <a:ext cx="1988367" cy="1652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072" y="0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00826" y="142852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5" t="15606" r="14186" b="12828"/>
          <a:stretch/>
        </p:blipFill>
        <p:spPr bwMode="auto">
          <a:xfrm>
            <a:off x="179512" y="533399"/>
            <a:ext cx="3049488" cy="22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15714" r="11970" b="15714"/>
          <a:stretch/>
        </p:blipFill>
        <p:spPr bwMode="auto">
          <a:xfrm>
            <a:off x="6399744" y="1612853"/>
            <a:ext cx="2542606" cy="181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t="15714" r="12463" b="13349"/>
          <a:stretch/>
        </p:blipFill>
        <p:spPr bwMode="auto">
          <a:xfrm>
            <a:off x="405450" y="2382355"/>
            <a:ext cx="3214774" cy="239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16882" r="51404" b="7044"/>
          <a:stretch/>
        </p:blipFill>
        <p:spPr bwMode="auto">
          <a:xfrm>
            <a:off x="3380784" y="637577"/>
            <a:ext cx="1879821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714" r="12955" b="15714"/>
          <a:stretch/>
        </p:blipFill>
        <p:spPr bwMode="auto">
          <a:xfrm>
            <a:off x="971600" y="4384838"/>
            <a:ext cx="3349095" cy="239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t="32244" r="21170" b="13764"/>
          <a:stretch/>
        </p:blipFill>
        <p:spPr bwMode="auto">
          <a:xfrm>
            <a:off x="4653905" y="3992747"/>
            <a:ext cx="3950543" cy="255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1" t="16763" r="11963" b="7336"/>
          <a:stretch/>
        </p:blipFill>
        <p:spPr bwMode="auto">
          <a:xfrm>
            <a:off x="4792072" y="1339690"/>
            <a:ext cx="1736482" cy="23653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380343" y="333344"/>
            <a:ext cx="288484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«ТЕХНОЛОГІЇ»</a:t>
            </a:r>
            <a:endParaRPr lang="ru-RU" sz="20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55"/>
            <a:ext cx="9167729" cy="6858000"/>
          </a:xfrm>
          <a:prstGeom prst="rect">
            <a:avLst/>
          </a:prstGeom>
          <a:noFill/>
        </p:spPr>
      </p:pic>
      <p:pic>
        <p:nvPicPr>
          <p:cNvPr id="6" name="Picture 3" descr="C:\Documents and Settings\Админ\Мои документы\Загрузки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482" y="3169753"/>
            <a:ext cx="4679360" cy="3650027"/>
          </a:xfrm>
          <a:prstGeom prst="rect">
            <a:avLst/>
          </a:prstGeom>
          <a:noFill/>
        </p:spPr>
      </p:pic>
      <p:pic>
        <p:nvPicPr>
          <p:cNvPr id="7" name="Picture 4" descr="C:\Documents and Settings\Админ\Мои документы\Загрузки\історія кравець\iрис.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356" y="91289"/>
            <a:ext cx="3721944" cy="2617630"/>
          </a:xfrm>
          <a:prstGeom prst="rect">
            <a:avLst/>
          </a:prstGeom>
          <a:noFill/>
        </p:spPr>
      </p:pic>
      <p:pic>
        <p:nvPicPr>
          <p:cNvPr id="9" name="Picture 6" descr="C:\Documents and Settings\Админ\Мои документы\Загрузки\історія кравець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361" y="2983663"/>
            <a:ext cx="2790033" cy="383611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182027" y="2492896"/>
            <a:ext cx="455446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</a:t>
            </a:r>
            <a:r>
              <a:rPr lang="uk-UA" sz="16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МИ Є? </a:t>
            </a:r>
            <a:endParaRPr lang="az-Cyrl-AZ" sz="1600" b="1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uk-UA" sz="16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ЗВІДКИ ПОХОДЯТЬ НАШІ ПРОФЕСІЇ? </a:t>
            </a:r>
            <a:endParaRPr lang="az-Cyrl-AZ" sz="1600" b="1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16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</a:t>
            </a:r>
            <a:r>
              <a:rPr lang="uk-UA" sz="16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ЗНАЄМО МИ ІСТОРІЮ СВОЄЇ ПРОФЕСІЇ</a:t>
            </a:r>
            <a:r>
              <a:rPr lang="uk-UA" sz="16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16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 descr="Похожее изображение"/>
          <p:cNvPicPr/>
          <p:nvPr/>
        </p:nvPicPr>
        <p:blipFill rotWithShape="1"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r="29121"/>
          <a:stretch/>
        </p:blipFill>
        <p:spPr bwMode="auto">
          <a:xfrm>
            <a:off x="4304916" y="272716"/>
            <a:ext cx="1401950" cy="243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 descr="C:\Documents and Settings\Админ\Мои документы\Загрузки\історія кравець\в майстерні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168" y="103343"/>
            <a:ext cx="2664296" cy="2880320"/>
          </a:xfrm>
          <a:prstGeom prst="rect">
            <a:avLst/>
          </a:prstGeom>
          <a:noFill/>
        </p:spPr>
      </p:pic>
      <p:pic>
        <p:nvPicPr>
          <p:cNvPr id="16" name="Рисунок 15" descr="Похожее изображение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r="16244"/>
          <a:stretch>
            <a:fillRect/>
          </a:stretch>
        </p:blipFill>
        <p:spPr bwMode="auto">
          <a:xfrm>
            <a:off x="3160930" y="4437112"/>
            <a:ext cx="1455536" cy="1557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00826" y="142852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5120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18" y="4786"/>
            <a:ext cx="3900207" cy="514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45390"/>
            <a:ext cx="3177974" cy="24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Картинки по запросу картинки історії перукар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" t="3544" r="50000" b="3301"/>
          <a:stretch/>
        </p:blipFill>
        <p:spPr bwMode="auto">
          <a:xfrm>
            <a:off x="298545" y="238295"/>
            <a:ext cx="3843644" cy="27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1565" r="18585" b="6523"/>
          <a:stretch/>
        </p:blipFill>
        <p:spPr bwMode="auto">
          <a:xfrm>
            <a:off x="274625" y="3212976"/>
            <a:ext cx="2282442" cy="32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Похожее изображение"/>
          <p:cNvPicPr/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r="29121"/>
          <a:stretch/>
        </p:blipFill>
        <p:spPr bwMode="auto">
          <a:xfrm>
            <a:off x="3851979" y="1818504"/>
            <a:ext cx="1230436" cy="230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Админ\Мои документы\Загрузки\depositphotos_73452211-stock-illustration-hairstylist.jp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78" t="7556" r="10667" b="11111"/>
          <a:stretch>
            <a:fillRect/>
          </a:stretch>
        </p:blipFill>
        <p:spPr bwMode="auto">
          <a:xfrm flipH="1">
            <a:off x="6537930" y="5025309"/>
            <a:ext cx="1572490" cy="183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32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00826" y="142852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61446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63" y="2892995"/>
            <a:ext cx="2496633" cy="3914721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0" name="Picture 10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0" y="142852"/>
            <a:ext cx="2075964" cy="2989387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2" name="Picture 12" descr="Картинки по запросу картинки історії друкарст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805" y="610379"/>
            <a:ext cx="3022032" cy="4148427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22" y="126929"/>
            <a:ext cx="2700288" cy="1849697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Похожее изображение"/>
          <p:cNvPicPr/>
          <p:nvPr/>
        </p:nvPicPr>
        <p:blipFill rotWithShape="1">
          <a:blip r:embed="rId7">
            <a:clrChange>
              <a:clrFrom>
                <a:srgbClr val="E4E3EB"/>
              </a:clrFrom>
              <a:clrTo>
                <a:srgbClr val="E4E3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r="29121"/>
          <a:stretch/>
        </p:blipFill>
        <p:spPr bwMode="auto">
          <a:xfrm>
            <a:off x="2327034" y="269869"/>
            <a:ext cx="1501577" cy="265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44" name="Picture 4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64" y="4347971"/>
            <a:ext cx="4372642" cy="2498652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Documents and Settings\Админ\Рабочий стол\ПРОЕКТ 2018\челов\друк...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08" r="15860"/>
          <a:stretch>
            <a:fillRect/>
          </a:stretch>
        </p:blipFill>
        <p:spPr bwMode="auto">
          <a:xfrm>
            <a:off x="7308304" y="2279122"/>
            <a:ext cx="1405877" cy="1965374"/>
          </a:xfrm>
          <a:prstGeom prst="rect">
            <a:avLst/>
          </a:prstGeom>
          <a:noFill/>
        </p:spPr>
      </p:pic>
      <p:pic>
        <p:nvPicPr>
          <p:cNvPr id="14" name="Picture 6" descr="C:\Documents and Settings\Админ\Рабочий стол\ПРОЕКТ 2018\челов\друкар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5" r="10318" b="6265"/>
          <a:stretch/>
        </p:blipFill>
        <p:spPr bwMode="auto">
          <a:xfrm flipH="1">
            <a:off x="-18554" y="4299975"/>
            <a:ext cx="1494210" cy="2227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2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00826" y="142852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6246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4538"/>
            <a:ext cx="3768353" cy="2513462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2" y="3429000"/>
            <a:ext cx="4428289" cy="3310146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277555"/>
            <a:ext cx="3048273" cy="4029541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41" y="131365"/>
            <a:ext cx="4622282" cy="3177819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Похожее изображение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r="29121"/>
          <a:stretch/>
        </p:blipFill>
        <p:spPr bwMode="auto">
          <a:xfrm>
            <a:off x="3393841" y="476672"/>
            <a:ext cx="1230436" cy="230435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2" name="Picture 2" descr="C:\Documents and Settings\Админ\Рабочий стол\ПРОЕКТ 2018\челов\оператр.jpg"/>
          <p:cNvPicPr>
            <a:picLocks noChangeAspect="1" noChangeArrowheads="1"/>
          </p:cNvPicPr>
          <p:nvPr/>
        </p:nvPicPr>
        <p:blipFill>
          <a:blip r:embed="rId8"/>
          <a:srcRect l="3636" t="5000" r="5000" b="3125"/>
          <a:stretch>
            <a:fillRect/>
          </a:stretch>
        </p:blipFill>
        <p:spPr bwMode="auto">
          <a:xfrm>
            <a:off x="3408312" y="3950908"/>
            <a:ext cx="1622544" cy="118663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3" name="Picture 2" descr="C:\Documents and Settings\Админ\Рабочий стол\ПРОЕКТ 2018\челов\giphy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34914" y="5155527"/>
            <a:ext cx="1357312" cy="1696640"/>
          </a:xfrm>
          <a:prstGeom prst="rect">
            <a:avLst/>
          </a:prstGeom>
          <a:noFill/>
        </p:spPr>
      </p:pic>
      <p:pic>
        <p:nvPicPr>
          <p:cNvPr id="62474" name="Picture 10" descr="Похожее изображение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3F4"/>
              </a:clrFrom>
              <a:clrTo>
                <a:srgbClr val="F5F3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2547308"/>
            <a:ext cx="2896865" cy="1523752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2425" r="56413"/>
          <a:stretch>
            <a:fillRect/>
          </a:stretch>
        </p:blipFill>
        <p:spPr bwMode="auto">
          <a:xfrm flipH="1" flipV="1">
            <a:off x="6696744" y="0"/>
            <a:ext cx="2447256" cy="6858000"/>
          </a:xfrm>
          <a:prstGeom prst="rect">
            <a:avLst/>
          </a:prstGeom>
          <a:noFill/>
        </p:spPr>
      </p:pic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2425" r="56413"/>
          <a:stretch>
            <a:fillRect/>
          </a:stretch>
        </p:blipFill>
        <p:spPr bwMode="auto">
          <a:xfrm>
            <a:off x="0" y="0"/>
            <a:ext cx="2447256" cy="6858000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Картинки по запросу профориентац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0648"/>
            <a:ext cx="6304125" cy="6192688"/>
          </a:xfrm>
          <a:prstGeom prst="rect">
            <a:avLst/>
          </a:prstGeom>
          <a:noFill/>
        </p:spPr>
      </p:pic>
      <p:pic>
        <p:nvPicPr>
          <p:cNvPr id="21507" name="Picture 3" descr="C:\Users\34kab\Desktop\Llyi9g-c9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4415" y="2276274"/>
            <a:ext cx="2376264" cy="2328997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6500826" y="142852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Вертикальный свиток 3"/>
          <p:cNvSpPr/>
          <p:nvPr/>
        </p:nvSpPr>
        <p:spPr>
          <a:xfrm rot="5400000">
            <a:off x="4464843" y="-892999"/>
            <a:ext cx="2857520" cy="5214974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Cyrl-AZ"/>
          </a:p>
        </p:txBody>
      </p:sp>
      <p:sp>
        <p:nvSpPr>
          <p:cNvPr id="5" name="TextBox 4"/>
          <p:cNvSpPr txBox="1"/>
          <p:nvPr/>
        </p:nvSpPr>
        <p:spPr>
          <a:xfrm>
            <a:off x="3357554" y="785794"/>
            <a:ext cx="4786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vely Sofia BG" pitchFamily="2" charset="0"/>
              </a:rPr>
              <a:t> </a:t>
            </a:r>
            <a:r>
              <a:rPr lang="uk-UA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Хто </a:t>
            </a:r>
            <a:r>
              <a:rPr lang="uk-UA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ми є? </a:t>
            </a:r>
            <a:endParaRPr lang="az-Cyrl-AZ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Звідки походять наші професії? </a:t>
            </a:r>
            <a:endParaRPr lang="az-Cyrl-AZ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Яке наше майбутнє?</a:t>
            </a:r>
          </a:p>
          <a:p>
            <a:pPr>
              <a:buFont typeface="Arial" pitchFamily="34" charset="0"/>
              <a:buChar char="•"/>
            </a:pPr>
            <a:r>
              <a:rPr lang="az-Cyrl-AZ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Чи будуть портібні наші професії </a:t>
            </a:r>
          </a:p>
          <a:p>
            <a:pPr marL="177800"/>
            <a:r>
              <a:rPr lang="az-Cyrl-AZ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суспільству через 5 – 15 років?</a:t>
            </a:r>
            <a:endParaRPr lang="az-Cyrl-AZ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 rot="5400000">
            <a:off x="2107401" y="1035815"/>
            <a:ext cx="3714752" cy="7072362"/>
          </a:xfrm>
          <a:prstGeom prst="verticalScroll">
            <a:avLst>
              <a:gd name="adj" fmla="val 1117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Cyrl-AZ"/>
          </a:p>
        </p:txBody>
      </p:sp>
      <p:sp>
        <p:nvSpPr>
          <p:cNvPr id="8" name="TextBox 7"/>
          <p:cNvSpPr txBox="1"/>
          <p:nvPr/>
        </p:nvSpPr>
        <p:spPr>
          <a:xfrm>
            <a:off x="571472" y="3500438"/>
            <a:ext cx="66437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uk-UA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Що </a:t>
            </a:r>
            <a:r>
              <a:rPr lang="uk-UA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значить </a:t>
            </a:r>
            <a:r>
              <a:rPr lang="uk-UA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ПрофіСтарт і чому він важливий для нас? </a:t>
            </a:r>
            <a:endParaRPr lang="az-Cyrl-AZ" sz="2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Чи знаємо ми історію своєї професії? </a:t>
            </a:r>
            <a:endParaRPr lang="az-Cyrl-AZ" sz="2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Чим пишаються професіонали своєї справи? </a:t>
            </a:r>
            <a:endParaRPr lang="az-Cyrl-AZ" sz="2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uk-UA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Якими будить наші професії у майбутньому?</a:t>
            </a:r>
            <a:endParaRPr lang="az-Cyrl-AZ" sz="2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2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Чи можна буде нам досягти кар'єрного успіху?</a:t>
            </a:r>
            <a:endParaRPr lang="az-Cyrl-AZ" sz="22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Похожее изображени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6667" r="9047" b="6666"/>
          <a:stretch>
            <a:fillRect/>
          </a:stretch>
        </p:blipFill>
        <p:spPr bwMode="auto">
          <a:xfrm>
            <a:off x="714348" y="285728"/>
            <a:ext cx="214314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C:\Users\34kab\Downloads\abdc9eb9180f320a0a96086238f75de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5354169"/>
            <a:ext cx="2214578" cy="1503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151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376462" y="1338770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63490" name="Picture 2" descr="C:\Users\pkolosyuk\Desktop\конференція\28058429_332456310591444_7261983561809690280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48410" r="22076" b="24962"/>
          <a:stretch/>
        </p:blipFill>
        <p:spPr bwMode="auto">
          <a:xfrm>
            <a:off x="1904774" y="1124744"/>
            <a:ext cx="1466414" cy="12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C:\Users\pkolosyuk\Desktop\конференція\28059229_332456287258113_4528697619087759979_n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r="17297" b="38208"/>
          <a:stretch/>
        </p:blipFill>
        <p:spPr bwMode="auto">
          <a:xfrm>
            <a:off x="193256" y="3407849"/>
            <a:ext cx="2887501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C:\Users\pkolosyuk\Desktop\конференція\28059325_332455877258154_2121810327879660817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32" y="2697183"/>
            <a:ext cx="3041941" cy="40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C:\Users\pkolosyuk\Desktop\конференція\28059364_332456017258140_2445711776152713894_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14185" b="37266"/>
          <a:stretch/>
        </p:blipFill>
        <p:spPr bwMode="auto">
          <a:xfrm>
            <a:off x="270110" y="5126408"/>
            <a:ext cx="2810647" cy="13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C:\Users\pkolosyuk\Desktop\конференція\28059532_332456237258118_3932450664454362613_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8" b="35688"/>
          <a:stretch/>
        </p:blipFill>
        <p:spPr bwMode="auto">
          <a:xfrm>
            <a:off x="3369341" y="3100068"/>
            <a:ext cx="2599865" cy="15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C:\Users\pkolosyuk\Desktop\конференція\28166305_332456267258115_6951707334447758521_n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3" t="41359" r="21138" b="29320"/>
          <a:stretch/>
        </p:blipFill>
        <p:spPr bwMode="auto">
          <a:xfrm>
            <a:off x="228963" y="2006267"/>
            <a:ext cx="1801045" cy="10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25395" y="188640"/>
            <a:ext cx="491693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УЧНІВСЬКА КОНФЕРЕНЦІЯ </a:t>
            </a:r>
          </a:p>
          <a:p>
            <a:pPr lvl="0"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«Майбутнє моєї професії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(21.02.2018 р.);</a:t>
            </a:r>
            <a:endParaRPr lang="ru-RU" sz="2000" b="1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 descr="Похожее изображение"/>
          <p:cNvPicPr/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929" y="1124744"/>
            <a:ext cx="2049414" cy="173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27116" r="46127" b="18169"/>
          <a:stretch/>
        </p:blipFill>
        <p:spPr bwMode="auto">
          <a:xfrm>
            <a:off x="3231478" y="4839951"/>
            <a:ext cx="2591627" cy="19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\Рабочий стол\учнівська конфер\DSC00015.JPG"/>
          <p:cNvPicPr>
            <a:picLocks noChangeAspect="1" noChangeArrowheads="1"/>
          </p:cNvPicPr>
          <p:nvPr/>
        </p:nvPicPr>
        <p:blipFill rotWithShape="1">
          <a:blip r:embed="rId3" cstate="print"/>
          <a:srcRect l="12534" t="11581" b="3885"/>
          <a:stretch/>
        </p:blipFill>
        <p:spPr bwMode="auto">
          <a:xfrm>
            <a:off x="1583160" y="1500200"/>
            <a:ext cx="3611042" cy="26175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6591594" y="1899103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7913" y="188640"/>
            <a:ext cx="491693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УЧНІВСЬКА КОНФЕРЕНЦІЯ </a:t>
            </a:r>
          </a:p>
          <a:p>
            <a:pPr lvl="0"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«Майбутнє моєї професії</a:t>
            </a:r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</a:t>
            </a:r>
            <a:r>
              <a:rPr lang="uk-UA" sz="2000" b="1" dirty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(21.02.2018 р.);</a:t>
            </a:r>
            <a:endParaRPr lang="ru-RU" sz="2000" b="1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1" t="37384" r="61597" b="38075"/>
          <a:stretch/>
        </p:blipFill>
        <p:spPr bwMode="auto">
          <a:xfrm>
            <a:off x="5098748" y="1098395"/>
            <a:ext cx="1416466" cy="245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38975" r="45875" b="17495"/>
          <a:stretch/>
        </p:blipFill>
        <p:spPr bwMode="auto">
          <a:xfrm flipH="1">
            <a:off x="4951433" y="3924874"/>
            <a:ext cx="4263864" cy="27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42828" r="46059" b="22213"/>
          <a:stretch/>
        </p:blipFill>
        <p:spPr bwMode="auto">
          <a:xfrm>
            <a:off x="-240810" y="4117700"/>
            <a:ext cx="5369844" cy="25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35913" r="52314" b="17396"/>
          <a:stretch/>
        </p:blipFill>
        <p:spPr bwMode="auto">
          <a:xfrm>
            <a:off x="160011" y="980522"/>
            <a:ext cx="1403648" cy="246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500826" y="142852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6" name="Рисунок 5" descr="Картинки по запросу картинки профи-старт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22792"/>
            <a:ext cx="5407049" cy="3763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pic>
        <p:nvPicPr>
          <p:cNvPr id="6" name="Рисунок 5" descr="Картинки по запросу картинки профи-старт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r="7016"/>
          <a:stretch>
            <a:fillRect/>
          </a:stretch>
        </p:blipFill>
        <p:spPr bwMode="auto">
          <a:xfrm>
            <a:off x="473476" y="778124"/>
            <a:ext cx="8220776" cy="583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376042" y="332656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85720" y="1428736"/>
            <a:ext cx="7000924" cy="477054"/>
          </a:xfrm>
          <a:prstGeom prst="rect">
            <a:avLst/>
          </a:prstGeom>
          <a:ln w="19050">
            <a:solidFill>
              <a:srgbClr val="00660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0" algn="l"/>
                <a:tab pos="269875" algn="l"/>
              </a:tabLst>
            </a:pPr>
            <a:r>
              <a:rPr kumimoji="0" lang="uk-UA" sz="25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Мій вибір сьогодні – успішна кар’єра завтра !</a:t>
            </a:r>
            <a:endParaRPr kumimoji="0" lang="uk-UA" sz="25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85720" y="2143116"/>
            <a:ext cx="8715404" cy="461665"/>
          </a:xfrm>
          <a:prstGeom prst="rect">
            <a:avLst/>
          </a:prstGeom>
          <a:ln w="19050">
            <a:solidFill>
              <a:srgbClr val="00660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0" algn="l"/>
                <a:tab pos="269875" algn="l"/>
              </a:tabLs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Потрібно не просто мріяти, а цілеспрямовано йти до мрії!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C:\Documents and Settings\Админ\Мои документы\Загрузки\ру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8144"/>
            <a:ext cx="9144065" cy="4279856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5000596" y="285752"/>
            <a:ext cx="4000528" cy="5715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270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sz="2000" b="1" dirty="0" smtClean="0">
                <a:ln w="12700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 обираємо майбутнє !</a:t>
            </a:r>
            <a:endParaRPr lang="ru-RU" sz="2000" b="1" dirty="0">
              <a:ln w="12700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5720" y="714356"/>
            <a:ext cx="4143404" cy="461665"/>
          </a:xfrm>
          <a:prstGeom prst="rect">
            <a:avLst/>
          </a:prstGeom>
          <a:ln w="19050">
            <a:solidFill>
              <a:srgbClr val="00660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0" algn="l"/>
                <a:tab pos="269875" algn="l"/>
              </a:tabLs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Обирай свій шлях свідомо!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11663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357934"/>
              </p:ext>
            </p:extLst>
          </p:nvPr>
        </p:nvGraphicFramePr>
        <p:xfrm>
          <a:off x="1115616" y="1857550"/>
          <a:ext cx="7643866" cy="421728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42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2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4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1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Інноваційна ідея (innovation idea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25.12.2017 р. - 12.01.18 р.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21"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2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Рефлексія (reflexion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15.01. - 19.01.18 р.</a:t>
                      </a:r>
                      <a:endParaRPr lang="ru-RU" sz="1800" b="1" kern="1200" dirty="0" smtClean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897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3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Вибудова концепції (conception’s building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22.01. - 31.01.18 р.</a:t>
                      </a:r>
                      <a:endParaRPr lang="ru-RU" sz="1800" b="1" dirty="0" smtClean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65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4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Первинна презентація (first presentation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01.02. - 09.02.18 р.</a:t>
                      </a:r>
                      <a:endParaRPr lang="ru-RU" sz="1800" b="1" dirty="0" smtClean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141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5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Розробка продукту (product’s development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12.02. - 22.03.18 р.</a:t>
                      </a:r>
                      <a:endParaRPr lang="ru-RU" sz="1800" b="1" dirty="0" smtClean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475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6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Апробація (approbation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23.03. - 30.03.18 р.</a:t>
                      </a:r>
                      <a:endParaRPr lang="ru-RU" sz="1800" b="1" dirty="0" smtClean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440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7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Верифікація (verification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26.03. - 30.03.18 р.</a:t>
                      </a:r>
                      <a:endParaRPr lang="ru-RU" sz="1800" b="1" dirty="0" smtClean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975">
                <a:tc>
                  <a:txBody>
                    <a:bodyPr/>
                    <a:lstStyle/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8; </a:t>
                      </a:r>
                      <a:endParaRPr lang="uk-UA" sz="1800" b="1" dirty="0" smtClean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indent="-635"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Етап </a:t>
                      </a: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№ 9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Зворотній зв’язок (feedback);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</a:endParaRPr>
                    </a:p>
                    <a:p>
                      <a:pPr marL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Промоція (promotion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02.04. - 13.04.18 р.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921"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Етап № 10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8000"/>
                          </a:solidFill>
                          <a:effectLst/>
                        </a:rPr>
                        <a:t>Користь (profit</a:t>
                      </a: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)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rgbClr val="008000"/>
                          </a:solidFill>
                          <a:effectLst/>
                        </a:rPr>
                        <a:t>17.04. - 31.08.18 р.</a:t>
                      </a:r>
                      <a:endParaRPr lang="ru-RU" sz="1800" b="1" dirty="0">
                        <a:solidFill>
                          <a:srgbClr val="008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7525" marR="67525" marT="0" marB="0" anchor="ctr">
                    <a:lnL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23728" y="453447"/>
            <a:ext cx="571504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Етапи роботи над </a:t>
            </a:r>
            <a:r>
              <a:rPr lang="en-US" sz="24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start up</a:t>
            </a:r>
            <a:r>
              <a:rPr lang="uk-UA" sz="24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lang="uk-UA" sz="24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“ПрофіСтарт: обираємо майбутнє!”</a:t>
            </a:r>
          </a:p>
        </p:txBody>
      </p:sp>
      <p:pic>
        <p:nvPicPr>
          <p:cNvPr id="50178" name="Picture 2" descr="C:\Users\pkolosyuk\Desktop\3Д человечики\1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07" y="25660"/>
            <a:ext cx="2289135" cy="228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7" name="Picture 1" descr="C:\Documents and Settings\Админ\Мои документы\Загрузки\колаж кравец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1123">
            <a:off x="343903" y="968367"/>
            <a:ext cx="4000496" cy="5657988"/>
          </a:xfrm>
          <a:prstGeom prst="rect">
            <a:avLst/>
          </a:prstGeom>
          <a:noFill/>
        </p:spPr>
      </p:pic>
      <p:pic>
        <p:nvPicPr>
          <p:cNvPr id="6" name="Picture 1" descr="C:\Documents and Settings\Админ\Мои документы\Загрузки\колаж перука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7665">
            <a:off x="4940482" y="1106111"/>
            <a:ext cx="3939797" cy="5572140"/>
          </a:xfrm>
          <a:prstGeom prst="rect">
            <a:avLst/>
          </a:prstGeom>
          <a:noFill/>
        </p:spPr>
      </p:pic>
      <p:pic>
        <p:nvPicPr>
          <p:cNvPr id="24578" name="Picture 2" descr="C:\Documents and Settings\Админ\Рабочий стол\ПРОЕКТ 2018\челов\shesterenk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7048" y="857232"/>
            <a:ext cx="2023064" cy="201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71736" y="214290"/>
            <a:ext cx="421484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Етап № 1. Колажі ідей</a:t>
            </a:r>
            <a:endParaRPr lang="uk-UA" sz="28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 rot="20687606">
            <a:off x="286117" y="2764459"/>
            <a:ext cx="1147397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Кравці</a:t>
            </a:r>
            <a:endParaRPr lang="uk-UA" sz="20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 rot="560947">
            <a:off x="5883995" y="2493625"/>
            <a:ext cx="171451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Перукарі</a:t>
            </a:r>
            <a:endParaRPr lang="uk-UA" sz="24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 rot="767121">
            <a:off x="897916" y="700679"/>
            <a:ext cx="159665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Закрійники</a:t>
            </a:r>
            <a:endParaRPr lang="uk-UA" sz="20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12169" r="85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Documents and Settings\Админ\Мои документы\Загрузки\колаж поліграфі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642918"/>
            <a:ext cx="3991775" cy="5645655"/>
          </a:xfrm>
          <a:prstGeom prst="rect">
            <a:avLst/>
          </a:prstGeom>
          <a:noFill/>
        </p:spPr>
      </p:pic>
      <p:pic>
        <p:nvPicPr>
          <p:cNvPr id="7" name="Picture 2" descr="C:\Documents and Settings\Админ\Мои документы\Загрузки\колаж ІК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356"/>
            <a:ext cx="3937779" cy="5569288"/>
          </a:xfrm>
          <a:prstGeom prst="rect">
            <a:avLst/>
          </a:prstGeom>
          <a:noFill/>
        </p:spPr>
      </p:pic>
      <p:pic>
        <p:nvPicPr>
          <p:cNvPr id="8" name="Рисунок 7" descr="Похожее изображени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r="29126"/>
          <a:stretch>
            <a:fillRect/>
          </a:stretch>
        </p:blipFill>
        <p:spPr bwMode="auto">
          <a:xfrm>
            <a:off x="3885797" y="1772816"/>
            <a:ext cx="1364162" cy="278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85786" y="6143644"/>
            <a:ext cx="3127393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Інформаційні технології</a:t>
            </a:r>
            <a:endParaRPr lang="uk-UA" sz="20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072198" y="6143644"/>
            <a:ext cx="1559089" cy="5186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Поліграфія</a:t>
            </a:r>
            <a:endParaRPr lang="uk-UA" sz="20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571736" y="214290"/>
            <a:ext cx="4214842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Етап № 1. Колажі ідей</a:t>
            </a:r>
            <a:endParaRPr lang="uk-UA" sz="28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729" y="0"/>
            <a:ext cx="9167729" cy="685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5632" t="24898" r="9357" b="10293"/>
          <a:stretch>
            <a:fillRect/>
          </a:stretch>
        </p:blipFill>
        <p:spPr bwMode="auto">
          <a:xfrm>
            <a:off x="322450" y="1373437"/>
            <a:ext cx="3153094" cy="2357454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25830" t="24609" r="8984" b="9961"/>
          <a:stretch>
            <a:fillRect/>
          </a:stretch>
        </p:blipFill>
        <p:spPr bwMode="auto">
          <a:xfrm>
            <a:off x="5476945" y="1294556"/>
            <a:ext cx="3341093" cy="2515217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 l="25830" t="24609" r="8984" b="10937"/>
          <a:stretch>
            <a:fillRect/>
          </a:stretch>
        </p:blipFill>
        <p:spPr bwMode="auto">
          <a:xfrm>
            <a:off x="4490620" y="3992839"/>
            <a:ext cx="3431721" cy="2441372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 l="25830" t="24609" r="8984" b="9961"/>
          <a:stretch>
            <a:fillRect/>
          </a:stretch>
        </p:blipFill>
        <p:spPr bwMode="auto">
          <a:xfrm>
            <a:off x="755576" y="3922826"/>
            <a:ext cx="3429024" cy="2581399"/>
          </a:xfrm>
          <a:prstGeom prst="rect">
            <a:avLst/>
          </a:prstGeom>
          <a:ln>
            <a:solidFill>
              <a:srgbClr val="00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71538" y="357166"/>
            <a:ext cx="728667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69875" algn="l"/>
              </a:tabLst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Етап № 1. Інструкційно-методична нарада</a:t>
            </a:r>
            <a:endParaRPr lang="uk-UA" sz="2800" b="1" i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7" descr="C:\Users\34kab\Downloads\abdc9eb9180f320a0a96086238f75de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5354169"/>
            <a:ext cx="2214578" cy="1503831"/>
          </a:xfrm>
          <a:prstGeom prst="rect">
            <a:avLst/>
          </a:prstGeom>
          <a:noFill/>
        </p:spPr>
      </p:pic>
      <p:pic>
        <p:nvPicPr>
          <p:cNvPr id="13" name="Рисунок 12" descr="Похожее изображение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50" y="1877167"/>
            <a:ext cx="2169179" cy="134999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305171" y="1268760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43011" name="Picture 3" descr="C:\Documents and Settings\Админ\Мои документы\Загрузки\МС Д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27156"/>
            <a:ext cx="2726683" cy="3869031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2" name="Picture 4" descr="C:\Documents and Settings\Админ\Мои документы\Загрузки\МС Дизай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944" y="2515229"/>
            <a:ext cx="2901360" cy="4116888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3" name="Picture 5" descr="C:\Documents and Settings\Админ\Мои документы\Загрузки\МС 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412" y="1538992"/>
            <a:ext cx="2979156" cy="4227276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" descr="C:\Documents and Settings\Админ\Мои документы\Загрузки\QR_Code_ (1).png"/>
          <p:cNvPicPr>
            <a:picLocks noChangeAspect="1" noChangeArrowheads="1"/>
          </p:cNvPicPr>
          <p:nvPr/>
        </p:nvPicPr>
        <p:blipFill>
          <a:blip r:embed="rId6" cstate="print"/>
          <a:srcRect l="7143" t="7143" r="7143" b="7143"/>
          <a:stretch>
            <a:fillRect/>
          </a:stretch>
        </p:blipFill>
        <p:spPr bwMode="auto">
          <a:xfrm>
            <a:off x="323528" y="4917605"/>
            <a:ext cx="1714512" cy="1714512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30596" y="319065"/>
            <a:ext cx="553478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ПРОФЕСІОГРАМИ МОЛОДШИХ СПЕЦІАЛІСТІВ</a:t>
            </a:r>
            <a:endParaRPr lang="ru-RU" sz="20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671" y="-32103"/>
            <a:ext cx="9167729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9448" y="5833098"/>
            <a:ext cx="2455680" cy="853026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Проф</a:t>
            </a:r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іСтарт:</a:t>
            </a:r>
          </a:p>
          <a:p>
            <a:pPr algn="ctr"/>
            <a:r>
              <a:rPr lang="uk-UA" b="1" dirty="0" smtClean="0">
                <a:ln w="1905">
                  <a:solidFill>
                    <a:srgbClr val="0070C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обираємо майбутнє !</a:t>
            </a:r>
            <a:endParaRPr lang="ru-RU" b="1" dirty="0">
              <a:ln w="1905">
                <a:solidFill>
                  <a:srgbClr val="0070C0"/>
                </a:solidFill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44034" name="Picture 2" descr="C:\Documents and Settings\Админ\Мои документы\Загрузки\1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13" y="675557"/>
            <a:ext cx="1917853" cy="272134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44035" name="Picture 3" descr="C:\Documents and Settings\Админ\Мои документы\Загрузки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082" y="811394"/>
            <a:ext cx="2016224" cy="2860923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9" name="Рисунок 8" descr="Картинки по запросу інноваційний проект професія майбутнього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" y="3878418"/>
            <a:ext cx="2685687" cy="176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C:\Documents and Settings\Админ\Мои документы\Загрузки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177160"/>
            <a:ext cx="1932139" cy="274161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1" name="Picture 4" descr="C:\Documents and Settings\Админ\Мои документы\Загрузки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4397" y="1177160"/>
            <a:ext cx="1932140" cy="2741612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2" name="Picture 2" descr="C:\Documents and Settings\Админ\Мои документы\Загрузки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7771" y="1490804"/>
            <a:ext cx="1837568" cy="2607419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83568" y="188640"/>
            <a:ext cx="684076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5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ПРОФЕСІОГРАМИ КВАЛІФІКОВАНИХ РОБІТНИКІВ</a:t>
            </a:r>
            <a:endParaRPr lang="ru-RU" sz="2400" dirty="0">
              <a:solidFill>
                <a:srgbClr val="005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" descr="C:\Documents and Settings\Админ\Мои документы\Загрузки\QR_Code_ (1).png"/>
          <p:cNvPicPr>
            <a:picLocks noChangeAspect="1" noChangeArrowheads="1"/>
          </p:cNvPicPr>
          <p:nvPr/>
        </p:nvPicPr>
        <p:blipFill>
          <a:blip r:embed="rId9" cstate="print"/>
          <a:srcRect l="7143" t="7143" r="7143" b="7143"/>
          <a:stretch>
            <a:fillRect/>
          </a:stretch>
        </p:blipFill>
        <p:spPr bwMode="auto">
          <a:xfrm>
            <a:off x="7677315" y="49004"/>
            <a:ext cx="1293048" cy="1293048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 descr="C:\Documents and Settings\Админ\Мои документы\Загрузки\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3878418"/>
            <a:ext cx="1927005" cy="2734326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7" name="Picture 5" descr="C:\Documents and Settings\Админ\Мои документы\Загрузки\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1945" y="3981627"/>
            <a:ext cx="2027113" cy="2876373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  <p:pic>
        <p:nvPicPr>
          <p:cNvPr id="18" name="Picture 2" descr="C:\Documents and Settings\Админ\Мои документы\Загрузки\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86272" y="3878418"/>
            <a:ext cx="1934387" cy="274480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666</Words>
  <Application>Microsoft Office PowerPoint</Application>
  <PresentationFormat>Экран (4:3)</PresentationFormat>
  <Paragraphs>146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Impact</vt:lpstr>
      <vt:lpstr>Lovely Sofia BG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Мистер Мозг</dc:creator>
  <cp:lastModifiedBy>Блажко Галина Євгенівна</cp:lastModifiedBy>
  <cp:revision>143</cp:revision>
  <dcterms:created xsi:type="dcterms:W3CDTF">2018-03-14T08:01:23Z</dcterms:created>
  <dcterms:modified xsi:type="dcterms:W3CDTF">2019-01-18T08:25:11Z</dcterms:modified>
</cp:coreProperties>
</file>