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64" r:id="rId5"/>
    <p:sldId id="266" r:id="rId6"/>
    <p:sldId id="265" r:id="rId7"/>
    <p:sldId id="261" r:id="rId8"/>
    <p:sldId id="259" r:id="rId9"/>
    <p:sldId id="260" r:id="rId10"/>
    <p:sldId id="262" r:id="rId11"/>
    <p:sldId id="263" r:id="rId12"/>
    <p:sldId id="269" r:id="rId13"/>
    <p:sldId id="272" r:id="rId14"/>
    <p:sldId id="271" r:id="rId15"/>
    <p:sldId id="273" r:id="rId16"/>
    <p:sldId id="274" r:id="rId17"/>
    <p:sldId id="275" r:id="rId18"/>
    <p:sldId id="270" r:id="rId19"/>
    <p:sldId id="276" r:id="rId2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533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72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7766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68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7773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5601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9912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3951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038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4851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320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99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208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792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66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94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717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44B332D-675D-4CEC-9ECD-3B1C2974FD40}" type="datetimeFigureOut">
              <a:rPr lang="uk-UA" smtClean="0"/>
              <a:t>11.01.2019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956376B-BE3C-4B22-A6E3-76FDE799EE8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456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69816"/>
            <a:ext cx="9522234" cy="3931921"/>
          </a:xfrm>
        </p:spPr>
        <p:txBody>
          <a:bodyPr>
            <a:normAutofit/>
          </a:bodyPr>
          <a:lstStyle/>
          <a:p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Державний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навчальний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заклад</a:t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«Центр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професійної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освіти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інформаційних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технологій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поліграфії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та дизайну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м.Києва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»</a:t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i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Тімбілдінг</a:t>
            </a:r>
            <a:r>
              <a:rPr 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як </a:t>
            </a:r>
            <a:r>
              <a:rPr lang="ru-RU" sz="2800" b="1" i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засіб</a:t>
            </a:r>
            <a:r>
              <a:rPr 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формування</a:t>
            </a:r>
            <a:r>
              <a:rPr 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професійних</a:t>
            </a:r>
            <a:r>
              <a:rPr 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компетентностей та </a:t>
            </a:r>
            <a:r>
              <a:rPr lang="ru-RU" sz="2800" b="1" i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особистісних</a:t>
            </a:r>
            <a:r>
              <a:rPr 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якостей</a:t>
            </a:r>
            <a:r>
              <a:rPr 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учасників</a:t>
            </a:r>
            <a:r>
              <a:rPr 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освітнього</a:t>
            </a:r>
            <a:r>
              <a:rPr 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процесу</a:t>
            </a:r>
            <a:endParaRPr lang="uk-UA" sz="2800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1" y="5590902"/>
            <a:ext cx="10097000" cy="1071155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uk-UA" sz="16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Блажко Г.Є. , методист</a:t>
            </a:r>
          </a:p>
          <a:p>
            <a:pPr algn="r"/>
            <a:endParaRPr lang="uk-UA" sz="1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uk-UA" sz="16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Київ -2019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67" y="169817"/>
            <a:ext cx="1457012" cy="1515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26748"/>
            <a:ext cx="2677886" cy="2421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0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709" y="195943"/>
            <a:ext cx="10920548" cy="1724297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3.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Формування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команди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—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механічні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дії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з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підбору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оптимізації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структури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команди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й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функціонально-рольового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розподілу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  <a:endParaRPr lang="uk-UA" sz="24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4137" y="1920240"/>
            <a:ext cx="11247120" cy="3870960"/>
          </a:xfrm>
        </p:spPr>
        <p:txBody>
          <a:bodyPr>
            <a:normAutofit/>
          </a:bodyPr>
          <a:lstStyle/>
          <a:p>
            <a:pPr algn="just"/>
            <a:r>
              <a:rPr lang="ru-RU" sz="1700" b="1" dirty="0" err="1">
                <a:latin typeface="Arial Black" panose="020B0A04020102020204" pitchFamily="34" charset="0"/>
              </a:rPr>
              <a:t>ефективне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використання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сильних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сторін</a:t>
            </a:r>
            <a:r>
              <a:rPr lang="ru-RU" sz="1700" b="1" dirty="0">
                <a:latin typeface="Arial Black" panose="020B0A04020102020204" pitchFamily="34" charset="0"/>
              </a:rPr>
              <a:t> складу </a:t>
            </a:r>
            <a:r>
              <a:rPr lang="ru-RU" sz="1700" b="1" dirty="0" err="1">
                <a:latin typeface="Arial Black" panose="020B0A04020102020204" pitchFamily="34" charset="0"/>
              </a:rPr>
              <a:t>команди</a:t>
            </a:r>
            <a:r>
              <a:rPr lang="ru-RU" sz="1700" b="1" dirty="0">
                <a:latin typeface="Arial Black" panose="020B0A04020102020204" pitchFamily="34" charset="0"/>
              </a:rPr>
              <a:t>;</a:t>
            </a:r>
          </a:p>
          <a:p>
            <a:pPr algn="just"/>
            <a:r>
              <a:rPr lang="ru-RU" sz="1700" b="1" dirty="0" err="1">
                <a:latin typeface="Arial Black" panose="020B0A04020102020204" pitchFamily="34" charset="0"/>
              </a:rPr>
              <a:t>розподіл</a:t>
            </a:r>
            <a:r>
              <a:rPr lang="ru-RU" sz="1700" b="1" dirty="0">
                <a:latin typeface="Arial Black" panose="020B0A04020102020204" pitchFamily="34" charset="0"/>
              </a:rPr>
              <a:t> ролей в </a:t>
            </a:r>
            <a:r>
              <a:rPr lang="ru-RU" sz="1700" b="1" dirty="0" err="1">
                <a:latin typeface="Arial Black" panose="020B0A04020102020204" pitchFamily="34" charset="0"/>
              </a:rPr>
              <a:t>команді</a:t>
            </a:r>
            <a:r>
              <a:rPr lang="ru-RU" sz="1700" b="1" dirty="0">
                <a:latin typeface="Arial Black" panose="020B0A04020102020204" pitchFamily="34" charset="0"/>
              </a:rPr>
              <a:t> для оптимального </a:t>
            </a:r>
            <a:r>
              <a:rPr lang="ru-RU" sz="1700" b="1" dirty="0" err="1">
                <a:latin typeface="Arial Black" panose="020B0A04020102020204" pitchFamily="34" charset="0"/>
              </a:rPr>
              <a:t>досягнення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результатів</a:t>
            </a:r>
            <a:r>
              <a:rPr lang="ru-RU" sz="1700" b="1" dirty="0">
                <a:latin typeface="Arial Black" panose="020B0A04020102020204" pitchFamily="34" charset="0"/>
              </a:rPr>
              <a:t>;</a:t>
            </a:r>
          </a:p>
          <a:p>
            <a:pPr algn="just"/>
            <a:r>
              <a:rPr lang="ru-RU" sz="1700" b="1" dirty="0" err="1">
                <a:latin typeface="Arial Black" panose="020B0A04020102020204" pitchFamily="34" charset="0"/>
              </a:rPr>
              <a:t>формування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нової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структури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внаслідок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злиття</a:t>
            </a:r>
            <a:r>
              <a:rPr lang="ru-RU" sz="1700" b="1" dirty="0">
                <a:latin typeface="Arial Black" panose="020B0A04020102020204" pitchFamily="34" charset="0"/>
              </a:rPr>
              <a:t>, </a:t>
            </a:r>
            <a:r>
              <a:rPr lang="ru-RU" sz="1700" b="1" dirty="0" err="1" smtClean="0">
                <a:latin typeface="Arial Black" panose="020B0A04020102020204" pitchFamily="34" charset="0"/>
              </a:rPr>
              <a:t>поглинання</a:t>
            </a:r>
            <a:r>
              <a:rPr lang="ru-RU" sz="1700" b="1" dirty="0" smtClean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або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реструктуризації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підприємства</a:t>
            </a:r>
            <a:r>
              <a:rPr lang="ru-RU" sz="1700" b="1" dirty="0">
                <a:latin typeface="Arial Black" panose="020B0A04020102020204" pitchFamily="34" charset="0"/>
              </a:rPr>
              <a:t>;</a:t>
            </a:r>
          </a:p>
          <a:p>
            <a:pPr algn="just"/>
            <a:r>
              <a:rPr lang="ru-RU" sz="1700" b="1" dirty="0" err="1">
                <a:latin typeface="Arial Black" panose="020B0A04020102020204" pitchFamily="34" charset="0"/>
              </a:rPr>
              <a:t>створення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робочої</a:t>
            </a:r>
            <a:r>
              <a:rPr lang="ru-RU" sz="1700" b="1" dirty="0">
                <a:latin typeface="Arial Black" panose="020B0A04020102020204" pitchFamily="34" charset="0"/>
              </a:rPr>
              <a:t> обстановки </a:t>
            </a:r>
            <a:r>
              <a:rPr lang="ru-RU" sz="1700" b="1" dirty="0" err="1">
                <a:latin typeface="Arial Black" panose="020B0A04020102020204" pitchFamily="34" charset="0"/>
              </a:rPr>
              <a:t>під</a:t>
            </a:r>
            <a:r>
              <a:rPr lang="ru-RU" sz="1700" b="1" dirty="0">
                <a:latin typeface="Arial Black" panose="020B0A04020102020204" pitchFamily="34" charset="0"/>
              </a:rPr>
              <a:t> час </a:t>
            </a:r>
            <a:r>
              <a:rPr lang="ru-RU" sz="1700" b="1" dirty="0" err="1">
                <a:latin typeface="Arial Black" panose="020B0A04020102020204" pitchFamily="34" charset="0"/>
              </a:rPr>
              <a:t>формування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проектних</a:t>
            </a:r>
            <a:r>
              <a:rPr lang="ru-RU" sz="1700" b="1" dirty="0">
                <a:latin typeface="Arial Black" panose="020B0A04020102020204" pitchFamily="34" charset="0"/>
              </a:rPr>
              <a:t> команд;</a:t>
            </a:r>
          </a:p>
          <a:p>
            <a:pPr algn="just"/>
            <a:r>
              <a:rPr lang="ru-RU" sz="1700" b="1" dirty="0" err="1">
                <a:latin typeface="Arial Black" panose="020B0A04020102020204" pitchFamily="34" charset="0"/>
              </a:rPr>
              <a:t>налагодження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горизонтальних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зв'язків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усередині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колективу</a:t>
            </a:r>
            <a:r>
              <a:rPr lang="ru-RU" sz="1700" b="1" dirty="0">
                <a:latin typeface="Arial Black" panose="020B0A04020102020204" pitchFamily="34" charset="0"/>
              </a:rPr>
              <a:t>, </a:t>
            </a:r>
            <a:r>
              <a:rPr lang="ru-RU" sz="1700" b="1" dirty="0" err="1">
                <a:latin typeface="Arial Black" panose="020B0A04020102020204" pitchFamily="34" charset="0"/>
              </a:rPr>
              <a:t>регіональних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підрозділів</a:t>
            </a:r>
            <a:r>
              <a:rPr lang="ru-RU" sz="1700" b="1" dirty="0">
                <a:latin typeface="Arial Black" panose="020B0A04020102020204" pitchFamily="34" charset="0"/>
              </a:rPr>
              <a:t>.</a:t>
            </a:r>
          </a:p>
          <a:p>
            <a:pPr marL="0" indent="0">
              <a:buNone/>
            </a:pPr>
            <a:endParaRPr lang="uk-UA" sz="1700" b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15" y="4352109"/>
            <a:ext cx="4176485" cy="250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73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9" y="287383"/>
            <a:ext cx="11051177" cy="966651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Прийоми </a:t>
            </a:r>
            <a:r>
              <a:rPr lang="uk-UA" sz="3200" b="1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тімбілдінгу</a:t>
            </a:r>
            <a:endParaRPr lang="uk-UA" sz="32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87829" y="1528354"/>
            <a:ext cx="10689771" cy="489857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моделювання ситуацій;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2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2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ігрові моменти та їх аналіз;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2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2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активний зворотній зв’язок;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2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2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обговорення значимості теми;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2200" b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200" b="1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прослідковування</a:t>
            </a:r>
            <a:r>
              <a:rPr lang="uk-UA" sz="22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учасниками стратегій особистої поведінки.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982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39635"/>
            <a:ext cx="10364451" cy="13716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Правила </a:t>
            </a:r>
            <a:r>
              <a:rPr lang="uk-UA" sz="3200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тімбілдінгу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45474"/>
            <a:ext cx="10363826" cy="4445725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Поважати один одного;</a:t>
            </a:r>
            <a:endParaRPr lang="uk-UA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Проявляти активність;</a:t>
            </a:r>
            <a:endParaRPr lang="uk-UA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Правило «одного мікрофона» (всі мовчать, коли хтось говорить);</a:t>
            </a:r>
            <a:endParaRPr lang="uk-UA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Поважати час (не відходити від теми, дотримуватись виділеного регламенту);</a:t>
            </a:r>
            <a:endParaRPr lang="uk-UA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Я-висловлювання (говорити тільки від свого імені: «Мені не подобається..,» «Я не можу…», «Я не хотів би…» тощо);</a:t>
            </a:r>
            <a:endParaRPr lang="uk-UA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Правило дотримуватись правил.</a:t>
            </a:r>
            <a:endParaRPr lang="uk-UA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18" y="326571"/>
            <a:ext cx="11168742" cy="953589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День здоров'я  в Центрі – один із прийомів </a:t>
            </a:r>
            <a:r>
              <a:rPr lang="uk-UA" sz="3200" b="1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тімбілдінгу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uk-UA" sz="32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6570" y="1083582"/>
            <a:ext cx="4268417" cy="320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823" y="1280160"/>
            <a:ext cx="4171406" cy="312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958" y="2676116"/>
            <a:ext cx="3135894" cy="418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52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78824"/>
            <a:ext cx="10364451" cy="1031966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Вправа «ми –команда»</a:t>
            </a:r>
            <a:endParaRPr lang="uk-UA" sz="32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188720"/>
            <a:ext cx="10363826" cy="4602479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Мета: 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 почуття «ми», групової згуртованості, закріпити навички взаємодії в команді.</a:t>
            </a:r>
            <a:endParaRPr lang="uk-UA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Інструкція: </a:t>
            </a:r>
            <a:r>
              <a:rPr lang="uk-UA" sz="1800" b="1" dirty="0" smtClean="0">
                <a:latin typeface="Arial Black" panose="020B0A04020102020204" pitchFamily="34" charset="0"/>
              </a:rPr>
              <a:t>На аркуші ватману створити образ. Працює вся команда . Розподіляються ролі таким чином, що кожен учасник відповідає за свою частину роботи. Через 15 хвилин треба презентувати свій створений образ</a:t>
            </a:r>
            <a:endParaRPr lang="uk-UA" sz="1800" b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60" y="3489958"/>
            <a:ext cx="3195774" cy="220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71" y="3260813"/>
            <a:ext cx="4845423" cy="272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788" y="3815420"/>
            <a:ext cx="3906611" cy="291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912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3" y="169817"/>
            <a:ext cx="10907486" cy="1227909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Вправа «Групова дискусія» </a:t>
            </a:r>
            <a:b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5761" y="1071154"/>
            <a:ext cx="11351622" cy="4720045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</a:t>
            </a:r>
            <a:r>
              <a:rPr lang="uk-UA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1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 </a:t>
            </a:r>
            <a:r>
              <a:rPr lang="uk-UA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вміння розуміти одне одного, працювати в команді, йти на </a:t>
            </a:r>
            <a:r>
              <a:rPr lang="uk-UA" sz="1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компроміс</a:t>
            </a:r>
            <a:endParaRPr lang="uk-UA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Інструкція: </a:t>
            </a:r>
            <a:r>
              <a:rPr lang="uk-UA" sz="1600" b="1" dirty="0" smtClean="0">
                <a:latin typeface="Arial Black" panose="020B0A04020102020204" pitchFamily="34" charset="0"/>
              </a:rPr>
              <a:t>перед групою озвучується проблемне питання і учням необхідно </a:t>
            </a:r>
            <a:r>
              <a:rPr lang="uk-UA" sz="1600" b="1" dirty="0" smtClean="0">
                <a:latin typeface="Arial Black" panose="020B0A04020102020204" pitchFamily="34" charset="0"/>
              </a:rPr>
              <a:t>висловити </a:t>
            </a:r>
            <a:r>
              <a:rPr lang="uk-UA" sz="1600" b="1" dirty="0" smtClean="0">
                <a:latin typeface="Arial Black" panose="020B0A04020102020204" pitchFamily="34" charset="0"/>
              </a:rPr>
              <a:t>свою власну думку з цього приводу. Наприклад: 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В Україні введено </a:t>
            </a:r>
            <a:r>
              <a:rPr lang="ru-RU" sz="1600" b="1" i="1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мораторій</a:t>
            </a: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на </a:t>
            </a:r>
            <a:r>
              <a:rPr lang="ru-RU" sz="1600" b="1" i="1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проведення</a:t>
            </a:r>
            <a:r>
              <a:rPr lang="ru-RU" sz="1600" b="1" i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перевірок</a:t>
            </a: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стану </a:t>
            </a:r>
            <a:r>
              <a:rPr lang="ru-RU" sz="1600" b="1" i="1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охорони</a:t>
            </a:r>
            <a:r>
              <a:rPr lang="ru-RU" sz="1600" b="1" i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праці</a:t>
            </a:r>
            <a:r>
              <a:rPr lang="ru-RU" sz="1600" b="1" i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на </a:t>
            </a:r>
            <a:r>
              <a:rPr lang="ru-RU" sz="1600" b="1" i="1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підприємствах</a:t>
            </a: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. Як </a:t>
            </a:r>
            <a:r>
              <a:rPr lang="ru-RU" sz="1600" b="1" i="1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ви</a:t>
            </a: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вважаєте</a:t>
            </a: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600" b="1" i="1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чи</a:t>
            </a: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правильно </a:t>
            </a:r>
            <a:r>
              <a:rPr lang="ru-RU" sz="1600" b="1" i="1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це</a:t>
            </a: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? </a:t>
            </a:r>
            <a:r>
              <a:rPr lang="ru-RU" sz="1600" b="1" i="1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Доведіть</a:t>
            </a: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свою думку.</a:t>
            </a:r>
            <a:endParaRPr lang="uk-UA" sz="1600" b="1" i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" y="3567385"/>
            <a:ext cx="4898572" cy="329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571" y="3567386"/>
            <a:ext cx="4687726" cy="312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43691"/>
            <a:ext cx="10364451" cy="1018903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Вправа «Лампа Аладіна» </a:t>
            </a:r>
            <a:endParaRPr lang="uk-UA" sz="32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0262" y="1306286"/>
            <a:ext cx="11207931" cy="4990011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Мета: 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 почуття «ми», групової згуртованості </a:t>
            </a:r>
            <a:endParaRPr lang="uk-UA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Інструкція</a:t>
            </a:r>
            <a:r>
              <a:rPr lang="uk-UA" sz="1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r>
              <a:rPr lang="uk-UA" sz="1600" b="1" dirty="0" smtClean="0">
                <a:latin typeface="Arial Black" panose="020B0A04020102020204" pitchFamily="34" charset="0"/>
              </a:rPr>
              <a:t> </a:t>
            </a:r>
            <a:r>
              <a:rPr lang="uk-UA" sz="16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Усі </a:t>
            </a:r>
            <a:r>
              <a:rPr lang="uk-UA" sz="1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учасники стають колом і по черзі передають лампу одне одному та висловлюють свої побажання. </a:t>
            </a:r>
            <a:r>
              <a:rPr lang="uk-UA" sz="16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«Уявіть собі, що ваша команда знаходить стару лампу, потираючи її, з’являється чарівний джин. Тепер </a:t>
            </a:r>
            <a:r>
              <a:rPr lang="uk-UA" sz="16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кожен </a:t>
            </a:r>
            <a:r>
              <a:rPr lang="uk-UA" sz="1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 загадати </a:t>
            </a:r>
            <a:r>
              <a:rPr lang="uk-UA" sz="16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бажання, але воно повинно стосуватися всієї команди.</a:t>
            </a:r>
            <a:endParaRPr lang="uk-UA" sz="16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91" y="3116714"/>
            <a:ext cx="4015102" cy="300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9960"/>
          <a:stretch/>
        </p:blipFill>
        <p:spPr>
          <a:xfrm>
            <a:off x="8477794" y="3893621"/>
            <a:ext cx="3587386" cy="2859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364" y="3604668"/>
            <a:ext cx="3667015" cy="2835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2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015" y="313509"/>
            <a:ext cx="11400697" cy="1486989"/>
          </a:xfrm>
        </p:spPr>
        <p:txBody>
          <a:bodyPr/>
          <a:lstStyle/>
          <a:p>
            <a:r>
              <a:rPr lang="uk-UA" sz="3200" b="1" dirty="0">
                <a:solidFill>
                  <a:srgbClr val="86C157">
                    <a:lumMod val="50000"/>
                  </a:srgb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Вправа </a:t>
            </a:r>
            <a:r>
              <a:rPr lang="uk-UA" sz="3200" b="1" dirty="0" smtClean="0">
                <a:solidFill>
                  <a:srgbClr val="86C157">
                    <a:lumMod val="50000"/>
                  </a:srgb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«цікаві </a:t>
            </a:r>
            <a:r>
              <a:rPr lang="uk-UA" sz="3200" b="1" dirty="0" err="1" smtClean="0">
                <a:solidFill>
                  <a:srgbClr val="86C157">
                    <a:lumMod val="50000"/>
                  </a:srgb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пазли</a:t>
            </a:r>
            <a:r>
              <a:rPr lang="uk-UA" sz="3200" b="1" dirty="0" smtClean="0">
                <a:solidFill>
                  <a:srgbClr val="86C157">
                    <a:lumMod val="50000"/>
                  </a:srgb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»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93982" y="1944189"/>
            <a:ext cx="4914537" cy="368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123" y="1604556"/>
            <a:ext cx="3587386" cy="478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59" y="2578826"/>
            <a:ext cx="3226323" cy="2416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46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22069"/>
            <a:ext cx="10364451" cy="1515291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Завдяки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т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і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мбілд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і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нгу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учнів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формується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:</a:t>
            </a:r>
            <a:endParaRPr lang="uk-UA" sz="32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8641" y="1998616"/>
            <a:ext cx="11025050" cy="4284617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Arial Black" panose="020B0A04020102020204" pitchFamily="34" charset="0"/>
              </a:rPr>
              <a:t>Активна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життєва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atin typeface="Arial Black" panose="020B0A04020102020204" pitchFamily="34" charset="0"/>
              </a:rPr>
              <a:t>позиція</a:t>
            </a:r>
            <a:endParaRPr lang="uk-UA" sz="2400" dirty="0" smtClean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Професійна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atin typeface="Arial Black" panose="020B0A04020102020204" pitchFamily="34" charset="0"/>
              </a:rPr>
              <a:t>мобільність</a:t>
            </a:r>
            <a:endParaRPr lang="uk-UA" sz="2400" dirty="0" smtClean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Здатність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до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критичного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мислення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endParaRPr lang="uk-UA" sz="2400" dirty="0" smtClean="0">
              <a:latin typeface="Arial Black" panose="020B0A04020102020204" pitchFamily="34" charset="0"/>
            </a:endParaRPr>
          </a:p>
          <a:p>
            <a:r>
              <a:rPr lang="en-US" sz="2400" dirty="0" err="1" smtClean="0">
                <a:latin typeface="Arial Black" panose="020B0A04020102020204" pitchFamily="34" charset="0"/>
              </a:rPr>
              <a:t>Уміння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творчо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працювати</a:t>
            </a:r>
            <a:r>
              <a:rPr lang="en-US" sz="2400" dirty="0">
                <a:latin typeface="Arial Black" panose="020B0A04020102020204" pitchFamily="34" charset="0"/>
              </a:rPr>
              <a:t> в </a:t>
            </a:r>
            <a:r>
              <a:rPr lang="en-US" sz="2400" dirty="0" err="1">
                <a:latin typeface="Arial Black" panose="020B0A04020102020204" pitchFamily="34" charset="0"/>
              </a:rPr>
              <a:t>команді</a:t>
            </a:r>
            <a:r>
              <a:rPr lang="en-US" sz="2400" dirty="0">
                <a:latin typeface="Arial Black" panose="020B0A04020102020204" pitchFamily="34" charset="0"/>
              </a:rPr>
              <a:t>. </a:t>
            </a:r>
            <a:endParaRPr lang="uk-UA" sz="2400" dirty="0">
              <a:latin typeface="Arial Black" panose="020B0A04020102020204" pitchFamily="34" charset="0"/>
            </a:endParaRPr>
          </a:p>
          <a:p>
            <a:endParaRPr lang="uk-UA" sz="24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103" y="3917522"/>
            <a:ext cx="3762102" cy="28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731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1760" y="2129245"/>
            <a:ext cx="8626466" cy="3161211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Дякую за увагу!</a:t>
            </a:r>
            <a:endParaRPr lang="uk-UA" sz="4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31202" cy="44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577" y="326570"/>
            <a:ext cx="10742649" cy="201167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Тімбілдінг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(англ.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Team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building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–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побудова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команди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),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або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командоутворення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2697" y="2560320"/>
            <a:ext cx="11207931" cy="39972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Складові процесу:</a:t>
            </a:r>
            <a:endParaRPr lang="uk-UA" sz="2400" b="1" i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</a:t>
            </a:r>
            <a:r>
              <a:rPr lang="ru-RU" sz="2400" i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Формування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й </a:t>
            </a:r>
            <a:r>
              <a:rPr lang="ru-RU" sz="24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розвиток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навичок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sz="2400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</a:t>
            </a:r>
            <a:r>
              <a:rPr lang="ru-RU" sz="2400" i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командної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роботи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 (</a:t>
            </a:r>
            <a:r>
              <a:rPr lang="ru-RU" sz="24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team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skills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);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</a:t>
            </a:r>
            <a:r>
              <a:rPr lang="ru-RU" sz="2400" i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Формування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командного духу 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(</a:t>
            </a:r>
            <a:r>
              <a:rPr lang="ru-RU" sz="2400" i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team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spirit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);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3. </a:t>
            </a:r>
            <a:r>
              <a:rPr lang="ru-RU" sz="2400" i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Формування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команди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 .</a:t>
            </a:r>
            <a:endParaRPr lang="uk-UA" sz="2400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140" y="3579223"/>
            <a:ext cx="4804860" cy="306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142" t="31518" r="46252" b="55268"/>
          <a:stretch/>
        </p:blipFill>
        <p:spPr>
          <a:xfrm>
            <a:off x="6919348" y="1417317"/>
            <a:ext cx="5122322" cy="143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ила единства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023" y="117566"/>
            <a:ext cx="11589214" cy="6518365"/>
          </a:xfrm>
        </p:spPr>
      </p:pic>
    </p:spTree>
    <p:extLst>
      <p:ext uri="{BB962C8B-B14F-4D97-AF65-F5344CB8AC3E}">
        <p14:creationId xmlns:p14="http://schemas.microsoft.com/office/powerpoint/2010/main" val="335381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30630"/>
            <a:ext cx="10364451" cy="1071154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Ідею </a:t>
            </a:r>
            <a:r>
              <a:rPr lang="uk-UA" sz="2800" b="1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тімбілдінгу</a:t>
            </a: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приписують японцям</a:t>
            </a:r>
            <a:endParaRPr lang="uk-UA" sz="28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147" r="6086" b="17507"/>
          <a:stretch/>
        </p:blipFill>
        <p:spPr>
          <a:xfrm>
            <a:off x="4004325" y="3770390"/>
            <a:ext cx="4381722" cy="2970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949440" y="907461"/>
            <a:ext cx="4733735" cy="3043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26" y="907461"/>
            <a:ext cx="4729379" cy="308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10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13510"/>
            <a:ext cx="10364451" cy="111034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Вишкіл козаків- розвідників (пластунів) в українському козацтві</a:t>
            </a:r>
            <a:endParaRPr lang="uk-UA" sz="28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23" y="1330030"/>
            <a:ext cx="4181250" cy="2993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132" y="1330030"/>
            <a:ext cx="4027745" cy="2993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3908847" y="3787139"/>
            <a:ext cx="4374305" cy="2923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0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04503"/>
            <a:ext cx="11273246" cy="1933303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До т</a:t>
            </a:r>
            <a:r>
              <a:rPr lang="uk-UA" sz="2800" dirty="0" err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імбілдінгу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відносяться :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Командні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ігри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та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Заходи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творчого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характеру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(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командні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конкурси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Активні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тренінги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зорієнтовані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на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взаємодію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) </a:t>
            </a:r>
            <a:endParaRPr lang="uk-UA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80" y="1907177"/>
            <a:ext cx="4078811" cy="306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171705" y="2871090"/>
            <a:ext cx="3827418" cy="291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123" y="4012402"/>
            <a:ext cx="4064235" cy="2709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52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1" y="470263"/>
            <a:ext cx="10546706" cy="992777"/>
          </a:xfrm>
        </p:spPr>
        <p:txBody>
          <a:bodyPr>
            <a:normAutofit/>
          </a:bodyPr>
          <a:lstStyle/>
          <a:p>
            <a:r>
              <a:rPr lang="uk-UA" sz="27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Вимоги роботодавців до ключових професійних </a:t>
            </a:r>
            <a:r>
              <a:rPr lang="uk-UA" sz="2700" b="1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компетентностей</a:t>
            </a:r>
            <a:r>
              <a:rPr lang="uk-UA" sz="27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випускників</a:t>
            </a: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1074" y="1606731"/>
            <a:ext cx="11482251" cy="484631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b="1" dirty="0">
                <a:latin typeface="Arial Black" panose="020B0A04020102020204" pitchFamily="34" charset="0"/>
              </a:rPr>
              <a:t>Здатність працювати в </a:t>
            </a:r>
            <a:r>
              <a:rPr lang="uk-UA" b="1" dirty="0" smtClean="0">
                <a:latin typeface="Arial Black" panose="020B0A04020102020204" pitchFamily="34" charset="0"/>
              </a:rPr>
              <a:t>команді,  </a:t>
            </a:r>
            <a:r>
              <a:rPr lang="uk-UA" b="1" dirty="0">
                <a:latin typeface="Arial Black" panose="020B0A04020102020204" pitchFamily="34" charset="0"/>
              </a:rPr>
              <a:t>самостійно приймати </a:t>
            </a:r>
            <a:r>
              <a:rPr lang="uk-UA" b="1" dirty="0" smtClean="0">
                <a:latin typeface="Arial Black" panose="020B0A04020102020204" pitchFamily="34" charset="0"/>
              </a:rPr>
              <a:t>рішення; </a:t>
            </a:r>
          </a:p>
          <a:p>
            <a:pPr algn="just"/>
            <a:r>
              <a:rPr lang="ru-RU" b="1" dirty="0" err="1">
                <a:latin typeface="Arial Black" panose="020B0A04020102020204" pitchFamily="34" charset="0"/>
              </a:rPr>
              <a:t>Оперативність</a:t>
            </a:r>
            <a:r>
              <a:rPr lang="ru-RU" b="1" dirty="0">
                <a:latin typeface="Arial Black" panose="020B0A04020102020204" pitchFamily="34" charset="0"/>
              </a:rPr>
              <a:t> у </a:t>
            </a:r>
            <a:r>
              <a:rPr lang="ru-RU" b="1" dirty="0" err="1">
                <a:latin typeface="Arial Black" panose="020B0A04020102020204" pitchFamily="34" charset="0"/>
              </a:rPr>
              <a:t>прийнятті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правильних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рішень</a:t>
            </a:r>
            <a:r>
              <a:rPr lang="ru-RU" b="1" dirty="0">
                <a:latin typeface="Arial Black" panose="020B0A04020102020204" pitchFamily="34" charset="0"/>
              </a:rPr>
              <a:t> у </a:t>
            </a:r>
            <a:r>
              <a:rPr lang="ru-RU" b="1" dirty="0" err="1">
                <a:latin typeface="Arial Black" panose="020B0A04020102020204" pitchFamily="34" charset="0"/>
              </a:rPr>
              <a:t>позаштатних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ситуаціях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під</a:t>
            </a:r>
            <a:r>
              <a:rPr lang="ru-RU" b="1" dirty="0">
                <a:latin typeface="Arial Black" panose="020B0A04020102020204" pitchFamily="34" charset="0"/>
              </a:rPr>
              <a:t> час </a:t>
            </a:r>
            <a:r>
              <a:rPr lang="ru-RU" b="1" dirty="0" err="1" smtClean="0">
                <a:latin typeface="Arial Black" panose="020B0A04020102020204" pitchFamily="34" charset="0"/>
              </a:rPr>
              <a:t>роботи</a:t>
            </a:r>
            <a:r>
              <a:rPr lang="uk-UA" b="1" dirty="0" smtClean="0">
                <a:latin typeface="Arial Black" panose="020B0A04020102020204" pitchFamily="34" charset="0"/>
              </a:rPr>
              <a:t>;</a:t>
            </a:r>
          </a:p>
          <a:p>
            <a:pPr algn="just"/>
            <a:r>
              <a:rPr lang="uk-UA" b="1" dirty="0" smtClean="0">
                <a:latin typeface="Arial Black" panose="020B0A04020102020204" pitchFamily="34" charset="0"/>
              </a:rPr>
              <a:t> </a:t>
            </a:r>
            <a:r>
              <a:rPr lang="uk-UA" b="1" dirty="0">
                <a:latin typeface="Arial Black" panose="020B0A04020102020204" pitchFamily="34" charset="0"/>
              </a:rPr>
              <a:t>Здатність планувати трудову </a:t>
            </a:r>
            <a:r>
              <a:rPr lang="uk-UA" b="1" dirty="0" smtClean="0">
                <a:latin typeface="Arial Black" panose="020B0A04020102020204" pitchFamily="34" charset="0"/>
              </a:rPr>
              <a:t>діяльність</a:t>
            </a:r>
            <a:r>
              <a:rPr lang="uk-UA" b="1" dirty="0">
                <a:latin typeface="Arial Black" panose="020B0A04020102020204" pitchFamily="34" charset="0"/>
              </a:rPr>
              <a:t>;</a:t>
            </a:r>
            <a:endParaRPr lang="uk-UA" b="1" dirty="0" smtClean="0">
              <a:latin typeface="Arial Black" panose="020B0A04020102020204" pitchFamily="34" charset="0"/>
            </a:endParaRPr>
          </a:p>
          <a:p>
            <a:pPr algn="just"/>
            <a:r>
              <a:rPr lang="uk-UA" b="1" dirty="0" smtClean="0">
                <a:latin typeface="Arial Black" panose="020B0A04020102020204" pitchFamily="34" charset="0"/>
              </a:rPr>
              <a:t> </a:t>
            </a:r>
            <a:r>
              <a:rPr lang="uk-UA" b="1" dirty="0">
                <a:latin typeface="Arial Black" panose="020B0A04020102020204" pitchFamily="34" charset="0"/>
              </a:rPr>
              <a:t>Здатність до пошуку та засвоєння нових знань, набуття нових вмінь і </a:t>
            </a:r>
            <a:r>
              <a:rPr lang="uk-UA" b="1" dirty="0" smtClean="0">
                <a:latin typeface="Arial Black" panose="020B0A04020102020204" pitchFamily="34" charset="0"/>
              </a:rPr>
              <a:t>навичок;</a:t>
            </a:r>
          </a:p>
          <a:p>
            <a:pPr algn="just"/>
            <a:r>
              <a:rPr lang="uk-UA" b="1" dirty="0" smtClean="0">
                <a:latin typeface="Arial Black" panose="020B0A04020102020204" pitchFamily="34" charset="0"/>
              </a:rPr>
              <a:t>Здатність </a:t>
            </a:r>
            <a:r>
              <a:rPr lang="uk-UA" b="1" dirty="0">
                <a:latin typeface="Arial Black" panose="020B0A04020102020204" pitchFamily="34" charset="0"/>
              </a:rPr>
              <a:t>визначати навчальні цілі та способи їх </a:t>
            </a:r>
            <a:r>
              <a:rPr lang="uk-UA" b="1" dirty="0" smtClean="0">
                <a:latin typeface="Arial Black" panose="020B0A04020102020204" pitchFamily="34" charset="0"/>
              </a:rPr>
              <a:t>досягнення,  </a:t>
            </a:r>
            <a:r>
              <a:rPr lang="uk-UA" b="1" dirty="0">
                <a:latin typeface="Arial Black" panose="020B0A04020102020204" pitchFamily="34" charset="0"/>
              </a:rPr>
              <a:t>оцінювати власні результати навчання, навчатися впродовж </a:t>
            </a:r>
            <a:r>
              <a:rPr lang="uk-UA" b="1" dirty="0" smtClean="0">
                <a:latin typeface="Arial Black" panose="020B0A04020102020204" pitchFamily="34" charset="0"/>
              </a:rPr>
              <a:t>життя</a:t>
            </a:r>
            <a:r>
              <a:rPr lang="uk-UA" b="1" dirty="0">
                <a:latin typeface="Arial Black" panose="020B0A04020102020204" pitchFamily="34" charset="0"/>
              </a:rPr>
              <a:t>;</a:t>
            </a:r>
            <a:endParaRPr lang="uk-UA" b="1" dirty="0" smtClean="0">
              <a:latin typeface="Arial Black" panose="020B0A04020102020204" pitchFamily="34" charset="0"/>
            </a:endParaRPr>
          </a:p>
          <a:p>
            <a:pPr algn="just"/>
            <a:r>
              <a:rPr lang="uk-UA" b="1" dirty="0" smtClean="0">
                <a:latin typeface="Arial Black" panose="020B0A04020102020204" pitchFamily="34" charset="0"/>
              </a:rPr>
              <a:t>Здатність </a:t>
            </a:r>
            <a:r>
              <a:rPr lang="uk-UA" b="1" dirty="0" err="1">
                <a:latin typeface="Arial Black" panose="020B0A04020102020204" pitchFamily="34" charset="0"/>
              </a:rPr>
              <a:t>відповідально</a:t>
            </a:r>
            <a:r>
              <a:rPr lang="uk-UA" b="1" dirty="0">
                <a:latin typeface="Arial Black" panose="020B0A04020102020204" pitchFamily="34" charset="0"/>
              </a:rPr>
              <a:t> ставитись до професійної </a:t>
            </a:r>
            <a:r>
              <a:rPr lang="uk-UA" b="1" dirty="0" smtClean="0">
                <a:latin typeface="Arial Black" panose="020B0A04020102020204" pitchFamily="34" charset="0"/>
              </a:rPr>
              <a:t>діяльності,  </a:t>
            </a:r>
            <a:r>
              <a:rPr lang="uk-UA" b="1" dirty="0">
                <a:latin typeface="Arial Black" panose="020B0A04020102020204" pitchFamily="34" charset="0"/>
              </a:rPr>
              <a:t>Знання професійної лексики та </a:t>
            </a:r>
            <a:r>
              <a:rPr lang="uk-UA" b="1" dirty="0" smtClean="0">
                <a:latin typeface="Arial Black" panose="020B0A04020102020204" pitchFamily="34" charset="0"/>
              </a:rPr>
              <a:t>термінології</a:t>
            </a:r>
            <a:r>
              <a:rPr lang="uk-UA" b="1" dirty="0">
                <a:latin typeface="Arial Black" panose="020B0A04020102020204" pitchFamily="34" charset="0"/>
              </a:rPr>
              <a:t>;</a:t>
            </a:r>
            <a:endParaRPr lang="uk-UA" b="1" dirty="0" smtClean="0">
              <a:latin typeface="Arial Black" panose="020B0A04020102020204" pitchFamily="34" charset="0"/>
            </a:endParaRPr>
          </a:p>
          <a:p>
            <a:pPr algn="just"/>
            <a:r>
              <a:rPr lang="uk-UA" b="1" dirty="0" smtClean="0">
                <a:latin typeface="Arial Black" panose="020B0A04020102020204" pitchFamily="34" charset="0"/>
              </a:rPr>
              <a:t> </a:t>
            </a:r>
            <a:r>
              <a:rPr lang="uk-UA" b="1" dirty="0">
                <a:latin typeface="Arial Black" panose="020B0A04020102020204" pitchFamily="34" charset="0"/>
              </a:rPr>
              <a:t>Дотримання професійної </a:t>
            </a:r>
            <a:r>
              <a:rPr lang="uk-UA" b="1" dirty="0" smtClean="0">
                <a:latin typeface="Arial Black" panose="020B0A04020102020204" pitchFamily="34" charset="0"/>
              </a:rPr>
              <a:t>етики, </a:t>
            </a:r>
            <a:r>
              <a:rPr lang="uk-UA" b="1" dirty="0">
                <a:latin typeface="Arial Black" panose="020B0A04020102020204" pitchFamily="34" charset="0"/>
              </a:rPr>
              <a:t>Запобігання конфліктних </a:t>
            </a:r>
            <a:r>
              <a:rPr lang="uk-UA" b="1" dirty="0" smtClean="0">
                <a:latin typeface="Arial Black" panose="020B0A04020102020204" pitchFamily="34" charset="0"/>
              </a:rPr>
              <a:t>ситуацій; </a:t>
            </a:r>
          </a:p>
          <a:p>
            <a:pPr algn="just"/>
            <a:r>
              <a:rPr lang="ru-RU" b="1" dirty="0" err="1" smtClean="0">
                <a:latin typeface="Arial Black" panose="020B0A04020102020204" pitchFamily="34" charset="0"/>
              </a:rPr>
              <a:t>Користуватися</a:t>
            </a:r>
            <a:r>
              <a:rPr lang="ru-RU" b="1" dirty="0" smtClean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навичками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слухання</a:t>
            </a:r>
            <a:r>
              <a:rPr lang="ru-RU" b="1" dirty="0">
                <a:latin typeface="Arial Black" panose="020B0A04020102020204" pitchFamily="34" charset="0"/>
              </a:rPr>
              <a:t> і </a:t>
            </a:r>
            <a:r>
              <a:rPr lang="ru-RU" b="1" dirty="0" err="1">
                <a:latin typeface="Arial Black" panose="020B0A04020102020204" pitchFamily="34" charset="0"/>
              </a:rPr>
              <a:t>невербальної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 smtClean="0">
                <a:latin typeface="Arial Black" panose="020B0A04020102020204" pitchFamily="34" charset="0"/>
              </a:rPr>
              <a:t>комунікації</a:t>
            </a:r>
            <a:r>
              <a:rPr lang="ru-RU" b="1" dirty="0" smtClean="0">
                <a:latin typeface="Arial Black" panose="020B0A04020102020204" pitchFamily="34" charset="0"/>
              </a:rPr>
              <a:t>.</a:t>
            </a:r>
            <a:endParaRPr lang="uk-UA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272" y="274322"/>
            <a:ext cx="10777482" cy="1632856"/>
          </a:xfrm>
        </p:spPr>
        <p:txBody>
          <a:bodyPr>
            <a:normAutofit/>
          </a:bodyPr>
          <a:lstStyle/>
          <a:p>
            <a:pPr algn="just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1.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Формування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й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розвиток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навичок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командної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роботи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(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team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skills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),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які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є основою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системи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впровадження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командного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менеджменту: </a:t>
            </a:r>
            <a:endParaRPr lang="uk-UA" sz="24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9269" y="1907178"/>
            <a:ext cx="10907485" cy="4428308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Включає такі </a:t>
            </a:r>
            <a:r>
              <a:rPr lang="uk-UA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навички:</a:t>
            </a:r>
          </a:p>
          <a:p>
            <a:r>
              <a:rPr lang="uk-UA" sz="1800" b="1" dirty="0" smtClean="0">
                <a:latin typeface="Arial Black" panose="020B0A04020102020204" pitchFamily="34" charset="0"/>
              </a:rPr>
              <a:t>гармонізація </a:t>
            </a:r>
            <a:r>
              <a:rPr lang="uk-UA" sz="1800" b="1" dirty="0">
                <a:latin typeface="Arial Black" panose="020B0A04020102020204" pitchFamily="34" charset="0"/>
              </a:rPr>
              <a:t>спільної мети з особистими цілями;</a:t>
            </a:r>
          </a:p>
          <a:p>
            <a:r>
              <a:rPr lang="uk-UA" sz="1800" b="1" dirty="0">
                <a:latin typeface="Arial Black" panose="020B0A04020102020204" pitchFamily="34" charset="0"/>
              </a:rPr>
              <a:t>прийняття відповідальності за результат команди;</a:t>
            </a:r>
          </a:p>
          <a:p>
            <a:r>
              <a:rPr lang="uk-UA" sz="1800" b="1" dirty="0">
                <a:latin typeface="Arial Black" panose="020B0A04020102020204" pitchFamily="34" charset="0"/>
              </a:rPr>
              <a:t>ситуаційне лідерство (лідерство під завдання) й гнучка зміна стилю відповідно до особливостей завдання;</a:t>
            </a:r>
          </a:p>
          <a:p>
            <a:r>
              <a:rPr lang="uk-UA" sz="1800" b="1" dirty="0">
                <a:latin typeface="Arial Black" panose="020B0A04020102020204" pitchFamily="34" charset="0"/>
              </a:rPr>
              <a:t>конструктивна взаємодія та самоврядування;</a:t>
            </a:r>
          </a:p>
          <a:p>
            <a:r>
              <a:rPr lang="uk-UA" sz="1800" b="1" dirty="0">
                <a:latin typeface="Arial Black" panose="020B0A04020102020204" pitchFamily="34" charset="0"/>
              </a:rPr>
              <a:t>прийняття єдиного командного рішення й узгодження його з членами команди.</a:t>
            </a:r>
          </a:p>
          <a:p>
            <a:pPr marL="0" indent="0">
              <a:buNone/>
            </a:pPr>
            <a:endParaRPr lang="uk-UA" b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213" y="4933580"/>
            <a:ext cx="2915787" cy="1924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43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43692"/>
            <a:ext cx="11312434" cy="1449977"/>
          </a:xfrm>
        </p:spPr>
        <p:txBody>
          <a:bodyPr>
            <a:normAutofit/>
          </a:bodyPr>
          <a:lstStyle/>
          <a:p>
            <a:pPr algn="just"/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2. Формування 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командного духу (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team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spirit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)</a:t>
            </a:r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,  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що </a:t>
            </a:r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характеризує 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неформальне ставлення співробітників до колег й організації.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927" r="20642"/>
          <a:stretch/>
        </p:blipFill>
        <p:spPr>
          <a:xfrm>
            <a:off x="8196982" y="1084059"/>
            <a:ext cx="3733761" cy="250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1" y="1593670"/>
            <a:ext cx="11312434" cy="48332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uk-UA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uk-UA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uk-UA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комплекс </a:t>
            </a:r>
            <a:r>
              <a:rPr lang="uk-UA" i="1" dirty="0">
                <a:solidFill>
                  <a:srgbClr val="002060"/>
                </a:solidFill>
                <a:latin typeface="Arial Black" panose="020B0A04020102020204" pitchFamily="34" charset="0"/>
              </a:rPr>
              <a:t>заходів, спрямованих на</a:t>
            </a:r>
            <a:r>
              <a:rPr lang="uk-UA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:</a:t>
            </a:r>
          </a:p>
          <a:p>
            <a:pPr marL="0" indent="0">
              <a:buNone/>
            </a:pPr>
            <a:endParaRPr lang="uk-UA" dirty="0"/>
          </a:p>
          <a:p>
            <a:r>
              <a:rPr lang="uk-UA" sz="1800" dirty="0">
                <a:latin typeface="Arial Black" panose="020B0A04020102020204" pitchFamily="34" charset="0"/>
              </a:rPr>
              <a:t>посилення почуття згуртованості, формування стійкого відчуття «ми»;</a:t>
            </a:r>
          </a:p>
          <a:p>
            <a:r>
              <a:rPr lang="uk-UA" sz="1800" dirty="0">
                <a:latin typeface="Arial Black" panose="020B0A04020102020204" pitchFamily="34" charset="0"/>
              </a:rPr>
              <a:t>розвиток довіри між співробітниками, розуміння та прийняття індивідуальних особливостей одне одного;</a:t>
            </a:r>
          </a:p>
          <a:p>
            <a:r>
              <a:rPr lang="uk-UA" sz="1800" dirty="0">
                <a:latin typeface="Arial Black" panose="020B0A04020102020204" pitchFamily="34" charset="0"/>
              </a:rPr>
              <a:t>створення мотивації на спільну діяльність;</a:t>
            </a:r>
          </a:p>
          <a:p>
            <a:r>
              <a:rPr lang="uk-UA" sz="1800" dirty="0">
                <a:latin typeface="Arial Black" panose="020B0A04020102020204" pitchFamily="34" charset="0"/>
              </a:rPr>
              <a:t>створення досвіду високоефективних спільних дій;</a:t>
            </a:r>
          </a:p>
          <a:p>
            <a:r>
              <a:rPr lang="uk-UA" sz="1800" dirty="0">
                <a:latin typeface="Arial Black" panose="020B0A04020102020204" pitchFamily="34" charset="0"/>
              </a:rPr>
              <a:t>підвищення неформального авторитету керівників;</a:t>
            </a:r>
          </a:p>
          <a:p>
            <a:r>
              <a:rPr lang="uk-UA" sz="1800" dirty="0">
                <a:latin typeface="Arial Black" panose="020B0A04020102020204" pitchFamily="34" charset="0"/>
              </a:rPr>
              <a:t>розвиток лояльності учасників програми у ставленні до організації.</a:t>
            </a:r>
          </a:p>
          <a:p>
            <a:endParaRPr lang="uk-UA" sz="1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651</TotalTime>
  <Words>587</Words>
  <Application>Microsoft Office PowerPoint</Application>
  <PresentationFormat>Широкоэкранный</PresentationFormat>
  <Paragraphs>85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Times New Roman</vt:lpstr>
      <vt:lpstr>Tw Cen MT</vt:lpstr>
      <vt:lpstr>Капля</vt:lpstr>
      <vt:lpstr>Державний навчальний заклад «Центр професійної освіти інформаційних технологій, поліграфії та дизайну м.Києва»          Тімбілдінг  як засіб формування професійних компетентностей та особистісних якостей учасників освітнього процесу</vt:lpstr>
      <vt:lpstr> Тімбілдінг (англ. Team building – побудова команди), або командоутворення.                                                             </vt:lpstr>
      <vt:lpstr>Презентация PowerPoint</vt:lpstr>
      <vt:lpstr>Ідею тімбілдінгу приписують японцям</vt:lpstr>
      <vt:lpstr>Вишкіл козаків- розвідників (пластунів) в українському козацтві</vt:lpstr>
      <vt:lpstr>До тімбілдінгу відносяться : Командні ігри та Заходи творчого характеру  ( командні конкурси, Активні тренінги, зорієнтовані на взаємодію) </vt:lpstr>
      <vt:lpstr>Вимоги роботодавців до ключових професійних компетентностей випускників:</vt:lpstr>
      <vt:lpstr>1.Формування й розвиток навичок командної роботи (team skills), які є основою системи впровадження командного менеджменту: </vt:lpstr>
      <vt:lpstr>2. Формування командного духу (team spirit),  що характеризує неформальне ставлення співробітників до колег й організації. </vt:lpstr>
      <vt:lpstr>3. Формування команди — механічні дії з підбору, оптимізації структури команди й функціонально-рольового розподілу:</vt:lpstr>
      <vt:lpstr>Прийоми тімбілдінгу</vt:lpstr>
      <vt:lpstr>Правила тімбілдінгу</vt:lpstr>
      <vt:lpstr>День здоров'я  в Центрі – один із прийомів тімбілдінгу </vt:lpstr>
      <vt:lpstr>Вправа «ми –команда»</vt:lpstr>
      <vt:lpstr>Вправа «Групова дискусія»  </vt:lpstr>
      <vt:lpstr>Вправа «Лампа Аладіна» </vt:lpstr>
      <vt:lpstr>Вправа «цікаві пазли» </vt:lpstr>
      <vt:lpstr>Завдяки тімбілдінгу в учнів формується :</vt:lpstr>
      <vt:lpstr>Дякую за увагу!</vt:lpstr>
    </vt:vector>
  </TitlesOfParts>
  <Company>ЦПОІТПД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Державний навчальний заклад «Центр професійної освіти інформаційних технологій, поліграфії та дизайну м.Києва»     Тимбілдінг – як засіб формування професійних компетентностей та особистісних якостей учасників освітнього процесу</dc:title>
  <dc:creator>Блажко Галина Євгенівна</dc:creator>
  <cp:lastModifiedBy>Блажко Галина Євгенівна</cp:lastModifiedBy>
  <cp:revision>43</cp:revision>
  <dcterms:created xsi:type="dcterms:W3CDTF">2018-12-22T07:10:43Z</dcterms:created>
  <dcterms:modified xsi:type="dcterms:W3CDTF">2019-01-11T06:39:45Z</dcterms:modified>
</cp:coreProperties>
</file>