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65" r:id="rId3"/>
    <p:sldId id="259" r:id="rId4"/>
    <p:sldId id="263" r:id="rId5"/>
    <p:sldId id="264" r:id="rId6"/>
    <p:sldId id="260" r:id="rId7"/>
    <p:sldId id="266" r:id="rId8"/>
    <p:sldId id="283" r:id="rId9"/>
    <p:sldId id="291" r:id="rId10"/>
    <p:sldId id="270" r:id="rId11"/>
    <p:sldId id="271" r:id="rId12"/>
    <p:sldId id="269" r:id="rId13"/>
    <p:sldId id="261" r:id="rId14"/>
    <p:sldId id="262" r:id="rId15"/>
    <p:sldId id="268" r:id="rId16"/>
    <p:sldId id="273" r:id="rId17"/>
    <p:sldId id="274" r:id="rId18"/>
    <p:sldId id="277" r:id="rId19"/>
    <p:sldId id="278" r:id="rId20"/>
    <p:sldId id="279" r:id="rId21"/>
    <p:sldId id="293" r:id="rId22"/>
    <p:sldId id="280" r:id="rId23"/>
    <p:sldId id="281" r:id="rId24"/>
    <p:sldId id="282" r:id="rId25"/>
    <p:sldId id="275" r:id="rId26"/>
    <p:sldId id="290" r:id="rId27"/>
    <p:sldId id="289" r:id="rId28"/>
    <p:sldId id="286"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6" autoAdjust="0"/>
    <p:restoredTop sz="94434" autoAdjust="0"/>
  </p:normalViewPr>
  <p:slideViewPr>
    <p:cSldViewPr>
      <p:cViewPr varScale="1">
        <p:scale>
          <a:sx n="69" d="100"/>
          <a:sy n="69"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D3D2F-BBEF-4541-BCE1-54AE2F5CCC5A}" type="datetimeFigureOut">
              <a:rPr lang="ru-RU" smtClean="0"/>
              <a:pPr/>
              <a:t>08.01.2020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0F0FA-EE11-4D32-BE5E-E76AD64CD030}" type="slidenum">
              <a:rPr lang="ru-RU" smtClean="0"/>
              <a:pPr/>
              <a:t>‹#›</a:t>
            </a:fld>
            <a:endParaRPr lang="ru-RU"/>
          </a:p>
        </p:txBody>
      </p:sp>
    </p:spTree>
    <p:extLst>
      <p:ext uri="{BB962C8B-B14F-4D97-AF65-F5344CB8AC3E}">
        <p14:creationId xmlns:p14="http://schemas.microsoft.com/office/powerpoint/2010/main" val="179925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D70F0FA-EE11-4D32-BE5E-E76AD64CD030}" type="slidenum">
              <a:rPr lang="ru-RU" smtClean="0"/>
              <a:pPr/>
              <a:t>16</a:t>
            </a:fld>
            <a:endParaRPr lang="ru-RU"/>
          </a:p>
        </p:txBody>
      </p:sp>
    </p:spTree>
    <p:extLst>
      <p:ext uri="{BB962C8B-B14F-4D97-AF65-F5344CB8AC3E}">
        <p14:creationId xmlns:p14="http://schemas.microsoft.com/office/powerpoint/2010/main" val="239533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278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200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55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8057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687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1807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927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7930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7183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6405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023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6042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0146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018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840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08.01.2020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537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08.01.2020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3228580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9B%D0%B5%D0%BE%D0%BD%D0%B0%D1%80%D0%B4%D0%BE_%D0%B4%D0%B0_%D0%92%D0%B8%D0%BD%D1%87%D0%B8"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s://ru.wikipedia.org/wiki/1519_%D0%B3%D0%BE%D0%B4" TargetMode="External"/><Relationship Id="rId5" Type="http://schemas.openxmlformats.org/officeDocument/2006/relationships/hyperlink" Target="https://ru.wikipedia.org/wiki/1503_%D0%B3%D0%BE%D0%B4" TargetMode="External"/><Relationship Id="rId4" Type="http://schemas.openxmlformats.org/officeDocument/2006/relationships/hyperlink" Target="https://ru.wikipedia.org/wiki/%D0%9B%D0%B8%D0%B7%D0%B0_%D0%B4%D0%B5%D0%BB%D1%8C_%D0%94%D0%B6%D0%BE%D0%BA%D0%BE%D0%BD%D0%B4%D0%B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evagaf@ukr.ne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92696"/>
            <a:ext cx="8892480" cy="2708872"/>
          </a:xfrm>
        </p:spPr>
        <p:txBody>
          <a:bodyPr>
            <a:noAutofit/>
          </a:bodyPr>
          <a:lstStyle/>
          <a:p>
            <a:pPr algn="ctr"/>
            <a:r>
              <a:rPr lang="uk-UA" sz="4800" dirty="0" smtClean="0">
                <a:solidFill>
                  <a:srgbClr val="FF0000"/>
                </a:solidFill>
              </a:rPr>
              <a:t>Е</a:t>
            </a:r>
            <a:r>
              <a:rPr lang="uk-UA" sz="4800" b="1" dirty="0" smtClean="0">
                <a:solidFill>
                  <a:srgbClr val="FF0000"/>
                </a:solidFill>
              </a:rPr>
              <a:t>лектронний </a:t>
            </a:r>
            <a:r>
              <a:rPr lang="uk-UA" sz="4800" b="1" dirty="0" smtClean="0">
                <a:solidFill>
                  <a:srgbClr val="FF0000"/>
                </a:solidFill>
              </a:rPr>
              <a:t>підручник як </a:t>
            </a:r>
            <a:r>
              <a:rPr lang="uk-UA" sz="4800" b="1" dirty="0" smtClean="0">
                <a:solidFill>
                  <a:srgbClr val="FF0000"/>
                </a:solidFill>
              </a:rPr>
              <a:t>елемент інтерактивного освітнього </a:t>
            </a:r>
            <a:r>
              <a:rPr lang="uk-UA" sz="4800" b="1" dirty="0" smtClean="0">
                <a:solidFill>
                  <a:srgbClr val="FF0000"/>
                </a:solidFill>
              </a:rPr>
              <a:t>середовища на </a:t>
            </a:r>
            <a:r>
              <a:rPr lang="uk-UA" sz="4800" b="1" dirty="0" err="1" smtClean="0">
                <a:solidFill>
                  <a:srgbClr val="FF0000"/>
                </a:solidFill>
              </a:rPr>
              <a:t>уроках</a:t>
            </a:r>
            <a:r>
              <a:rPr lang="uk-UA" sz="4800" b="1" dirty="0" smtClean="0">
                <a:solidFill>
                  <a:srgbClr val="FF0000"/>
                </a:solidFill>
              </a:rPr>
              <a:t> географії </a:t>
            </a:r>
            <a:endParaRPr lang="ru-RU" sz="4800" b="1" dirty="0">
              <a:solidFill>
                <a:srgbClr val="FF0000"/>
              </a:solidFill>
            </a:endParaRPr>
          </a:p>
        </p:txBody>
      </p:sp>
      <p:sp>
        <p:nvSpPr>
          <p:cNvPr id="3" name="Подзаголовок 2"/>
          <p:cNvSpPr>
            <a:spLocks noGrp="1"/>
          </p:cNvSpPr>
          <p:nvPr>
            <p:ph type="subTitle" idx="1"/>
          </p:nvPr>
        </p:nvSpPr>
        <p:spPr>
          <a:xfrm>
            <a:off x="6228184" y="5445224"/>
            <a:ext cx="2664296" cy="1008112"/>
          </a:xfrm>
        </p:spPr>
        <p:txBody>
          <a:bodyPr/>
          <a:lstStyle/>
          <a:p>
            <a:pPr algn="l"/>
            <a:r>
              <a:rPr lang="ru-RU" b="1" dirty="0" smtClean="0">
                <a:solidFill>
                  <a:schemeClr val="tx1"/>
                </a:solidFill>
              </a:rPr>
              <a:t>Агафонов Є.О.</a:t>
            </a:r>
          </a:p>
          <a:p>
            <a:pPr algn="l"/>
            <a:r>
              <a:rPr lang="ru-RU" b="1" dirty="0" err="1">
                <a:solidFill>
                  <a:schemeClr val="tx1"/>
                </a:solidFill>
              </a:rPr>
              <a:t>в</a:t>
            </a:r>
            <a:r>
              <a:rPr lang="ru-RU" b="1" dirty="0" err="1" smtClean="0">
                <a:solidFill>
                  <a:schemeClr val="tx1"/>
                </a:solidFill>
              </a:rPr>
              <a:t>икладач</a:t>
            </a:r>
            <a:r>
              <a:rPr lang="ru-RU" b="1" dirty="0" smtClean="0">
                <a:solidFill>
                  <a:schemeClr val="tx1"/>
                </a:solidFill>
              </a:rPr>
              <a:t> </a:t>
            </a:r>
            <a:r>
              <a:rPr lang="ru-RU" b="1" dirty="0" err="1" smtClean="0">
                <a:solidFill>
                  <a:schemeClr val="tx1"/>
                </a:solidFill>
              </a:rPr>
              <a:t>географії</a:t>
            </a:r>
            <a:endParaRPr lang="ru-RU"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0" y="122985"/>
            <a:ext cx="8028385" cy="840726"/>
          </a:xfrm>
        </p:spPr>
        <p:txBody>
          <a:bodyPr>
            <a:noAutofit/>
          </a:bodyPr>
          <a:lstStyle/>
          <a:p>
            <a:pPr>
              <a:defRPr/>
            </a:pPr>
            <a:r>
              <a:rPr lang="ru-RU" sz="3200" dirty="0">
                <a:solidFill>
                  <a:srgbClr val="00B050"/>
                </a:solidFill>
              </a:rPr>
              <a:t>Я</a:t>
            </a:r>
            <a:r>
              <a:rPr lang="ru-RU" sz="3200" dirty="0" smtClean="0">
                <a:solidFill>
                  <a:srgbClr val="00B050"/>
                </a:solidFill>
              </a:rPr>
              <a:t>к </a:t>
            </a:r>
            <a:r>
              <a:rPr lang="ru-RU" sz="3200" dirty="0" err="1" smtClean="0">
                <a:solidFill>
                  <a:srgbClr val="00B050"/>
                </a:solidFill>
              </a:rPr>
              <a:t>головний</a:t>
            </a:r>
            <a:r>
              <a:rPr lang="ru-RU" sz="3200" dirty="0" smtClean="0">
                <a:solidFill>
                  <a:srgbClr val="00B050"/>
                </a:solidFill>
              </a:rPr>
              <a:t> </a:t>
            </a:r>
            <a:r>
              <a:rPr lang="ru-RU" sz="3200" dirty="0" err="1">
                <a:solidFill>
                  <a:srgbClr val="00B050"/>
                </a:solidFill>
              </a:rPr>
              <a:t>шахтарський</a:t>
            </a:r>
            <a:r>
              <a:rPr lang="ru-RU" sz="3200" dirty="0">
                <a:solidFill>
                  <a:srgbClr val="00B050"/>
                </a:solidFill>
              </a:rPr>
              <a:t> район </a:t>
            </a:r>
            <a:r>
              <a:rPr lang="ru-RU" sz="3200" dirty="0" err="1">
                <a:solidFill>
                  <a:srgbClr val="00B050"/>
                </a:solidFill>
              </a:rPr>
              <a:t>Європи</a:t>
            </a:r>
            <a:r>
              <a:rPr lang="ru-RU" sz="3200" dirty="0">
                <a:solidFill>
                  <a:srgbClr val="00B050"/>
                </a:solidFill>
              </a:rPr>
              <a:t> – Рур – став </a:t>
            </a:r>
            <a:r>
              <a:rPr lang="ru-RU" sz="3200" dirty="0" err="1">
                <a:solidFill>
                  <a:srgbClr val="00B050"/>
                </a:solidFill>
              </a:rPr>
              <a:t>зразковою</a:t>
            </a:r>
            <a:r>
              <a:rPr lang="ru-RU" sz="3200" dirty="0">
                <a:solidFill>
                  <a:srgbClr val="00B050"/>
                </a:solidFill>
              </a:rPr>
              <a:t> «зеленою» </a:t>
            </a:r>
            <a:r>
              <a:rPr lang="ru-RU" sz="3200" dirty="0" smtClean="0">
                <a:solidFill>
                  <a:srgbClr val="00B050"/>
                </a:solidFill>
              </a:rPr>
              <a:t>зоною</a:t>
            </a:r>
            <a:endParaRPr lang="ru-RU" sz="3200" dirty="0">
              <a:solidFill>
                <a:srgbClr val="00B050"/>
              </a:solidFill>
            </a:endParaRPr>
          </a:p>
        </p:txBody>
      </p:sp>
      <p:sp>
        <p:nvSpPr>
          <p:cNvPr id="6147" name="Rectangle 3"/>
          <p:cNvSpPr>
            <a:spLocks noGrp="1" noRot="1" noChangeArrowheads="1"/>
          </p:cNvSpPr>
          <p:nvPr>
            <p:ph idx="1"/>
          </p:nvPr>
        </p:nvSpPr>
        <p:spPr>
          <a:xfrm>
            <a:off x="-295955" y="1340768"/>
            <a:ext cx="9764499" cy="4912311"/>
          </a:xfrm>
        </p:spPr>
        <p:txBody>
          <a:bodyPr/>
          <a:lstStyle/>
          <a:p>
            <a:pPr marL="136525" indent="0" eaLnBrk="1" hangingPunct="1">
              <a:buFont typeface="Wingdings 2" pitchFamily="18" charset="2"/>
              <a:buNone/>
            </a:pPr>
            <a:r>
              <a:rPr lang="ru-RU" sz="2000" b="1" dirty="0" err="1" smtClean="0">
                <a:solidFill>
                  <a:srgbClr val="FF0000"/>
                </a:solidFill>
              </a:rPr>
              <a:t>Німецький</a:t>
            </a:r>
            <a:r>
              <a:rPr lang="ru-RU" sz="2000" b="1" dirty="0" smtClean="0">
                <a:solidFill>
                  <a:srgbClr val="FF0000"/>
                </a:solidFill>
              </a:rPr>
              <a:t> Рур </a:t>
            </a:r>
            <a:r>
              <a:rPr lang="ru-RU" sz="2000" b="1" dirty="0" err="1" smtClean="0">
                <a:solidFill>
                  <a:srgbClr val="FF0000"/>
                </a:solidFill>
              </a:rPr>
              <a:t>півтора</a:t>
            </a:r>
            <a:r>
              <a:rPr lang="ru-RU" sz="2000" b="1" dirty="0" smtClean="0">
                <a:solidFill>
                  <a:srgbClr val="FF0000"/>
                </a:solidFill>
              </a:rPr>
              <a:t> </a:t>
            </a:r>
            <a:r>
              <a:rPr lang="ru-RU" sz="2000" b="1" dirty="0" err="1" smtClean="0">
                <a:solidFill>
                  <a:srgbClr val="FF0000"/>
                </a:solidFill>
              </a:rPr>
              <a:t>століття</a:t>
            </a:r>
            <a:r>
              <a:rPr lang="ru-RU" sz="2000" b="1" dirty="0" smtClean="0">
                <a:solidFill>
                  <a:srgbClr val="FF0000"/>
                </a:solidFill>
              </a:rPr>
              <a:t> </a:t>
            </a:r>
            <a:r>
              <a:rPr lang="ru-RU" sz="2000" b="1" dirty="0" err="1" smtClean="0">
                <a:solidFill>
                  <a:srgbClr val="FF0000"/>
                </a:solidFill>
              </a:rPr>
              <a:t>забезпечував</a:t>
            </a:r>
            <a:r>
              <a:rPr lang="ru-RU" sz="2000" b="1" dirty="0" smtClean="0">
                <a:solidFill>
                  <a:srgbClr val="FF0000"/>
                </a:solidFill>
              </a:rPr>
              <a:t> і </a:t>
            </a:r>
            <a:r>
              <a:rPr lang="ru-RU" sz="2000" b="1" dirty="0" err="1" smtClean="0">
                <a:solidFill>
                  <a:srgbClr val="FF0000"/>
                </a:solidFill>
              </a:rPr>
              <a:t>Німеччину</a:t>
            </a:r>
            <a:r>
              <a:rPr lang="ru-RU" sz="2000" b="1" dirty="0" smtClean="0">
                <a:solidFill>
                  <a:srgbClr val="FF0000"/>
                </a:solidFill>
              </a:rPr>
              <a:t>, і </a:t>
            </a:r>
            <a:r>
              <a:rPr lang="ru-RU" sz="2000" b="1" dirty="0" err="1" smtClean="0">
                <a:solidFill>
                  <a:srgbClr val="FF0000"/>
                </a:solidFill>
              </a:rPr>
              <a:t>Європу</a:t>
            </a:r>
            <a:r>
              <a:rPr lang="ru-RU" sz="2000" b="1" dirty="0" smtClean="0">
                <a:solidFill>
                  <a:srgbClr val="FF0000"/>
                </a:solidFill>
              </a:rPr>
              <a:t> </a:t>
            </a:r>
            <a:r>
              <a:rPr lang="ru-RU" sz="2000" b="1" dirty="0" err="1" smtClean="0">
                <a:solidFill>
                  <a:srgbClr val="FF0000"/>
                </a:solidFill>
              </a:rPr>
              <a:t>вугіллям</a:t>
            </a:r>
            <a:r>
              <a:rPr lang="ru-RU" sz="2000" b="1" dirty="0" smtClean="0">
                <a:solidFill>
                  <a:srgbClr val="FF0000"/>
                </a:solidFill>
              </a:rPr>
              <a:t>. У 2018 </a:t>
            </a:r>
            <a:r>
              <a:rPr lang="ru-RU" sz="2000" b="1" dirty="0" err="1" smtClean="0">
                <a:solidFill>
                  <a:srgbClr val="FF0000"/>
                </a:solidFill>
              </a:rPr>
              <a:t>році</a:t>
            </a:r>
            <a:r>
              <a:rPr lang="ru-RU" sz="2000" b="1" dirty="0" smtClean="0">
                <a:solidFill>
                  <a:srgbClr val="FF0000"/>
                </a:solidFill>
              </a:rPr>
              <a:t> в </a:t>
            </a:r>
            <a:r>
              <a:rPr lang="ru-RU" sz="2000" b="1" dirty="0" err="1" smtClean="0">
                <a:solidFill>
                  <a:srgbClr val="FF0000"/>
                </a:solidFill>
              </a:rPr>
              <a:t>регіоні</a:t>
            </a:r>
            <a:r>
              <a:rPr lang="ru-RU" sz="2000" b="1" dirty="0" smtClean="0">
                <a:solidFill>
                  <a:srgbClr val="FF0000"/>
                </a:solidFill>
              </a:rPr>
              <a:t>  </a:t>
            </a:r>
            <a:r>
              <a:rPr lang="ru-RU" sz="2000" b="1" dirty="0" err="1" smtClean="0">
                <a:solidFill>
                  <a:srgbClr val="FF0000"/>
                </a:solidFill>
              </a:rPr>
              <a:t>закрилася</a:t>
            </a:r>
            <a:r>
              <a:rPr lang="ru-RU" sz="2000" b="1" dirty="0" smtClean="0">
                <a:solidFill>
                  <a:srgbClr val="FF0000"/>
                </a:solidFill>
              </a:rPr>
              <a:t> </a:t>
            </a:r>
            <a:r>
              <a:rPr lang="ru-RU" sz="2000" b="1" dirty="0" err="1" smtClean="0">
                <a:solidFill>
                  <a:srgbClr val="FF0000"/>
                </a:solidFill>
              </a:rPr>
              <a:t>остання</a:t>
            </a:r>
            <a:r>
              <a:rPr lang="ru-RU" sz="2000" b="1" dirty="0" smtClean="0">
                <a:solidFill>
                  <a:srgbClr val="FF0000"/>
                </a:solidFill>
              </a:rPr>
              <a:t> шахта. Активно </a:t>
            </a:r>
            <a:r>
              <a:rPr lang="ru-RU" sz="2000" b="1" dirty="0" err="1" smtClean="0">
                <a:solidFill>
                  <a:srgbClr val="FF0000"/>
                </a:solidFill>
              </a:rPr>
              <a:t>згортати</a:t>
            </a:r>
            <a:r>
              <a:rPr lang="ru-RU" sz="2000" b="1" dirty="0" smtClean="0">
                <a:solidFill>
                  <a:srgbClr val="FF0000"/>
                </a:solidFill>
              </a:rPr>
              <a:t> </a:t>
            </a:r>
            <a:r>
              <a:rPr lang="ru-RU" sz="2000" b="1" dirty="0" err="1" smtClean="0">
                <a:solidFill>
                  <a:srgbClr val="FF0000"/>
                </a:solidFill>
              </a:rPr>
              <a:t>гірничодобувну</a:t>
            </a:r>
            <a:r>
              <a:rPr lang="ru-RU" sz="2000" b="1" dirty="0" smtClean="0">
                <a:solidFill>
                  <a:srgbClr val="FF0000"/>
                </a:solidFill>
              </a:rPr>
              <a:t> </a:t>
            </a:r>
            <a:r>
              <a:rPr lang="ru-RU" sz="2000" b="1" dirty="0" err="1" smtClean="0">
                <a:solidFill>
                  <a:srgbClr val="FF0000"/>
                </a:solidFill>
              </a:rPr>
              <a:t>індустрію</a:t>
            </a:r>
            <a:r>
              <a:rPr lang="ru-RU" sz="2000" b="1" dirty="0" smtClean="0">
                <a:solidFill>
                  <a:srgbClr val="FF0000"/>
                </a:solidFill>
              </a:rPr>
              <a:t> в </a:t>
            </a:r>
            <a:r>
              <a:rPr lang="ru-RU" sz="2000" b="1" dirty="0" err="1" smtClean="0">
                <a:solidFill>
                  <a:srgbClr val="FF0000"/>
                </a:solidFill>
              </a:rPr>
              <a:t>Рурі</a:t>
            </a:r>
            <a:r>
              <a:rPr lang="ru-RU" sz="2000" b="1" dirty="0" smtClean="0">
                <a:solidFill>
                  <a:srgbClr val="FF0000"/>
                </a:solidFill>
              </a:rPr>
              <a:t> почали в </a:t>
            </a:r>
            <a:r>
              <a:rPr lang="ru-RU" sz="2000" b="1" dirty="0" err="1" smtClean="0">
                <a:solidFill>
                  <a:srgbClr val="FF0000"/>
                </a:solidFill>
              </a:rPr>
              <a:t>кінці</a:t>
            </a:r>
            <a:r>
              <a:rPr lang="ru-RU" sz="2000" b="1" dirty="0" smtClean="0">
                <a:solidFill>
                  <a:srgbClr val="FF0000"/>
                </a:solidFill>
              </a:rPr>
              <a:t> 1980-х. </a:t>
            </a:r>
            <a:r>
              <a:rPr lang="ru-RU" sz="2000" b="1" dirty="0" err="1" smtClean="0">
                <a:solidFill>
                  <a:srgbClr val="FF0000"/>
                </a:solidFill>
              </a:rPr>
              <a:t>Натомість</a:t>
            </a:r>
            <a:r>
              <a:rPr lang="ru-RU" sz="2000" b="1" dirty="0" smtClean="0">
                <a:solidFill>
                  <a:srgbClr val="FF0000"/>
                </a:solidFill>
              </a:rPr>
              <a:t> </a:t>
            </a:r>
            <a:r>
              <a:rPr lang="ru-RU" sz="2000" b="1" dirty="0" err="1" smtClean="0">
                <a:solidFill>
                  <a:srgbClr val="FF0000"/>
                </a:solidFill>
              </a:rPr>
              <a:t>регіон</a:t>
            </a:r>
            <a:r>
              <a:rPr lang="ru-RU" sz="2000" b="1" dirty="0" smtClean="0">
                <a:solidFill>
                  <a:srgbClr val="FF0000"/>
                </a:solidFill>
              </a:rPr>
              <a:t> </a:t>
            </a:r>
            <a:r>
              <a:rPr lang="ru-RU" sz="2000" b="1" dirty="0" err="1" smtClean="0">
                <a:solidFill>
                  <a:srgbClr val="FF0000"/>
                </a:solidFill>
              </a:rPr>
              <a:t>отримав</a:t>
            </a:r>
            <a:r>
              <a:rPr lang="ru-RU" sz="2000" b="1" dirty="0" smtClean="0">
                <a:solidFill>
                  <a:srgbClr val="FF0000"/>
                </a:solidFill>
              </a:rPr>
              <a:t> </a:t>
            </a:r>
            <a:r>
              <a:rPr lang="ru-RU" sz="2000" b="1" dirty="0" err="1" smtClean="0">
                <a:solidFill>
                  <a:srgbClr val="FF0000"/>
                </a:solidFill>
              </a:rPr>
              <a:t>хорошу</a:t>
            </a:r>
            <a:r>
              <a:rPr lang="ru-RU" sz="2000" b="1" dirty="0" smtClean="0">
                <a:solidFill>
                  <a:srgbClr val="FF0000"/>
                </a:solidFill>
              </a:rPr>
              <a:t> </a:t>
            </a:r>
            <a:r>
              <a:rPr lang="ru-RU" sz="2000" b="1" dirty="0" err="1" smtClean="0">
                <a:solidFill>
                  <a:srgbClr val="FF0000"/>
                </a:solidFill>
              </a:rPr>
              <a:t>екологію</a:t>
            </a:r>
            <a:r>
              <a:rPr lang="ru-RU" sz="2000" b="1" dirty="0" smtClean="0">
                <a:solidFill>
                  <a:srgbClr val="FF0000"/>
                </a:solidFill>
              </a:rPr>
              <a:t> і </a:t>
            </a:r>
            <a:r>
              <a:rPr lang="ru-RU" sz="2000" b="1" dirty="0" err="1" smtClean="0">
                <a:solidFill>
                  <a:srgbClr val="FF0000"/>
                </a:solidFill>
              </a:rPr>
              <a:t>тисячі</a:t>
            </a:r>
            <a:r>
              <a:rPr lang="ru-RU" sz="2000" b="1" dirty="0" smtClean="0">
                <a:solidFill>
                  <a:srgbClr val="FF0000"/>
                </a:solidFill>
              </a:rPr>
              <a:t> </a:t>
            </a:r>
            <a:r>
              <a:rPr lang="ru-RU" sz="2000" b="1" dirty="0" err="1" smtClean="0">
                <a:solidFill>
                  <a:srgbClr val="FF0000"/>
                </a:solidFill>
              </a:rPr>
              <a:t>робочих</a:t>
            </a:r>
            <a:r>
              <a:rPr lang="ru-RU" sz="2000" b="1" dirty="0" smtClean="0">
                <a:solidFill>
                  <a:srgbClr val="FF0000"/>
                </a:solidFill>
              </a:rPr>
              <a:t> </a:t>
            </a:r>
            <a:r>
              <a:rPr lang="ru-RU" sz="2000" b="1" dirty="0" err="1" smtClean="0">
                <a:solidFill>
                  <a:srgbClr val="FF0000"/>
                </a:solidFill>
              </a:rPr>
              <a:t>місць</a:t>
            </a:r>
            <a:r>
              <a:rPr lang="ru-RU" sz="2000" b="1" dirty="0" smtClean="0">
                <a:solidFill>
                  <a:srgbClr val="FF0000"/>
                </a:solidFill>
              </a:rPr>
              <a:t> в </a:t>
            </a:r>
            <a:r>
              <a:rPr lang="ru-RU" sz="2000" b="1" dirty="0" err="1" smtClean="0">
                <a:solidFill>
                  <a:srgbClr val="FF0000"/>
                </a:solidFill>
              </a:rPr>
              <a:t>секторі</a:t>
            </a:r>
            <a:r>
              <a:rPr lang="ru-RU" sz="2000" b="1" dirty="0" smtClean="0">
                <a:solidFill>
                  <a:srgbClr val="FF0000"/>
                </a:solidFill>
              </a:rPr>
              <a:t> </a:t>
            </a:r>
            <a:r>
              <a:rPr lang="ru-RU" sz="2000" b="1" dirty="0" err="1" smtClean="0">
                <a:solidFill>
                  <a:srgbClr val="FF0000"/>
                </a:solidFill>
              </a:rPr>
              <a:t>послуг</a:t>
            </a:r>
            <a:r>
              <a:rPr lang="ru-RU" sz="2000" b="1" dirty="0" smtClean="0">
                <a:solidFill>
                  <a:srgbClr val="FF0000"/>
                </a:solidFill>
              </a:rPr>
              <a:t> і </a:t>
            </a:r>
            <a:r>
              <a:rPr lang="ru-RU" sz="2000" b="1" dirty="0" err="1" smtClean="0">
                <a:solidFill>
                  <a:srgbClr val="FF0000"/>
                </a:solidFill>
              </a:rPr>
              <a:t>відновлюваних</a:t>
            </a:r>
            <a:r>
              <a:rPr lang="ru-RU" sz="2000" b="1" dirty="0" smtClean="0">
                <a:solidFill>
                  <a:srgbClr val="FF0000"/>
                </a:solidFill>
              </a:rPr>
              <a:t> </a:t>
            </a:r>
            <a:r>
              <a:rPr lang="ru-RU" sz="2000" b="1" dirty="0" err="1" smtClean="0">
                <a:solidFill>
                  <a:srgbClr val="FF0000"/>
                </a:solidFill>
              </a:rPr>
              <a:t>джерел</a:t>
            </a:r>
            <a:r>
              <a:rPr lang="ru-RU" sz="2000" b="1" dirty="0" smtClean="0">
                <a:solidFill>
                  <a:srgbClr val="FF0000"/>
                </a:solidFill>
              </a:rPr>
              <a:t> </a:t>
            </a:r>
            <a:r>
              <a:rPr lang="ru-RU" sz="2000" b="1" dirty="0" err="1" smtClean="0">
                <a:solidFill>
                  <a:srgbClr val="FF0000"/>
                </a:solidFill>
              </a:rPr>
              <a:t>енергії</a:t>
            </a:r>
            <a:r>
              <a:rPr lang="ru-RU" sz="2000" b="1" dirty="0" smtClean="0">
                <a:solidFill>
                  <a:srgbClr val="FF0000"/>
                </a:solidFill>
              </a:rPr>
              <a:t>, </a:t>
            </a:r>
            <a:r>
              <a:rPr lang="ru-RU" sz="2000" b="1" dirty="0" err="1" smtClean="0">
                <a:solidFill>
                  <a:srgbClr val="FF0000"/>
                </a:solidFill>
              </a:rPr>
              <a:t>пише</a:t>
            </a:r>
            <a:r>
              <a:rPr lang="ru-RU" sz="2000" b="1" dirty="0" smtClean="0">
                <a:solidFill>
                  <a:srgbClr val="FF0000"/>
                </a:solidFill>
              </a:rPr>
              <a:t> портал delo.ua.</a:t>
            </a:r>
          </a:p>
        </p:txBody>
      </p:sp>
      <p:pic>
        <p:nvPicPr>
          <p:cNvPr id="6148" name="Picture 5"/>
          <p:cNvPicPr>
            <a:picLocks noChangeAspect="1" noChangeArrowheads="1"/>
          </p:cNvPicPr>
          <p:nvPr/>
        </p:nvPicPr>
        <p:blipFill>
          <a:blip r:embed="rId2"/>
          <a:srcRect/>
          <a:stretch>
            <a:fillRect/>
          </a:stretch>
        </p:blipFill>
        <p:spPr bwMode="auto">
          <a:xfrm>
            <a:off x="1043609" y="2944613"/>
            <a:ext cx="6984776" cy="3913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827584" y="205740"/>
            <a:ext cx="7882076" cy="558964"/>
          </a:xfrm>
        </p:spPr>
        <p:txBody>
          <a:bodyPr>
            <a:normAutofit fontScale="90000"/>
          </a:bodyPr>
          <a:lstStyle/>
          <a:p>
            <a:pPr eaLnBrk="1" fontAlgn="auto" hangingPunct="1">
              <a:spcAft>
                <a:spcPts val="0"/>
              </a:spcAft>
              <a:defRPr/>
            </a:pPr>
            <a:r>
              <a:rPr lang="uk-UA" dirty="0"/>
              <a:t>        </a:t>
            </a:r>
            <a:r>
              <a:rPr lang="uk-UA" dirty="0">
                <a:solidFill>
                  <a:srgbClr val="00B050"/>
                </a:solidFill>
              </a:rPr>
              <a:t>Нова енергія</a:t>
            </a:r>
            <a:endParaRPr lang="ru-RU" dirty="0">
              <a:solidFill>
                <a:srgbClr val="00B050"/>
              </a:solidFill>
            </a:endParaRPr>
          </a:p>
        </p:txBody>
      </p:sp>
      <p:sp>
        <p:nvSpPr>
          <p:cNvPr id="11267" name="Rectangle 3"/>
          <p:cNvSpPr>
            <a:spLocks noGrp="1" noRot="1" noChangeArrowheads="1"/>
          </p:cNvSpPr>
          <p:nvPr>
            <p:ph idx="1"/>
          </p:nvPr>
        </p:nvSpPr>
        <p:spPr>
          <a:xfrm>
            <a:off x="0" y="764704"/>
            <a:ext cx="8686800" cy="5361459"/>
          </a:xfrm>
        </p:spPr>
        <p:txBody>
          <a:bodyPr/>
          <a:lstStyle/>
          <a:p>
            <a:pPr eaLnBrk="1" hangingPunct="1">
              <a:buFont typeface="Wingdings" pitchFamily="2" charset="2"/>
              <a:buNone/>
            </a:pPr>
            <a:r>
              <a:rPr lang="ru-RU" sz="2800" b="1" dirty="0" smtClean="0">
                <a:solidFill>
                  <a:srgbClr val="FF0000"/>
                </a:solidFill>
              </a:rPr>
              <a:t>160 </a:t>
            </a:r>
            <a:r>
              <a:rPr lang="ru-RU" sz="2800" b="1" dirty="0" err="1" smtClean="0">
                <a:solidFill>
                  <a:srgbClr val="FF0000"/>
                </a:solidFill>
              </a:rPr>
              <a:t>тисяч</a:t>
            </a:r>
            <a:r>
              <a:rPr lang="ru-RU" sz="2800" b="1" dirty="0" smtClean="0">
                <a:solidFill>
                  <a:srgbClr val="FF0000"/>
                </a:solidFill>
              </a:rPr>
              <a:t> </a:t>
            </a:r>
            <a:r>
              <a:rPr lang="ru-RU" sz="2800" b="1" dirty="0" err="1" smtClean="0">
                <a:solidFill>
                  <a:srgbClr val="FF0000"/>
                </a:solidFill>
              </a:rPr>
              <a:t>осіб</a:t>
            </a:r>
            <a:r>
              <a:rPr lang="ru-RU" sz="2800" b="1" dirty="0" smtClean="0">
                <a:solidFill>
                  <a:srgbClr val="FF0000"/>
                </a:solidFill>
              </a:rPr>
              <a:t> </a:t>
            </a:r>
            <a:r>
              <a:rPr lang="ru-RU" sz="2800" b="1" dirty="0" err="1" smtClean="0">
                <a:solidFill>
                  <a:srgbClr val="FF0000"/>
                </a:solidFill>
              </a:rPr>
              <a:t>працюють</a:t>
            </a:r>
            <a:r>
              <a:rPr lang="ru-RU" sz="2800" b="1" dirty="0" smtClean="0">
                <a:solidFill>
                  <a:srgbClr val="FF0000"/>
                </a:solidFill>
              </a:rPr>
              <a:t> у </a:t>
            </a:r>
            <a:r>
              <a:rPr lang="ru-RU" sz="2800" b="1" dirty="0" err="1" smtClean="0">
                <a:solidFill>
                  <a:srgbClr val="FF0000"/>
                </a:solidFill>
              </a:rPr>
              <a:t>сотні</a:t>
            </a:r>
            <a:r>
              <a:rPr lang="ru-RU" sz="2800" b="1" dirty="0" smtClean="0">
                <a:solidFill>
                  <a:srgbClr val="FF0000"/>
                </a:solidFill>
              </a:rPr>
              <a:t> </a:t>
            </a:r>
            <a:r>
              <a:rPr lang="ru-RU" sz="2800" b="1" dirty="0" err="1" smtClean="0">
                <a:solidFill>
                  <a:srgbClr val="FF0000"/>
                </a:solidFill>
              </a:rPr>
              <a:t>логістичних</a:t>
            </a:r>
            <a:r>
              <a:rPr lang="ru-RU" sz="2800" b="1" dirty="0" smtClean="0">
                <a:solidFill>
                  <a:srgbClr val="FF0000"/>
                </a:solidFill>
              </a:rPr>
              <a:t> </a:t>
            </a:r>
            <a:r>
              <a:rPr lang="ru-RU" sz="2800" b="1" dirty="0" err="1" smtClean="0">
                <a:solidFill>
                  <a:srgbClr val="FF0000"/>
                </a:solidFill>
              </a:rPr>
              <a:t>компаній</a:t>
            </a:r>
            <a:r>
              <a:rPr lang="ru-RU" sz="2800" b="1" dirty="0" smtClean="0">
                <a:solidFill>
                  <a:srgbClr val="FF0000"/>
                </a:solidFill>
              </a:rPr>
              <a:t>, </a:t>
            </a:r>
            <a:r>
              <a:rPr lang="ru-RU" sz="2800" b="1" dirty="0" err="1" smtClean="0">
                <a:solidFill>
                  <a:srgbClr val="FF0000"/>
                </a:solidFill>
              </a:rPr>
              <a:t>розташованих</a:t>
            </a:r>
            <a:r>
              <a:rPr lang="ru-RU" sz="2800" b="1" dirty="0" smtClean="0">
                <a:solidFill>
                  <a:srgbClr val="FF0000"/>
                </a:solidFill>
              </a:rPr>
              <a:t> в </a:t>
            </a:r>
            <a:r>
              <a:rPr lang="ru-RU" sz="2800" b="1" dirty="0" err="1" smtClean="0">
                <a:solidFill>
                  <a:srgbClr val="FF0000"/>
                </a:solidFill>
              </a:rPr>
              <a:t>регіоні</a:t>
            </a:r>
            <a:r>
              <a:rPr lang="ru-RU" sz="2800" b="1" dirty="0" smtClean="0">
                <a:solidFill>
                  <a:srgbClr val="FF0000"/>
                </a:solidFill>
              </a:rPr>
              <a:t>. Добре </a:t>
            </a:r>
            <a:r>
              <a:rPr lang="ru-RU" sz="2800" b="1" dirty="0" err="1" smtClean="0">
                <a:solidFill>
                  <a:srgbClr val="FF0000"/>
                </a:solidFill>
              </a:rPr>
              <a:t>розвинена</a:t>
            </a:r>
            <a:r>
              <a:rPr lang="ru-RU" sz="2800" b="1" dirty="0" smtClean="0">
                <a:solidFill>
                  <a:srgbClr val="FF0000"/>
                </a:solidFill>
              </a:rPr>
              <a:t> і </a:t>
            </a:r>
            <a:r>
              <a:rPr lang="ru-RU" sz="2800" b="1" dirty="0" err="1" smtClean="0">
                <a:solidFill>
                  <a:srgbClr val="FF0000"/>
                </a:solidFill>
              </a:rPr>
              <a:t>зручна</a:t>
            </a:r>
            <a:r>
              <a:rPr lang="ru-RU" sz="2800" b="1" dirty="0" smtClean="0">
                <a:solidFill>
                  <a:srgbClr val="FF0000"/>
                </a:solidFill>
              </a:rPr>
              <a:t> </a:t>
            </a:r>
            <a:r>
              <a:rPr lang="ru-RU" sz="2800" b="1" dirty="0" err="1" smtClean="0">
                <a:solidFill>
                  <a:srgbClr val="FF0000"/>
                </a:solidFill>
              </a:rPr>
              <a:t>інфраструктура</a:t>
            </a:r>
            <a:r>
              <a:rPr lang="ru-RU" sz="2800" b="1" dirty="0" smtClean="0">
                <a:solidFill>
                  <a:srgbClr val="FF0000"/>
                </a:solidFill>
              </a:rPr>
              <a:t>, </a:t>
            </a:r>
            <a:r>
              <a:rPr lang="ru-RU" sz="2800" b="1" dirty="0" err="1" smtClean="0">
                <a:solidFill>
                  <a:srgbClr val="FF0000"/>
                </a:solidFill>
              </a:rPr>
              <a:t>що</a:t>
            </a:r>
            <a:r>
              <a:rPr lang="ru-RU" sz="2800" b="1" dirty="0" smtClean="0">
                <a:solidFill>
                  <a:srgbClr val="FF0000"/>
                </a:solidFill>
              </a:rPr>
              <a:t> </a:t>
            </a:r>
            <a:r>
              <a:rPr lang="ru-RU" sz="2800" b="1" dirty="0" err="1" smtClean="0">
                <a:solidFill>
                  <a:srgbClr val="FF0000"/>
                </a:solidFill>
              </a:rPr>
              <a:t>залишилася</a:t>
            </a:r>
            <a:r>
              <a:rPr lang="ru-RU" sz="2800" b="1" dirty="0" smtClean="0">
                <a:solidFill>
                  <a:srgbClr val="FF0000"/>
                </a:solidFill>
              </a:rPr>
              <a:t> </a:t>
            </a:r>
            <a:r>
              <a:rPr lang="ru-RU" sz="2800" b="1" dirty="0" err="1" smtClean="0">
                <a:solidFill>
                  <a:srgbClr val="FF0000"/>
                </a:solidFill>
              </a:rPr>
              <a:t>від</a:t>
            </a:r>
            <a:r>
              <a:rPr lang="ru-RU" sz="2800" b="1" dirty="0" smtClean="0">
                <a:solidFill>
                  <a:srgbClr val="FF0000"/>
                </a:solidFill>
              </a:rPr>
              <a:t> </a:t>
            </a:r>
            <a:r>
              <a:rPr lang="ru-RU" sz="2800" b="1" dirty="0" err="1" smtClean="0">
                <a:solidFill>
                  <a:srgbClr val="FF0000"/>
                </a:solidFill>
              </a:rPr>
              <a:t>гірничодобувних</a:t>
            </a:r>
            <a:r>
              <a:rPr lang="ru-RU" sz="2800" b="1" dirty="0" smtClean="0">
                <a:solidFill>
                  <a:srgbClr val="FF0000"/>
                </a:solidFill>
              </a:rPr>
              <a:t> </a:t>
            </a:r>
            <a:r>
              <a:rPr lang="ru-RU" sz="2800" b="1" dirty="0" err="1" smtClean="0">
                <a:solidFill>
                  <a:srgbClr val="FF0000"/>
                </a:solidFill>
              </a:rPr>
              <a:t>підприємств</a:t>
            </a:r>
            <a:r>
              <a:rPr lang="ru-RU" sz="2800" b="1" dirty="0" smtClean="0">
                <a:solidFill>
                  <a:srgbClr val="FF0000"/>
                </a:solidFill>
              </a:rPr>
              <a:t>, </a:t>
            </a:r>
            <a:r>
              <a:rPr lang="ru-RU" sz="2800" b="1" dirty="0" err="1" smtClean="0">
                <a:solidFill>
                  <a:srgbClr val="FF0000"/>
                </a:solidFill>
              </a:rPr>
              <a:t>дозволяє</a:t>
            </a:r>
            <a:r>
              <a:rPr lang="ru-RU" sz="2800" b="1" dirty="0" smtClean="0">
                <a:solidFill>
                  <a:srgbClr val="FF0000"/>
                </a:solidFill>
              </a:rPr>
              <a:t> Руру і </a:t>
            </a:r>
            <a:r>
              <a:rPr lang="ru-RU" sz="2800" b="1" dirty="0" err="1" smtClean="0">
                <a:solidFill>
                  <a:srgbClr val="FF0000"/>
                </a:solidFill>
              </a:rPr>
              <a:t>далі</a:t>
            </a:r>
            <a:r>
              <a:rPr lang="ru-RU" sz="2800" b="1" dirty="0" smtClean="0">
                <a:solidFill>
                  <a:srgbClr val="FF0000"/>
                </a:solidFill>
              </a:rPr>
              <a:t> </a:t>
            </a:r>
            <a:r>
              <a:rPr lang="ru-RU" sz="2800" b="1" dirty="0" err="1" smtClean="0">
                <a:solidFill>
                  <a:srgbClr val="FF0000"/>
                </a:solidFill>
              </a:rPr>
              <a:t>виступати</a:t>
            </a:r>
            <a:r>
              <a:rPr lang="ru-RU" sz="2800" b="1" dirty="0" smtClean="0">
                <a:solidFill>
                  <a:srgbClr val="FF0000"/>
                </a:solidFill>
              </a:rPr>
              <a:t> великим </a:t>
            </a:r>
            <a:r>
              <a:rPr lang="ru-RU" sz="2800" b="1" dirty="0" err="1" smtClean="0">
                <a:solidFill>
                  <a:srgbClr val="FF0000"/>
                </a:solidFill>
              </a:rPr>
              <a:t>логістичним</a:t>
            </a:r>
            <a:r>
              <a:rPr lang="ru-RU" sz="2800" b="1" dirty="0" smtClean="0">
                <a:solidFill>
                  <a:srgbClr val="FF0000"/>
                </a:solidFill>
              </a:rPr>
              <a:t> </a:t>
            </a:r>
            <a:r>
              <a:rPr lang="ru-RU" sz="2800" b="1" dirty="0" err="1" smtClean="0">
                <a:solidFill>
                  <a:srgbClr val="FF0000"/>
                </a:solidFill>
              </a:rPr>
              <a:t>хабом</a:t>
            </a:r>
            <a:r>
              <a:rPr lang="ru-RU" sz="2800" b="1" dirty="0" smtClean="0">
                <a:solidFill>
                  <a:srgbClr val="FF0000"/>
                </a:solidFill>
              </a:rPr>
              <a:t> </a:t>
            </a:r>
            <a:r>
              <a:rPr lang="ru-RU" sz="2800" b="1" dirty="0" err="1" smtClean="0">
                <a:solidFill>
                  <a:srgbClr val="FF0000"/>
                </a:solidFill>
              </a:rPr>
              <a:t>Європи</a:t>
            </a:r>
            <a:r>
              <a:rPr lang="ru-RU" sz="2000" b="1" dirty="0" smtClean="0">
                <a:solidFill>
                  <a:srgbClr val="FF0000"/>
                </a:solidFill>
              </a:rPr>
              <a:t>.</a:t>
            </a:r>
          </a:p>
          <a:p>
            <a:pPr eaLnBrk="1" hangingPunct="1">
              <a:buFont typeface="Wingdings" pitchFamily="2" charset="2"/>
              <a:buNone/>
            </a:pPr>
            <a:endParaRPr lang="ru-RU" sz="2000" dirty="0" smtClean="0"/>
          </a:p>
        </p:txBody>
      </p:sp>
      <p:pic>
        <p:nvPicPr>
          <p:cNvPr id="11268" name="Picture 4"/>
          <p:cNvPicPr>
            <a:picLocks noChangeAspect="1" noChangeArrowheads="1"/>
          </p:cNvPicPr>
          <p:nvPr/>
        </p:nvPicPr>
        <p:blipFill>
          <a:blip r:embed="rId2"/>
          <a:srcRect/>
          <a:stretch>
            <a:fillRect/>
          </a:stretch>
        </p:blipFill>
        <p:spPr bwMode="auto">
          <a:xfrm>
            <a:off x="1763688" y="3140968"/>
            <a:ext cx="5904656" cy="393086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uk-UA" sz="4000" b="1" dirty="0">
                <a:solidFill>
                  <a:srgbClr val="FF0000"/>
                </a:solidFill>
                <a:latin typeface="Times New Roman" charset="0"/>
                <a:cs typeface="Times New Roman" charset="0"/>
              </a:rPr>
              <a:t>Інтеграційні та дезінтеграційні процеси в Європі</a:t>
            </a:r>
          </a:p>
        </p:txBody>
      </p:sp>
      <p:sp>
        <p:nvSpPr>
          <p:cNvPr id="2051" name="Rectangle 3"/>
          <p:cNvSpPr>
            <a:spLocks noGrp="1" noChangeArrowheads="1"/>
          </p:cNvSpPr>
          <p:nvPr>
            <p:ph type="subTitle" idx="1"/>
          </p:nvPr>
        </p:nvSpPr>
        <p:spPr>
          <a:xfrm>
            <a:off x="755650" y="3886200"/>
            <a:ext cx="8137525" cy="1752600"/>
          </a:xfrm>
        </p:spPr>
        <p:txBody>
          <a:bodyPr/>
          <a:lstStyle/>
          <a:p>
            <a:pPr>
              <a:lnSpc>
                <a:spcPct val="80000"/>
              </a:lnSpc>
            </a:pPr>
            <a:r>
              <a:rPr lang="uk-UA" sz="2400" b="1" dirty="0">
                <a:latin typeface="Times New Roman" charset="0"/>
                <a:cs typeface="Times New Roman" charset="0"/>
              </a:rPr>
              <a:t>Дослідження №1</a:t>
            </a:r>
          </a:p>
          <a:p>
            <a:pPr>
              <a:lnSpc>
                <a:spcPct val="80000"/>
              </a:lnSpc>
            </a:pPr>
            <a:r>
              <a:rPr lang="uk-UA" sz="2000" b="1" i="1" dirty="0">
                <a:latin typeface="Times New Roman" charset="0"/>
                <a:cs typeface="Times New Roman" charset="0"/>
              </a:rPr>
              <a:t>“Проблема, однак, полягає  в тому, що істинної європейської «Європи» як такої ще не існує.”</a:t>
            </a:r>
          </a:p>
          <a:p>
            <a:pPr>
              <a:lnSpc>
                <a:spcPct val="80000"/>
              </a:lnSpc>
            </a:pPr>
            <a:r>
              <a:rPr lang="uk-UA" sz="2000" b="1" i="1" dirty="0">
                <a:latin typeface="Times New Roman" charset="0"/>
                <a:cs typeface="Times New Roman" charset="0"/>
              </a:rPr>
              <a:t>Збігнев </a:t>
            </a:r>
            <a:r>
              <a:rPr lang="uk-UA" sz="2000" b="1" i="1" dirty="0" err="1">
                <a:latin typeface="Times New Roman" charset="0"/>
                <a:cs typeface="Times New Roman" charset="0"/>
              </a:rPr>
              <a:t>Бжезінський</a:t>
            </a:r>
            <a:r>
              <a:rPr lang="uk-UA" sz="2000" b="1" i="1" dirty="0">
                <a:latin typeface="Times New Roman" charset="0"/>
                <a:cs typeface="Times New Roman" charset="0"/>
              </a:rPr>
              <a:t>.</a:t>
            </a:r>
            <a:endParaRPr lang="uk-UA" sz="2000" b="1" dirty="0">
              <a:latin typeface="Times New Roman" charset="0"/>
              <a:cs typeface="Times New Roman" charset="0"/>
            </a:endParaRPr>
          </a:p>
          <a:p>
            <a:pPr>
              <a:lnSpc>
                <a:spcPct val="80000"/>
              </a:lnSpc>
            </a:pPr>
            <a:r>
              <a:rPr lang="uk-UA" sz="2000" b="1" dirty="0">
                <a:latin typeface="Times New Roman" charset="0"/>
                <a:cs typeface="Times New Roman"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000496" y="0"/>
            <a:ext cx="5143504" cy="6897364"/>
          </a:xfrm>
          <a:prstGeom prst="rect">
            <a:avLst/>
          </a:prstGeom>
          <a:noFill/>
          <a:ln w="9525">
            <a:noFill/>
            <a:miter lim="800000"/>
            <a:headEnd/>
            <a:tailEnd/>
          </a:ln>
          <a:effectLst/>
        </p:spPr>
      </p:pic>
      <p:sp>
        <p:nvSpPr>
          <p:cNvPr id="4" name="Прямоугольник 3"/>
          <p:cNvSpPr/>
          <p:nvPr/>
        </p:nvSpPr>
        <p:spPr>
          <a:xfrm>
            <a:off x="0" y="0"/>
            <a:ext cx="4000496" cy="6740307"/>
          </a:xfrm>
          <a:prstGeom prst="rect">
            <a:avLst/>
          </a:prstGeom>
        </p:spPr>
        <p:txBody>
          <a:bodyPr wrap="square">
            <a:spAutoFit/>
          </a:bodyPr>
          <a:lstStyle/>
          <a:p>
            <a:r>
              <a:rPr lang="ru-RU" sz="2400" i="1" dirty="0" smtClean="0"/>
              <a:t>Рекомендовано </a:t>
            </a:r>
            <a:r>
              <a:rPr lang="ru-RU" sz="2400" i="1" dirty="0" err="1" smtClean="0"/>
              <a:t>Міністерством</a:t>
            </a:r>
            <a:r>
              <a:rPr lang="ru-RU" sz="2400" i="1" dirty="0" smtClean="0"/>
              <a:t> </a:t>
            </a:r>
            <a:r>
              <a:rPr lang="ru-RU" sz="2400" i="1" dirty="0" err="1" smtClean="0"/>
              <a:t>освіти</a:t>
            </a:r>
            <a:r>
              <a:rPr lang="ru-RU" sz="2400" i="1" dirty="0" smtClean="0"/>
              <a:t> </a:t>
            </a:r>
            <a:r>
              <a:rPr lang="ru-RU" sz="2400" i="1" dirty="0" err="1" smtClean="0"/>
              <a:t>і</a:t>
            </a:r>
            <a:r>
              <a:rPr lang="ru-RU" sz="2400" i="1" dirty="0" smtClean="0"/>
              <a:t> науки </a:t>
            </a:r>
            <a:r>
              <a:rPr lang="ru-RU" sz="2400" i="1" dirty="0" err="1" smtClean="0"/>
              <a:t>України</a:t>
            </a:r>
            <a:endParaRPr lang="ru-RU" sz="2400" i="1" dirty="0" smtClean="0"/>
          </a:p>
          <a:p>
            <a:r>
              <a:rPr lang="ru-RU" sz="2400" i="1" dirty="0" smtClean="0"/>
              <a:t>(наказ </a:t>
            </a:r>
            <a:r>
              <a:rPr lang="ru-RU" sz="2400" i="1" dirty="0" err="1" smtClean="0"/>
              <a:t>Міністерства</a:t>
            </a:r>
            <a:r>
              <a:rPr lang="ru-RU" sz="2400" i="1" dirty="0" smtClean="0"/>
              <a:t> </a:t>
            </a:r>
            <a:r>
              <a:rPr lang="ru-RU" sz="2400" i="1" dirty="0" err="1" smtClean="0"/>
              <a:t>освіти</a:t>
            </a:r>
            <a:r>
              <a:rPr lang="ru-RU" sz="2400" i="1" dirty="0" smtClean="0"/>
              <a:t> </a:t>
            </a:r>
            <a:r>
              <a:rPr lang="ru-RU" sz="2400" i="1" dirty="0" err="1" smtClean="0"/>
              <a:t>і</a:t>
            </a:r>
            <a:r>
              <a:rPr lang="ru-RU" sz="2400" i="1" dirty="0" smtClean="0"/>
              <a:t> науки </a:t>
            </a:r>
            <a:r>
              <a:rPr lang="ru-RU" sz="2400" i="1" dirty="0" err="1" smtClean="0"/>
              <a:t>Україн</a:t>
            </a:r>
            <a:r>
              <a:rPr lang="uk-UA" sz="2400" i="1" dirty="0" smtClean="0"/>
              <a:t>и від</a:t>
            </a:r>
            <a:r>
              <a:rPr lang="ru-RU" sz="2400" i="1" dirty="0" smtClean="0"/>
              <a:t> </a:t>
            </a:r>
            <a:r>
              <a:rPr lang="ru-RU" sz="2400" b="1" i="1" dirty="0" smtClean="0">
                <a:solidFill>
                  <a:srgbClr val="FF0000"/>
                </a:solidFill>
              </a:rPr>
              <a:t>12.04.2019 №472)</a:t>
            </a:r>
          </a:p>
          <a:p>
            <a:pPr algn="ctr"/>
            <a:r>
              <a:rPr lang="ru-RU" sz="2400" b="1" dirty="0" smtClean="0"/>
              <a:t>ВИДАНО ЗА РАХУНОК ДЕРЖАВНИХ КОШТІВ. ПРОДАЖ ЗАБОРОНЕНО</a:t>
            </a:r>
            <a:endParaRPr lang="en-US" sz="2400" b="1" dirty="0" smtClean="0"/>
          </a:p>
          <a:p>
            <a:r>
              <a:rPr lang="ru-RU" sz="2400" i="1" dirty="0" smtClean="0"/>
              <a:t>ГІЛЬБЕРГ </a:t>
            </a:r>
            <a:r>
              <a:rPr lang="ru-RU" sz="2400" i="1" dirty="0" err="1" smtClean="0"/>
              <a:t>Тетяна</a:t>
            </a:r>
            <a:r>
              <a:rPr lang="ru-RU" sz="2400" i="1" dirty="0" smtClean="0"/>
              <a:t> </a:t>
            </a:r>
            <a:r>
              <a:rPr lang="ru-RU" sz="2400" i="1" dirty="0" err="1" smtClean="0"/>
              <a:t>Георгіївна</a:t>
            </a:r>
            <a:endParaRPr lang="ru-RU" sz="2400" i="1" dirty="0" smtClean="0"/>
          </a:p>
          <a:p>
            <a:r>
              <a:rPr lang="ru-RU" sz="2400" i="1" dirty="0" smtClean="0"/>
              <a:t>САВЧУК </a:t>
            </a:r>
            <a:r>
              <a:rPr lang="ru-RU" sz="2400" i="1" dirty="0" err="1" smtClean="0"/>
              <a:t>Іван</a:t>
            </a:r>
            <a:r>
              <a:rPr lang="ru-RU" sz="2400" i="1" dirty="0" smtClean="0"/>
              <a:t> Григорович</a:t>
            </a:r>
          </a:p>
          <a:p>
            <a:r>
              <a:rPr lang="ru-RU" sz="2400" i="1" dirty="0" smtClean="0"/>
              <a:t>СОВЕНКО </a:t>
            </a:r>
            <a:r>
              <a:rPr lang="ru-RU" sz="2400" i="1" dirty="0" err="1" smtClean="0"/>
              <a:t>Валерій</a:t>
            </a:r>
            <a:r>
              <a:rPr lang="ru-RU" sz="2400" i="1" dirty="0" smtClean="0"/>
              <a:t> </a:t>
            </a:r>
            <a:r>
              <a:rPr lang="ru-RU" sz="2400" i="1" dirty="0" err="1" smtClean="0"/>
              <a:t>Володимирович</a:t>
            </a:r>
            <a:endParaRPr lang="ru-RU" sz="2400" i="1" dirty="0" smtClean="0"/>
          </a:p>
          <a:p>
            <a:r>
              <a:rPr lang="ru-RU" sz="2400" b="1" dirty="0" smtClean="0"/>
              <a:t>ГЕОГРАФІЯ</a:t>
            </a:r>
          </a:p>
          <a:p>
            <a:r>
              <a:rPr lang="ru-RU" sz="2400" b="1" dirty="0" err="1" smtClean="0"/>
              <a:t>Рівень</a:t>
            </a:r>
            <a:r>
              <a:rPr lang="ru-RU" sz="2400" b="1" dirty="0" smtClean="0"/>
              <a:t> стандарту</a:t>
            </a:r>
          </a:p>
          <a:p>
            <a:r>
              <a:rPr lang="ru-RU" sz="2400" b="1" dirty="0" err="1" smtClean="0"/>
              <a:t>Підручник</a:t>
            </a:r>
            <a:r>
              <a:rPr lang="ru-RU" sz="2400" b="1" dirty="0" smtClean="0"/>
              <a:t> для 11 </a:t>
            </a:r>
            <a:r>
              <a:rPr lang="ru-RU" sz="2400" b="1" dirty="0" err="1" smtClean="0"/>
              <a:t>класу</a:t>
            </a:r>
            <a:endParaRPr lang="ru-RU" sz="2400" b="1" dirty="0" smtClean="0"/>
          </a:p>
          <a:p>
            <a:r>
              <a:rPr lang="ru-RU" sz="2400" b="1" dirty="0" err="1" smtClean="0"/>
              <a:t>закладів</a:t>
            </a:r>
            <a:r>
              <a:rPr lang="ru-RU" sz="2400" b="1" dirty="0" smtClean="0"/>
              <a:t> </a:t>
            </a:r>
            <a:r>
              <a:rPr lang="ru-RU" sz="2400" b="1" dirty="0" err="1" smtClean="0"/>
              <a:t>загальної</a:t>
            </a:r>
            <a:r>
              <a:rPr lang="ru-RU" sz="2400" b="1" dirty="0" smtClean="0"/>
              <a:t> </a:t>
            </a:r>
            <a:r>
              <a:rPr lang="ru-RU" sz="2400" b="1" dirty="0" err="1" smtClean="0"/>
              <a:t>середньої</a:t>
            </a:r>
            <a:r>
              <a:rPr lang="ru-RU" sz="2400" b="1" dirty="0" smtClean="0"/>
              <a:t> </a:t>
            </a:r>
            <a:r>
              <a:rPr lang="ru-RU" sz="2400" b="1" dirty="0" err="1" smtClean="0"/>
              <a:t>освіти</a:t>
            </a:r>
            <a:endParaRPr lang="ru-RU" sz="24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40" y="500042"/>
            <a:ext cx="8572560" cy="5262979"/>
          </a:xfrm>
          <a:prstGeom prst="rect">
            <a:avLst/>
          </a:prstGeom>
        </p:spPr>
        <p:txBody>
          <a:bodyPr wrap="square">
            <a:spAutoFit/>
          </a:bodyPr>
          <a:lstStyle/>
          <a:p>
            <a:r>
              <a:rPr lang="ru-RU" sz="2800" i="1" dirty="0" smtClean="0"/>
              <a:t>Рекомендовано </a:t>
            </a:r>
            <a:r>
              <a:rPr lang="ru-RU" sz="2800" i="1" dirty="0" err="1" smtClean="0"/>
              <a:t>Міністерством</a:t>
            </a:r>
            <a:r>
              <a:rPr lang="ru-RU" sz="2800" i="1" dirty="0" smtClean="0"/>
              <a:t> </a:t>
            </a:r>
            <a:r>
              <a:rPr lang="ru-RU" sz="2800" i="1" dirty="0" err="1" smtClean="0"/>
              <a:t>освіти</a:t>
            </a:r>
            <a:r>
              <a:rPr lang="ru-RU" sz="2800" i="1" dirty="0" smtClean="0"/>
              <a:t> </a:t>
            </a:r>
            <a:r>
              <a:rPr lang="ru-RU" sz="2800" i="1" dirty="0" err="1" smtClean="0"/>
              <a:t>і</a:t>
            </a:r>
            <a:r>
              <a:rPr lang="ru-RU" sz="2800" i="1" dirty="0" smtClean="0"/>
              <a:t> науки </a:t>
            </a:r>
            <a:r>
              <a:rPr lang="ru-RU" sz="2800" i="1" dirty="0" err="1" smtClean="0"/>
              <a:t>України</a:t>
            </a:r>
            <a:endParaRPr lang="ru-RU" sz="2800" i="1" dirty="0" smtClean="0"/>
          </a:p>
          <a:p>
            <a:r>
              <a:rPr lang="ru-RU" sz="2800" i="1" dirty="0" smtClean="0">
                <a:solidFill>
                  <a:srgbClr val="FF0000"/>
                </a:solidFill>
              </a:rPr>
              <a:t>(наказ </a:t>
            </a:r>
            <a:r>
              <a:rPr lang="ru-RU" sz="2800" i="1" dirty="0" err="1" smtClean="0">
                <a:solidFill>
                  <a:srgbClr val="FF0000"/>
                </a:solidFill>
              </a:rPr>
              <a:t>Міністерства</a:t>
            </a:r>
            <a:r>
              <a:rPr lang="ru-RU" sz="2800" i="1" dirty="0" smtClean="0">
                <a:solidFill>
                  <a:srgbClr val="FF0000"/>
                </a:solidFill>
              </a:rPr>
              <a:t> </a:t>
            </a:r>
            <a:r>
              <a:rPr lang="ru-RU" sz="2800" i="1" dirty="0" err="1" smtClean="0">
                <a:solidFill>
                  <a:srgbClr val="FF0000"/>
                </a:solidFill>
              </a:rPr>
              <a:t>освіти</a:t>
            </a:r>
            <a:r>
              <a:rPr lang="ru-RU" sz="2800" i="1" dirty="0" smtClean="0">
                <a:solidFill>
                  <a:srgbClr val="FF0000"/>
                </a:solidFill>
              </a:rPr>
              <a:t> </a:t>
            </a:r>
            <a:r>
              <a:rPr lang="ru-RU" sz="2800" i="1" dirty="0" err="1" smtClean="0">
                <a:solidFill>
                  <a:srgbClr val="FF0000"/>
                </a:solidFill>
              </a:rPr>
              <a:t>і</a:t>
            </a:r>
            <a:r>
              <a:rPr lang="ru-RU" sz="2800" i="1" dirty="0" smtClean="0">
                <a:solidFill>
                  <a:srgbClr val="FF0000"/>
                </a:solidFill>
              </a:rPr>
              <a:t> науки </a:t>
            </a:r>
            <a:r>
              <a:rPr lang="ru-RU" sz="2800" i="1" dirty="0" err="1" smtClean="0">
                <a:solidFill>
                  <a:srgbClr val="FF0000"/>
                </a:solidFill>
              </a:rPr>
              <a:t>України</a:t>
            </a:r>
            <a:r>
              <a:rPr lang="ru-RU" sz="2800" i="1" dirty="0" smtClean="0">
                <a:solidFill>
                  <a:srgbClr val="FF0000"/>
                </a:solidFill>
              </a:rPr>
              <a:t> </a:t>
            </a:r>
            <a:r>
              <a:rPr lang="ru-RU" sz="2800" i="1" dirty="0" err="1" smtClean="0">
                <a:solidFill>
                  <a:srgbClr val="FF0000"/>
                </a:solidFill>
              </a:rPr>
              <a:t>від</a:t>
            </a:r>
            <a:r>
              <a:rPr lang="ru-RU" sz="2800" i="1" dirty="0" smtClean="0">
                <a:solidFill>
                  <a:srgbClr val="FF0000"/>
                </a:solidFill>
              </a:rPr>
              <a:t> 12.04.2019 № 472)</a:t>
            </a:r>
          </a:p>
          <a:p>
            <a:r>
              <a:rPr lang="ru-RU" sz="2800" b="1" dirty="0" smtClean="0"/>
              <a:t>ВИДАНО ЗА ДЕРЖАВНІ КОШТИ. ПРОДАЖ ЗАБОРОНЕНО</a:t>
            </a:r>
          </a:p>
          <a:p>
            <a:r>
              <a:rPr lang="ru-RU" sz="2800" b="1" dirty="0" err="1" smtClean="0">
                <a:solidFill>
                  <a:srgbClr val="FF0000"/>
                </a:solidFill>
              </a:rPr>
              <a:t>Кобернік</a:t>
            </a:r>
            <a:r>
              <a:rPr lang="ru-RU" sz="2800" b="1" dirty="0" smtClean="0">
                <a:solidFill>
                  <a:srgbClr val="FF0000"/>
                </a:solidFill>
              </a:rPr>
              <a:t> С. Г.</a:t>
            </a:r>
          </a:p>
          <a:p>
            <a:r>
              <a:rPr lang="ru-RU" sz="2800" dirty="0" err="1" smtClean="0">
                <a:solidFill>
                  <a:srgbClr val="FF0000"/>
                </a:solidFill>
              </a:rPr>
              <a:t>Географія</a:t>
            </a:r>
            <a:r>
              <a:rPr lang="ru-RU" sz="2800" dirty="0" smtClean="0">
                <a:solidFill>
                  <a:srgbClr val="FF0000"/>
                </a:solidFill>
              </a:rPr>
              <a:t> (</a:t>
            </a:r>
            <a:r>
              <a:rPr lang="ru-RU" sz="2800" dirty="0" err="1" smtClean="0">
                <a:solidFill>
                  <a:srgbClr val="FF0000"/>
                </a:solidFill>
              </a:rPr>
              <a:t>рівень</a:t>
            </a:r>
            <a:r>
              <a:rPr lang="ru-RU" sz="2800" dirty="0" smtClean="0">
                <a:solidFill>
                  <a:srgbClr val="FF0000"/>
                </a:solidFill>
              </a:rPr>
              <a:t> стандарту) : </a:t>
            </a:r>
            <a:r>
              <a:rPr lang="ru-RU" sz="2800" dirty="0" err="1" smtClean="0">
                <a:solidFill>
                  <a:srgbClr val="FF0000"/>
                </a:solidFill>
              </a:rPr>
              <a:t>підруч</a:t>
            </a:r>
            <a:r>
              <a:rPr lang="ru-RU" sz="2800" dirty="0" smtClean="0">
                <a:solidFill>
                  <a:srgbClr val="FF0000"/>
                </a:solidFill>
              </a:rPr>
              <a:t>. для 11 </a:t>
            </a:r>
            <a:r>
              <a:rPr lang="ru-RU" sz="2800" dirty="0" err="1" smtClean="0">
                <a:solidFill>
                  <a:srgbClr val="FF0000"/>
                </a:solidFill>
              </a:rPr>
              <a:t>кл</a:t>
            </a:r>
            <a:r>
              <a:rPr lang="ru-RU" sz="2800" dirty="0" smtClean="0">
                <a:solidFill>
                  <a:srgbClr val="FF0000"/>
                </a:solidFill>
              </a:rPr>
              <a:t>. </a:t>
            </a:r>
            <a:r>
              <a:rPr lang="ru-RU" sz="2800" dirty="0" err="1" smtClean="0">
                <a:solidFill>
                  <a:srgbClr val="FF0000"/>
                </a:solidFill>
              </a:rPr>
              <a:t>закл</a:t>
            </a:r>
            <a:r>
              <a:rPr lang="ru-RU" sz="2800" dirty="0" smtClean="0">
                <a:solidFill>
                  <a:srgbClr val="FF0000"/>
                </a:solidFill>
              </a:rPr>
              <a:t>.</a:t>
            </a:r>
          </a:p>
          <a:p>
            <a:r>
              <a:rPr lang="ru-RU" sz="2800" dirty="0" err="1" smtClean="0">
                <a:solidFill>
                  <a:srgbClr val="FF0000"/>
                </a:solidFill>
              </a:rPr>
              <a:t>заг</a:t>
            </a:r>
            <a:r>
              <a:rPr lang="ru-RU" sz="2800" dirty="0" smtClean="0">
                <a:solidFill>
                  <a:srgbClr val="FF0000"/>
                </a:solidFill>
              </a:rPr>
              <a:t>. </a:t>
            </a:r>
            <a:r>
              <a:rPr lang="ru-RU" sz="2800" dirty="0" err="1" smtClean="0">
                <a:solidFill>
                  <a:srgbClr val="FF0000"/>
                </a:solidFill>
              </a:rPr>
              <a:t>серед</a:t>
            </a:r>
            <a:r>
              <a:rPr lang="ru-RU" sz="2800" dirty="0" smtClean="0">
                <a:solidFill>
                  <a:srgbClr val="FF0000"/>
                </a:solidFill>
              </a:rPr>
              <a:t>. </a:t>
            </a:r>
            <a:r>
              <a:rPr lang="ru-RU" sz="2800" dirty="0" err="1" smtClean="0">
                <a:solidFill>
                  <a:srgbClr val="FF0000"/>
                </a:solidFill>
              </a:rPr>
              <a:t>освіти</a:t>
            </a:r>
            <a:r>
              <a:rPr lang="ru-RU" sz="2800" dirty="0" smtClean="0">
                <a:solidFill>
                  <a:srgbClr val="FF0000"/>
                </a:solidFill>
              </a:rPr>
              <a:t> / С. Г. </a:t>
            </a:r>
            <a:r>
              <a:rPr lang="ru-RU" sz="2800" dirty="0" err="1" smtClean="0">
                <a:solidFill>
                  <a:srgbClr val="FF0000"/>
                </a:solidFill>
              </a:rPr>
              <a:t>Кобернік</a:t>
            </a:r>
            <a:r>
              <a:rPr lang="ru-RU" sz="2800" dirty="0" smtClean="0">
                <a:solidFill>
                  <a:srgbClr val="FF0000"/>
                </a:solidFill>
              </a:rPr>
              <a:t>, Р. Р. Коваленко. – </a:t>
            </a:r>
            <a:r>
              <a:rPr lang="ru-RU" sz="2800" dirty="0" err="1" smtClean="0"/>
              <a:t>Кам’я</a:t>
            </a:r>
            <a:r>
              <a:rPr lang="ru-RU" sz="2800" dirty="0" smtClean="0"/>
              <a:t>-</a:t>
            </a:r>
          </a:p>
          <a:p>
            <a:r>
              <a:rPr lang="ru-RU" sz="2800" dirty="0" err="1" smtClean="0"/>
              <a:t>нець-Подільський</a:t>
            </a:r>
            <a:r>
              <a:rPr lang="ru-RU" sz="2800" dirty="0" smtClean="0"/>
              <a:t> : </a:t>
            </a:r>
            <a:r>
              <a:rPr lang="ru-RU" sz="2800" dirty="0" err="1" smtClean="0"/>
              <a:t>Абетка</a:t>
            </a:r>
            <a:r>
              <a:rPr lang="ru-RU" sz="2800" dirty="0" smtClean="0"/>
              <a:t>, 2019. – 176 с. : </a:t>
            </a:r>
            <a:r>
              <a:rPr lang="ru-RU" sz="2800" dirty="0" err="1" smtClean="0"/>
              <a:t>іл</a:t>
            </a:r>
            <a:r>
              <a:rPr lang="ru-RU" sz="2800" dirty="0" smtClean="0"/>
              <a:t>.</a:t>
            </a:r>
          </a:p>
          <a:p>
            <a:r>
              <a:rPr lang="en-US" sz="2800" b="1" dirty="0" smtClean="0"/>
              <a:t>ISBN 978-966-682-406-9.</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 y="128653"/>
            <a:ext cx="4491756" cy="656602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6309"/>
            <a:ext cx="4824536" cy="6566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атлас по географии 11 класс 2019 скач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14" y="-375971"/>
            <a:ext cx="6824546" cy="798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96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Admin\Мои документы\7daf6758f93fbfb61f7da105f58cb4d7_w760_h500_cp.jpg"/>
          <p:cNvPicPr/>
          <p:nvPr/>
        </p:nvPicPr>
        <p:blipFill>
          <a:blip r:embed="rId2"/>
          <a:srcRect/>
          <a:stretch>
            <a:fillRect/>
          </a:stretch>
        </p:blipFill>
        <p:spPr bwMode="auto">
          <a:xfrm>
            <a:off x="1475656" y="17322"/>
            <a:ext cx="6696744" cy="4635814"/>
          </a:xfrm>
          <a:prstGeom prst="rect">
            <a:avLst/>
          </a:prstGeom>
          <a:noFill/>
          <a:ln w="9525">
            <a:noFill/>
            <a:miter lim="800000"/>
            <a:headEnd/>
            <a:tailEnd/>
          </a:ln>
        </p:spPr>
      </p:pic>
      <p:sp>
        <p:nvSpPr>
          <p:cNvPr id="3" name="Прямоугольник 2"/>
          <p:cNvSpPr/>
          <p:nvPr/>
        </p:nvSpPr>
        <p:spPr>
          <a:xfrm>
            <a:off x="142844" y="4214818"/>
            <a:ext cx="9001156" cy="2426305"/>
          </a:xfrm>
          <a:prstGeom prst="rect">
            <a:avLst/>
          </a:prstGeom>
        </p:spPr>
        <p:txBody>
          <a:bodyPr wrap="square">
            <a:spAutoFit/>
          </a:bodyPr>
          <a:lstStyle/>
          <a:p>
            <a:pPr>
              <a:lnSpc>
                <a:spcPts val="1875"/>
              </a:lnSpc>
              <a:spcAft>
                <a:spcPts val="1000"/>
              </a:spcAft>
            </a:pPr>
            <a:r>
              <a:rPr lang="uk-UA"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Г</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оловна</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відмінність</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цього</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покоління</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в тому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що</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ці</a:t>
            </a:r>
            <a:endPar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875"/>
              </a:lnSpc>
              <a:spcAft>
                <a:spcPts val="1000"/>
              </a:spcAft>
            </a:pP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діти</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народились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в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епоху</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інтернета</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и не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знають</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яким</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було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життя</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до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його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винаходу</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Додатки</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своїх</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смартфонах </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вони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використовуют</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так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безпосередньо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як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дихають</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875"/>
              </a:lnSpc>
              <a:spcAft>
                <a:spcPts val="1000"/>
              </a:spcAft>
            </a:pP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Світ</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у них не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ділиться</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на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реальний</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і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цифровий</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одне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ціле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875"/>
              </a:lnSpc>
              <a:spcAft>
                <a:spcPts val="1000"/>
              </a:spcAft>
            </a:pPr>
            <a:r>
              <a:rPr lang="ru-RU" sz="2800" dirty="0" smtClean="0"/>
              <a:t> </a:t>
            </a:r>
            <a:r>
              <a:rPr lang="ru-RU" sz="2800" b="1" dirty="0" err="1" smtClean="0">
                <a:solidFill>
                  <a:srgbClr val="FF0000"/>
                </a:solidFill>
              </a:rPr>
              <a:t>Центеніали</a:t>
            </a:r>
            <a:r>
              <a:rPr lang="ru-RU" sz="2800" b="1" dirty="0" smtClean="0">
                <a:solidFill>
                  <a:srgbClr val="FF0000"/>
                </a:solidFill>
              </a:rPr>
              <a:t> </a:t>
            </a:r>
            <a:r>
              <a:rPr lang="ru-RU" sz="2800" b="1" dirty="0">
                <a:solidFill>
                  <a:srgbClr val="FF0000"/>
                </a:solidFill>
              </a:rPr>
              <a:t>– </a:t>
            </a:r>
            <a:r>
              <a:rPr lang="ru-RU" sz="2800" b="1" dirty="0" err="1" smtClean="0">
                <a:solidFill>
                  <a:srgbClr val="FF0000"/>
                </a:solidFill>
              </a:rPr>
              <a:t>це</a:t>
            </a:r>
            <a:r>
              <a:rPr lang="ru-RU" sz="2800" b="1" dirty="0" smtClean="0">
                <a:solidFill>
                  <a:srgbClr val="FF0000"/>
                </a:solidFill>
              </a:rPr>
              <a:t> </a:t>
            </a:r>
            <a:r>
              <a:rPr lang="ru-RU" sz="2800" b="1" dirty="0" err="1" smtClean="0">
                <a:solidFill>
                  <a:srgbClr val="FF0000"/>
                </a:solidFill>
              </a:rPr>
              <a:t>покоління</a:t>
            </a:r>
            <a:r>
              <a:rPr lang="ru-RU" sz="2800" b="1" dirty="0" smtClean="0">
                <a:solidFill>
                  <a:srgbClr val="FF0000"/>
                </a:solidFill>
              </a:rPr>
              <a:t>, яке </a:t>
            </a:r>
            <a:r>
              <a:rPr lang="ru-RU" sz="2800" b="1" dirty="0" err="1" smtClean="0">
                <a:solidFill>
                  <a:srgbClr val="FF0000"/>
                </a:solidFill>
              </a:rPr>
              <a:t>хоче</a:t>
            </a:r>
            <a:r>
              <a:rPr lang="ru-RU" sz="2800" b="1" dirty="0" smtClean="0">
                <a:solidFill>
                  <a:srgbClr val="FF0000"/>
                </a:solidFill>
              </a:rPr>
              <a:t> БАЧИТИ, </a:t>
            </a:r>
            <a:r>
              <a:rPr lang="ru-RU" sz="2800" b="1" dirty="0">
                <a:solidFill>
                  <a:srgbClr val="FF0000"/>
                </a:solidFill>
              </a:rPr>
              <a:t>А</a:t>
            </a:r>
            <a:r>
              <a:rPr lang="ru-RU" sz="2800" b="1" dirty="0" smtClean="0">
                <a:solidFill>
                  <a:srgbClr val="FF0000"/>
                </a:solidFill>
              </a:rPr>
              <a:t> НЕСЛУХАТИ . </a:t>
            </a:r>
            <a:r>
              <a:rPr lang="ru-RU" sz="2800" b="1" dirty="0" err="1" smtClean="0">
                <a:solidFill>
                  <a:srgbClr val="FF0000"/>
                </a:solidFill>
              </a:rPr>
              <a:t>Навіть</a:t>
            </a:r>
            <a:r>
              <a:rPr lang="ru-RU" sz="2800" b="1" dirty="0" smtClean="0">
                <a:solidFill>
                  <a:srgbClr val="FF0000"/>
                </a:solidFill>
              </a:rPr>
              <a:t> </a:t>
            </a:r>
            <a:r>
              <a:rPr lang="ru-RU" sz="2800" b="1" dirty="0">
                <a:solidFill>
                  <a:srgbClr val="FF0000"/>
                </a:solidFill>
              </a:rPr>
              <a:t>в </a:t>
            </a:r>
            <a:r>
              <a:rPr lang="ru-RU" sz="2800" b="1" dirty="0" err="1" smtClean="0">
                <a:solidFill>
                  <a:srgbClr val="FF0000"/>
                </a:solidFill>
              </a:rPr>
              <a:t>мережі</a:t>
            </a:r>
            <a:r>
              <a:rPr lang="ru-RU" sz="2800" b="1" dirty="0" smtClean="0">
                <a:solidFill>
                  <a:srgbClr val="FF0000"/>
                </a:solidFill>
              </a:rPr>
              <a:t>  вони </a:t>
            </a:r>
            <a:r>
              <a:rPr lang="ru-RU" sz="2800" b="1" dirty="0" err="1" smtClean="0">
                <a:solidFill>
                  <a:srgbClr val="FF0000"/>
                </a:solidFill>
              </a:rPr>
              <a:t>використовують</a:t>
            </a:r>
            <a:r>
              <a:rPr lang="ru-RU" sz="2800" b="1" dirty="0" smtClean="0">
                <a:solidFill>
                  <a:srgbClr val="FF0000"/>
                </a:solidFill>
              </a:rPr>
              <a:t> </a:t>
            </a:r>
            <a:r>
              <a:rPr lang="ru-RU" sz="2800" b="1" dirty="0" err="1" smtClean="0">
                <a:solidFill>
                  <a:srgbClr val="FF0000"/>
                </a:solidFill>
              </a:rPr>
              <a:t>смайли</a:t>
            </a:r>
            <a:r>
              <a:rPr lang="ru-RU" sz="2800" b="1" dirty="0" smtClean="0">
                <a:solidFill>
                  <a:srgbClr val="FF0000"/>
                </a:solidFill>
              </a:rPr>
              <a:t> </a:t>
            </a:r>
            <a:r>
              <a:rPr lang="ru-RU" sz="2800" b="1" dirty="0">
                <a:solidFill>
                  <a:srgbClr val="FF0000"/>
                </a:solidFill>
              </a:rPr>
              <a:t>і</a:t>
            </a:r>
            <a:r>
              <a:rPr lang="ru-RU" sz="2800" b="1" dirty="0" smtClean="0">
                <a:solidFill>
                  <a:srgbClr val="FF0000"/>
                </a:solidFill>
              </a:rPr>
              <a:t> </a:t>
            </a:r>
            <a:r>
              <a:rPr lang="ru-RU" sz="2800" b="1" dirty="0" err="1" smtClean="0">
                <a:solidFill>
                  <a:srgbClr val="FF0000"/>
                </a:solidFill>
              </a:rPr>
              <a:t>малюнки</a:t>
            </a:r>
            <a:endParaRPr lang="ru-RU" sz="2800" b="1"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52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японская логотипы авто фото"/>
          <p:cNvPicPr/>
          <p:nvPr/>
        </p:nvPicPr>
        <p:blipFill>
          <a:blip r:embed="rId2">
            <a:extLst>
              <a:ext uri="{28A0092B-C50C-407E-A947-70E740481C1C}">
                <a14:useLocalDpi xmlns:a14="http://schemas.microsoft.com/office/drawing/2010/main" val="0"/>
              </a:ext>
            </a:extLst>
          </a:blip>
          <a:srcRect/>
          <a:stretch>
            <a:fillRect/>
          </a:stretch>
        </p:blipFill>
        <p:spPr bwMode="auto">
          <a:xfrm>
            <a:off x="0" y="141230"/>
            <a:ext cx="9144000" cy="6741368"/>
          </a:xfrm>
          <a:prstGeom prst="rect">
            <a:avLst/>
          </a:prstGeom>
          <a:noFill/>
          <a:ln>
            <a:noFill/>
          </a:ln>
        </p:spPr>
      </p:pic>
    </p:spTree>
    <p:extLst>
      <p:ext uri="{BB962C8B-B14F-4D97-AF65-F5344CB8AC3E}">
        <p14:creationId xmlns:p14="http://schemas.microsoft.com/office/powerpoint/2010/main" val="1294129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hetrentonlinecom.c.presscdn.com/wp-content/uploads/2014/04/Domenico-Dolce-and-Stefano-Gabbana.jpg"/>
          <p:cNvPicPr/>
          <p:nvPr/>
        </p:nvPicPr>
        <p:blipFill>
          <a:blip r:embed="rId2"/>
          <a:srcRect/>
          <a:stretch>
            <a:fillRect/>
          </a:stretch>
        </p:blipFill>
        <p:spPr bwMode="auto">
          <a:xfrm>
            <a:off x="571472" y="0"/>
            <a:ext cx="4857752" cy="3286124"/>
          </a:xfrm>
          <a:prstGeom prst="rect">
            <a:avLst/>
          </a:prstGeom>
          <a:noFill/>
          <a:ln w="9525">
            <a:noFill/>
            <a:miter lim="800000"/>
            <a:headEnd/>
            <a:tailEnd/>
          </a:ln>
        </p:spPr>
      </p:pic>
      <p:pic>
        <p:nvPicPr>
          <p:cNvPr id="1026" name="Picture 2" descr="http://cosmetic.ua/uploads/spool/photo/00000000837-filename-00001-slider.jpg"/>
          <p:cNvPicPr>
            <a:picLocks noChangeAspect="1" noChangeArrowheads="1"/>
          </p:cNvPicPr>
          <p:nvPr/>
        </p:nvPicPr>
        <p:blipFill>
          <a:blip r:embed="rId3"/>
          <a:srcRect/>
          <a:stretch>
            <a:fillRect/>
          </a:stretch>
        </p:blipFill>
        <p:spPr bwMode="auto">
          <a:xfrm>
            <a:off x="1071538" y="3114672"/>
            <a:ext cx="5154094" cy="3743328"/>
          </a:xfrm>
          <a:prstGeom prst="rect">
            <a:avLst/>
          </a:prstGeom>
          <a:noFill/>
        </p:spPr>
      </p:pic>
      <p:pic>
        <p:nvPicPr>
          <p:cNvPr id="3" name="Picture 2" descr="http://image.tsn.ua/media/images2/608xX/Apr2011/383412046.jpg"/>
          <p:cNvPicPr>
            <a:picLocks noChangeAspect="1" noChangeArrowheads="1"/>
          </p:cNvPicPr>
          <p:nvPr/>
        </p:nvPicPr>
        <p:blipFill>
          <a:blip r:embed="rId4"/>
          <a:srcRect/>
          <a:stretch>
            <a:fillRect/>
          </a:stretch>
        </p:blipFill>
        <p:spPr bwMode="auto">
          <a:xfrm>
            <a:off x="6215074" y="0"/>
            <a:ext cx="2928926" cy="3619724"/>
          </a:xfrm>
          <a:prstGeom prst="rect">
            <a:avLst/>
          </a:prstGeom>
          <a:noFill/>
        </p:spPr>
      </p:pic>
    </p:spTree>
    <p:extLst>
      <p:ext uri="{BB962C8B-B14F-4D97-AF65-F5344CB8AC3E}">
        <p14:creationId xmlns:p14="http://schemas.microsoft.com/office/powerpoint/2010/main" val="2586497481"/>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85728"/>
            <a:ext cx="91440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ЗАТВЕРДЖЕНО</a:t>
            </a:r>
            <a:endParaRPr kumimoji="0" lang="ru-RU" sz="28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наказом Міністерства освіти і науки України </a:t>
            </a:r>
            <a:endParaRPr kumimoji="0" lang="ru-RU" sz="28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від 20.04.2018 № 408</a:t>
            </a:r>
            <a:endParaRPr kumimoji="0" lang="ru-RU" sz="28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Типова освітня програма </a:t>
            </a:r>
            <a:endParaRPr kumimoji="0" lang="ru-RU" sz="28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закладів загальної середньої освіти ІІІ ступеня</a:t>
            </a:r>
          </a:p>
          <a:p>
            <a:pPr marL="0" marR="0" lvl="0" indent="0" algn="ctr" defTabSz="914400" rtl="0" eaLnBrk="0" fontAlgn="base" latinLnBrk="0" hangingPunct="0">
              <a:lnSpc>
                <a:spcPct val="100000"/>
              </a:lnSpc>
              <a:spcBef>
                <a:spcPct val="0"/>
              </a:spcBef>
              <a:spcAft>
                <a:spcPct val="0"/>
              </a:spcAft>
              <a:buClrTx/>
              <a:buSzTx/>
              <a:buFontTx/>
              <a:buNone/>
              <a:tabLst/>
            </a:pPr>
            <a:endParaRPr lang="ru-RU" sz="2800" dirty="0" smtClean="0">
              <a:solidFill>
                <a:srgbClr val="FF0000"/>
              </a:solidFill>
            </a:endParaRPr>
          </a:p>
          <a:p>
            <a:pPr hangingPunct="0"/>
            <a:r>
              <a:rPr lang="uk-UA" sz="2800" b="1" dirty="0" smtClean="0">
                <a:solidFill>
                  <a:srgbClr val="FF0000"/>
                </a:solidFill>
              </a:rPr>
              <a:t>«Україна і світове господарство». 9 клас</a:t>
            </a:r>
            <a:endParaRPr lang="ru-RU" sz="2800" dirty="0" smtClean="0">
              <a:solidFill>
                <a:srgbClr val="FF0000"/>
              </a:solidFill>
            </a:endParaRPr>
          </a:p>
          <a:p>
            <a:pPr hangingPunct="0"/>
            <a:r>
              <a:rPr lang="uk-UA" sz="2800" dirty="0" smtClean="0">
                <a:solidFill>
                  <a:srgbClr val="FF0000"/>
                </a:solidFill>
              </a:rPr>
              <a:t> </a:t>
            </a:r>
            <a:r>
              <a:rPr lang="ru-RU" sz="2800" dirty="0" smtClean="0">
                <a:solidFill>
                  <a:srgbClr val="FF0000"/>
                </a:solidFill>
              </a:rPr>
              <a:t>(</a:t>
            </a:r>
            <a:r>
              <a:rPr lang="uk-UA" sz="2800" dirty="0" smtClean="0">
                <a:solidFill>
                  <a:srgbClr val="FF0000"/>
                </a:solidFill>
              </a:rPr>
              <a:t>52 год., 1,5 год. на тиждень</a:t>
            </a:r>
            <a:r>
              <a:rPr lang="uk-UA" sz="2800" dirty="0" smtClean="0"/>
              <a:t>)</a:t>
            </a:r>
            <a:endParaRPr lang="ru-RU" sz="2800" dirty="0" smtClean="0"/>
          </a:p>
          <a:p>
            <a:pPr hangingPunct="0"/>
            <a:r>
              <a:rPr lang="uk-UA" sz="2800" dirty="0" smtClean="0"/>
              <a:t> </a:t>
            </a:r>
            <a:r>
              <a:rPr lang="ru-RU" sz="2800" dirty="0" smtClean="0"/>
              <a:t>З</a:t>
            </a:r>
            <a:r>
              <a:rPr lang="uk-UA" sz="2800" i="1" dirty="0" smtClean="0"/>
              <a:t>а «Програмою для середньої загальноосвітньої школи. Географія. 6-9 класи» (Київ,2017 р</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r>
              <a:rPr lang="uk-UA" sz="2800" b="1" dirty="0" smtClean="0">
                <a:solidFill>
                  <a:srgbClr val="FF0000"/>
                </a:solidFill>
              </a:rPr>
              <a:t>ГЕОГРАФІЯ</a:t>
            </a:r>
            <a:r>
              <a:rPr lang="ru-RU" sz="2800" b="1" dirty="0" smtClean="0">
                <a:solidFill>
                  <a:srgbClr val="FF0000"/>
                </a:solidFill>
              </a:rPr>
              <a:t>: РЕГІОНИ ТА КРАЇНИ</a:t>
            </a:r>
            <a:endParaRPr lang="ru-RU" sz="2800" dirty="0" smtClean="0">
              <a:solidFill>
                <a:srgbClr val="FF0000"/>
              </a:solidFill>
            </a:endParaRPr>
          </a:p>
          <a:p>
            <a:r>
              <a:rPr lang="uk-UA" sz="2800" b="1" dirty="0" smtClean="0">
                <a:solidFill>
                  <a:srgbClr val="FF0000"/>
                </a:solidFill>
              </a:rPr>
              <a:t>(10 клас – 52 години: 1,5 години на </a:t>
            </a:r>
            <a:r>
              <a:rPr lang="uk-UA" sz="2800" b="1" dirty="0" err="1" smtClean="0">
                <a:solidFill>
                  <a:srgbClr val="FF0000"/>
                </a:solidFill>
              </a:rPr>
              <a:t>тижде</a:t>
            </a:r>
            <a:r>
              <a:rPr lang="ru-RU" sz="2800" b="1" dirty="0" err="1" smtClean="0">
                <a:solidFill>
                  <a:srgbClr val="FF0000"/>
                </a:solidFill>
              </a:rPr>
              <a:t>нь</a:t>
            </a:r>
            <a:endParaRPr lang="ru-RU" sz="2800" b="1" dirty="0" smtClean="0">
              <a:solidFill>
                <a:srgbClr val="FF0000"/>
              </a:solidFill>
            </a:endParaRPr>
          </a:p>
          <a:p>
            <a:r>
              <a:rPr lang="ru-RU" sz="2800" b="1" dirty="0" smtClean="0">
                <a:solidFill>
                  <a:srgbClr val="FF0000"/>
                </a:solidFill>
              </a:rPr>
              <a:t>                            </a:t>
            </a:r>
            <a:r>
              <a:rPr lang="ru-RU" sz="2800" b="1" dirty="0" err="1" smtClean="0">
                <a:solidFill>
                  <a:srgbClr val="FF0000"/>
                </a:solidFill>
              </a:rPr>
              <a:t>Географія</a:t>
            </a:r>
            <a:r>
              <a:rPr lang="ru-RU" sz="2800" b="1" dirty="0" smtClean="0">
                <a:solidFill>
                  <a:srgbClr val="FF0000"/>
                </a:solidFill>
              </a:rPr>
              <a:t> 11 </a:t>
            </a:r>
            <a:r>
              <a:rPr lang="ru-RU" sz="2800" b="1" dirty="0" err="1" smtClean="0">
                <a:solidFill>
                  <a:srgbClr val="FF0000"/>
                </a:solidFill>
              </a:rPr>
              <a:t>клас</a:t>
            </a:r>
            <a:r>
              <a:rPr lang="ru-RU" sz="2800" b="1" dirty="0" smtClean="0">
                <a:solidFill>
                  <a:srgbClr val="FF0000"/>
                </a:solidFill>
              </a:rPr>
              <a:t>:</a:t>
            </a:r>
          </a:p>
          <a:p>
            <a:r>
              <a:rPr lang="ru-RU" sz="2800" b="1" dirty="0" err="1" smtClean="0">
                <a:solidFill>
                  <a:srgbClr val="FF0000"/>
                </a:solidFill>
              </a:rPr>
              <a:t>Географічний</a:t>
            </a:r>
            <a:r>
              <a:rPr lang="ru-RU" sz="2800" b="1" dirty="0" smtClean="0">
                <a:solidFill>
                  <a:srgbClr val="FF0000"/>
                </a:solidFill>
              </a:rPr>
              <a:t> </a:t>
            </a:r>
            <a:r>
              <a:rPr lang="ru-RU" sz="2800" b="1" dirty="0" err="1" smtClean="0">
                <a:solidFill>
                  <a:srgbClr val="FF0000"/>
                </a:solidFill>
              </a:rPr>
              <a:t>простір</a:t>
            </a:r>
            <a:r>
              <a:rPr lang="ru-RU" sz="2800" b="1" dirty="0" smtClean="0">
                <a:solidFill>
                  <a:srgbClr val="FF0000"/>
                </a:solidFill>
              </a:rPr>
              <a:t> </a:t>
            </a:r>
            <a:r>
              <a:rPr lang="ru-RU" sz="2800" b="1" dirty="0" err="1" smtClean="0">
                <a:solidFill>
                  <a:srgbClr val="FF0000"/>
                </a:solidFill>
              </a:rPr>
              <a:t>Землі</a:t>
            </a:r>
            <a:endParaRPr lang="ru-RU" sz="2800" b="1" dirty="0" smtClean="0">
              <a:solidFill>
                <a:srgbClr val="FF0000"/>
              </a:solidFill>
            </a:endParaRPr>
          </a:p>
          <a:p>
            <a:r>
              <a:rPr lang="ru-RU" sz="2800" b="1" dirty="0" smtClean="0">
                <a:solidFill>
                  <a:srgbClr val="FF0000"/>
                </a:solidFill>
              </a:rPr>
              <a:t> ( 35 год; 1 год  на </a:t>
            </a:r>
            <a:r>
              <a:rPr lang="ru-RU" sz="2800" b="1" dirty="0" err="1" smtClean="0">
                <a:solidFill>
                  <a:srgbClr val="FF0000"/>
                </a:solidFill>
              </a:rPr>
              <a:t>тиждень</a:t>
            </a:r>
            <a:r>
              <a:rPr lang="ru-RU" sz="2800" b="1" dirty="0" smtClean="0">
                <a:solidFill>
                  <a:srgbClr val="FF0000"/>
                </a:solidFill>
              </a:rPr>
              <a:t>)</a:t>
            </a:r>
          </a:p>
          <a:p>
            <a:r>
              <a:rPr lang="ru-RU" sz="2800" b="1" dirty="0" smtClean="0"/>
              <a:t> </a:t>
            </a:r>
          </a:p>
          <a:p>
            <a:endParaRPr lang="ru-RU" sz="2800" dirty="0" smtClean="0"/>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ААА ГЕО\9 кл\1489053071-4286-tri-stranyi-postroyat-v-severnom-more-ostrov-s-vetrovyimi-elektrostantsiyami.jpg"/>
          <p:cNvPicPr>
            <a:picLocks noChangeAspect="1" noChangeArrowheads="1"/>
          </p:cNvPicPr>
          <p:nvPr/>
        </p:nvPicPr>
        <p:blipFill>
          <a:blip r:embed="rId2"/>
          <a:srcRect/>
          <a:stretch>
            <a:fillRect/>
          </a:stretch>
        </p:blipFill>
        <p:spPr bwMode="auto">
          <a:xfrm>
            <a:off x="-35404" y="6548"/>
            <a:ext cx="9179404" cy="6851452"/>
          </a:xfrm>
          <a:prstGeom prst="rect">
            <a:avLst/>
          </a:prstGeom>
          <a:noFill/>
        </p:spPr>
      </p:pic>
    </p:spTree>
    <p:extLst>
      <p:ext uri="{BB962C8B-B14F-4D97-AF65-F5344CB8AC3E}">
        <p14:creationId xmlns:p14="http://schemas.microsoft.com/office/powerpoint/2010/main" val="418507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654032"/>
          </a:xfrm>
        </p:spPr>
        <p:txBody>
          <a:bodyPr>
            <a:normAutofit/>
          </a:bodyPr>
          <a:lstStyle/>
          <a:p>
            <a:r>
              <a:rPr lang="uk-UA" dirty="0" smtClean="0">
                <a:solidFill>
                  <a:srgbClr val="FF0000"/>
                </a:solidFill>
              </a:rPr>
              <a:t>Сонячні батареї</a:t>
            </a:r>
            <a:endParaRPr lang="ru-RU" dirty="0">
              <a:solidFill>
                <a:srgbClr val="FF0000"/>
              </a:solidFill>
            </a:endParaRPr>
          </a:p>
        </p:txBody>
      </p:sp>
      <p:pic>
        <p:nvPicPr>
          <p:cNvPr id="33794" name="Picture 2" descr="C:\Documents and Settings\Admin\Мои документы\ноябрь2018\IMG_20181107_124122_BURST1.jpg"/>
          <p:cNvPicPr>
            <a:picLocks noChangeAspect="1" noChangeArrowheads="1"/>
          </p:cNvPicPr>
          <p:nvPr/>
        </p:nvPicPr>
        <p:blipFill>
          <a:blip r:embed="rId2"/>
          <a:srcRect/>
          <a:stretch>
            <a:fillRect/>
          </a:stretch>
        </p:blipFill>
        <p:spPr bwMode="auto">
          <a:xfrm>
            <a:off x="0" y="1000108"/>
            <a:ext cx="9144000" cy="681515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Mona Lisa, by Leonardo da Vinci, from C2RMF retouche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Mona Lisa, by Leonardo da Vinci, from C2RMF retouche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Picture 2" descr="C:\Documents and Settings\Admin\Мои документы\800px-Mona_Lisa,_by_Leonardo_da_Vinci,_from_C2RMF_retouched.jpg"/>
          <p:cNvPicPr>
            <a:picLocks noChangeAspect="1" noChangeArrowheads="1"/>
          </p:cNvPicPr>
          <p:nvPr/>
        </p:nvPicPr>
        <p:blipFill>
          <a:blip r:embed="rId2"/>
          <a:srcRect/>
          <a:stretch>
            <a:fillRect/>
          </a:stretch>
        </p:blipFill>
        <p:spPr bwMode="auto">
          <a:xfrm>
            <a:off x="1714480" y="0"/>
            <a:ext cx="5500726" cy="6488691"/>
          </a:xfrm>
          <a:prstGeom prst="rect">
            <a:avLst/>
          </a:prstGeom>
          <a:noFill/>
        </p:spPr>
      </p:pic>
      <p:graphicFrame>
        <p:nvGraphicFramePr>
          <p:cNvPr id="5" name="Таблица 4"/>
          <p:cNvGraphicFramePr>
            <a:graphicFrameLocks noGrp="1"/>
          </p:cNvGraphicFramePr>
          <p:nvPr/>
        </p:nvGraphicFramePr>
        <p:xfrm>
          <a:off x="2285984" y="5323546"/>
          <a:ext cx="4857784" cy="1463040"/>
        </p:xfrm>
        <a:graphic>
          <a:graphicData uri="http://schemas.openxmlformats.org/drawingml/2006/table">
            <a:tbl>
              <a:tblPr/>
              <a:tblGrid>
                <a:gridCol w="2428892">
                  <a:extLst>
                    <a:ext uri="{9D8B030D-6E8A-4147-A177-3AD203B41FA5}">
                      <a16:colId xmlns:a16="http://schemas.microsoft.com/office/drawing/2014/main" val="20000"/>
                    </a:ext>
                  </a:extLst>
                </a:gridCol>
                <a:gridCol w="2428892">
                  <a:extLst>
                    <a:ext uri="{9D8B030D-6E8A-4147-A177-3AD203B41FA5}">
                      <a16:colId xmlns:a16="http://schemas.microsoft.com/office/drawing/2014/main" val="20001"/>
                    </a:ext>
                  </a:extLst>
                </a:gridCol>
              </a:tblGrid>
              <a:tr h="341053">
                <a:tc gridSpan="2">
                  <a:txBody>
                    <a:bodyPr/>
                    <a:lstStyle/>
                    <a:p>
                      <a:pPr algn="ctr" fontAlgn="t"/>
                      <a:r>
                        <a:rPr lang="ru-RU" sz="2800" b="1" u="none" strike="noStrike" dirty="0">
                          <a:solidFill>
                            <a:srgbClr val="0B0080"/>
                          </a:solidFill>
                          <a:hlinkClick r:id="rId3" tooltip="Леонардо да Винчи"/>
                        </a:rPr>
                        <a:t>Леонардо да </a:t>
                      </a:r>
                      <a:r>
                        <a:rPr lang="ru-RU" sz="2800" b="1" u="none" strike="noStrike" dirty="0" err="1" smtClean="0">
                          <a:solidFill>
                            <a:srgbClr val="0B0080"/>
                          </a:solidFill>
                          <a:hlinkClick r:id="rId3" tooltip="Леонардо да Винчи"/>
                        </a:rPr>
                        <a:t>Вінчи</a:t>
                      </a:r>
                      <a:endParaRPr lang="ru-RU" sz="2800" b="1"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BF5DF"/>
                    </a:solidFill>
                  </a:tcPr>
                </a:tc>
                <a:tc hMerge="1">
                  <a:txBody>
                    <a:bodyPr/>
                    <a:lstStyle/>
                    <a:p>
                      <a:endParaRPr lang="ru-RU"/>
                    </a:p>
                  </a:txBody>
                  <a:tcPr/>
                </a:tc>
                <a:extLst>
                  <a:ext uri="{0D108BD9-81ED-4DB2-BD59-A6C34878D82A}">
                    <a16:rowId xmlns:a16="http://schemas.microsoft.com/office/drawing/2014/main" val="10000"/>
                  </a:ext>
                </a:extLst>
              </a:tr>
              <a:tr h="873466">
                <a:tc gridSpan="2">
                  <a:txBody>
                    <a:bodyPr/>
                    <a:lstStyle/>
                    <a:p>
                      <a:pPr algn="ctr" fontAlgn="t"/>
                      <a:r>
                        <a:rPr lang="ru-RU" sz="2800" b="1" dirty="0"/>
                        <a:t>Портрет  </a:t>
                      </a:r>
                      <a:r>
                        <a:rPr lang="ru-RU" sz="2800" b="1" u="none" strike="noStrike" dirty="0" err="1" smtClean="0">
                          <a:solidFill>
                            <a:srgbClr val="0B0080"/>
                          </a:solidFill>
                          <a:hlinkClick r:id="rId4" tooltip="Лиза дель Джокондо"/>
                        </a:rPr>
                        <a:t>Лізи</a:t>
                      </a:r>
                      <a:r>
                        <a:rPr lang="ru-RU" sz="2800" b="1" u="none" strike="noStrike" dirty="0" smtClean="0">
                          <a:solidFill>
                            <a:srgbClr val="0B0080"/>
                          </a:solidFill>
                          <a:hlinkClick r:id="rId4" tooltip="Лиза дель Джокондо"/>
                        </a:rPr>
                        <a:t> </a:t>
                      </a:r>
                      <a:r>
                        <a:rPr lang="ru-RU" sz="2800" b="1" u="none" strike="noStrike" dirty="0" err="1">
                          <a:solidFill>
                            <a:srgbClr val="0B0080"/>
                          </a:solidFill>
                          <a:hlinkClick r:id="rId4" tooltip="Лиза дель Джокондо"/>
                        </a:rPr>
                        <a:t>Джокондо</a:t>
                      </a:r>
                      <a:r>
                        <a:rPr lang="ru-RU" sz="2800" b="1" dirty="0"/>
                        <a:t/>
                      </a:r>
                      <a:br>
                        <a:rPr lang="ru-RU" sz="2800" b="1" dirty="0"/>
                      </a:br>
                      <a:r>
                        <a:rPr lang="ru-RU" sz="2800" b="1" dirty="0" err="1"/>
                        <a:t>Мона</a:t>
                      </a:r>
                      <a:r>
                        <a:rPr lang="ru-RU" sz="2800" b="1" dirty="0"/>
                        <a:t> </a:t>
                      </a:r>
                      <a:r>
                        <a:rPr lang="ru-RU" sz="2800" b="1" dirty="0" err="1" smtClean="0"/>
                        <a:t>Ліза</a:t>
                      </a:r>
                      <a:r>
                        <a:rPr lang="ru-RU" sz="2800" dirty="0"/>
                        <a:t>. </a:t>
                      </a:r>
                      <a:r>
                        <a:rPr lang="ru-RU" sz="2800" u="none" strike="noStrike" dirty="0">
                          <a:solidFill>
                            <a:srgbClr val="0B0080"/>
                          </a:solidFill>
                          <a:hlinkClick r:id="rId5" tooltip="1503 год"/>
                        </a:rPr>
                        <a:t>1503</a:t>
                      </a:r>
                      <a:r>
                        <a:rPr lang="ru-RU" sz="2800" dirty="0"/>
                        <a:t>—</a:t>
                      </a:r>
                      <a:r>
                        <a:rPr lang="ru-RU" sz="2800" u="none" strike="noStrike" dirty="0">
                          <a:solidFill>
                            <a:srgbClr val="0B0080"/>
                          </a:solidFill>
                          <a:hlinkClick r:id="rId6" tooltip="1519 год"/>
                        </a:rPr>
                        <a:t>1519</a:t>
                      </a:r>
                      <a:endParaRPr lang="ru-RU" sz="2800"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BF5DF"/>
                    </a:solidFill>
                  </a:tcPr>
                </a:tc>
                <a:tc hMerge="1">
                  <a:txBody>
                    <a:bodyPr/>
                    <a:lstStyle/>
                    <a:p>
                      <a:endParaRPr lang="ru-RU"/>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748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5931"/>
          </a:xfrm>
        </p:spPr>
        <p:txBody>
          <a:bodyPr/>
          <a:lstStyle/>
          <a:p>
            <a:r>
              <a:rPr lang="ru-RU" dirty="0" smtClean="0">
                <a:solidFill>
                  <a:srgbClr val="FF0000"/>
                </a:solidFill>
              </a:rPr>
              <a:t>Монреаль</a:t>
            </a:r>
            <a:endParaRPr lang="ru-RU" dirty="0">
              <a:solidFill>
                <a:srgbClr val="FF0000"/>
              </a:solidFill>
            </a:endParaRPr>
          </a:p>
        </p:txBody>
      </p:sp>
      <p:sp>
        <p:nvSpPr>
          <p:cNvPr id="3" name="Объект 2"/>
          <p:cNvSpPr>
            <a:spLocks noGrp="1"/>
          </p:cNvSpPr>
          <p:nvPr>
            <p:ph idx="1"/>
          </p:nvPr>
        </p:nvSpPr>
        <p:spPr/>
        <p:txBody>
          <a:bodyPr/>
          <a:lstStyle/>
          <a:p>
            <a:endParaRPr lang="ru-RU"/>
          </a:p>
        </p:txBody>
      </p:sp>
      <p:pic>
        <p:nvPicPr>
          <p:cNvPr id="4" name="Рисунок 3" descr="http://travel.canada2day.com/wp-content/uploads/2009/12/montreal2-495.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40569"/>
            <a:ext cx="9144000" cy="5445224"/>
          </a:xfrm>
          <a:prstGeom prst="rect">
            <a:avLst/>
          </a:prstGeom>
          <a:noFill/>
          <a:ln>
            <a:noFill/>
          </a:ln>
        </p:spPr>
      </p:pic>
    </p:spTree>
    <p:extLst>
      <p:ext uri="{BB962C8B-B14F-4D97-AF65-F5344CB8AC3E}">
        <p14:creationId xmlns:p14="http://schemas.microsoft.com/office/powerpoint/2010/main" val="3044967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25" name="Рисунок 1"/>
          <p:cNvPicPr>
            <a:picLocks noChangeAspect="1" noChangeArrowheads="1"/>
          </p:cNvPicPr>
          <p:nvPr/>
        </p:nvPicPr>
        <p:blipFill>
          <a:blip r:embed="rId2"/>
          <a:srcRect/>
          <a:stretch>
            <a:fillRect/>
          </a:stretch>
        </p:blipFill>
        <p:spPr bwMode="auto">
          <a:xfrm>
            <a:off x="2000232" y="382287"/>
            <a:ext cx="4857784" cy="4332596"/>
          </a:xfrm>
          <a:prstGeom prst="rect">
            <a:avLst/>
          </a:prstGeom>
          <a:noFill/>
        </p:spPr>
      </p:pic>
      <p:sp>
        <p:nvSpPr>
          <p:cNvPr id="1027" name="Rectangle 3"/>
          <p:cNvSpPr>
            <a:spLocks noChangeArrowheads="1"/>
          </p:cNvSpPr>
          <p:nvPr/>
        </p:nvSpPr>
        <p:spPr bwMode="auto">
          <a:xfrm>
            <a:off x="0" y="4643446"/>
            <a:ext cx="9358314"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err="1" smtClean="0">
                <a:ln>
                  <a:noFill/>
                </a:ln>
                <a:solidFill>
                  <a:srgbClr val="4DFF00"/>
                </a:solidFill>
                <a:effectLst/>
                <a:latin typeface="Calibri" pitchFamily="34" charset="0"/>
                <a:ea typeface="Times New Roman" pitchFamily="18" charset="0"/>
                <a:cs typeface="MyriadPro-Bold"/>
              </a:rPr>
              <a:t>Ма</a:t>
            </a:r>
            <a:r>
              <a:rPr lang="uk-UA" sz="2800" b="1" dirty="0" smtClean="0">
                <a:solidFill>
                  <a:srgbClr val="FF0000"/>
                </a:solidFill>
                <a:latin typeface="Calibri" pitchFamily="34" charset="0"/>
                <a:ea typeface="Times New Roman" pitchFamily="18" charset="0"/>
                <a:cs typeface="MyriadPro-Bold"/>
              </a:rPr>
              <a:t>НАРОДНІ ПРОМИСЛИ В УКРАЇНІ</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Не</a:t>
            </a:r>
            <a:r>
              <a:rPr lang="ru-RU" sz="2800" dirty="0" smtClean="0">
                <a:solidFill>
                  <a:srgbClr val="FF0000"/>
                </a:solidFill>
                <a:latin typeface="Arial" pitchFamily="34" charset="0"/>
                <a:ea typeface="Times New Roman" pitchFamily="18" charset="0"/>
                <a:cs typeface="MyriadPro-Regular"/>
              </a:rPr>
              <a:t> </a:t>
            </a:r>
            <a:r>
              <a:rPr lang="ru-RU" sz="2800" dirty="0" err="1" smtClean="0">
                <a:solidFill>
                  <a:srgbClr val="FF0000"/>
                </a:solidFill>
                <a:latin typeface="Arial" pitchFamily="34" charset="0"/>
                <a:ea typeface="Times New Roman" pitchFamily="18" charset="0"/>
                <a:cs typeface="MyriadPro-Regular"/>
              </a:rPr>
              <a:t>в</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ипадково</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серед</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символічних</a:t>
            </a:r>
            <a:r>
              <a:rPr lang="ru-RU" sz="2800" dirty="0" smtClean="0">
                <a:solidFill>
                  <a:srgbClr val="FF0000"/>
                </a:solidFill>
                <a:latin typeface="Arial" pitchFamily="34" charset="0"/>
                <a:ea typeface="Times New Roman" pitchFamily="18" charset="0"/>
                <a:cs typeface="MyriadPro-Regular"/>
              </a:rPr>
              <a:t> </a:t>
            </a:r>
            <a:r>
              <a:rPr lang="ru-RU" sz="2800" dirty="0" err="1" smtClean="0">
                <a:solidFill>
                  <a:srgbClr val="FF0000"/>
                </a:solidFill>
                <a:latin typeface="Arial" pitchFamily="34" charset="0"/>
                <a:ea typeface="Times New Roman" pitchFamily="18" charset="0"/>
                <a:cs typeface="MyriadPro-Regular"/>
              </a:rPr>
              <a:t>м</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алюнків</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української</a:t>
            </a:r>
            <a:r>
              <a:rPr lang="ru-RU" sz="2800" dirty="0" smtClean="0">
                <a:solidFill>
                  <a:srgbClr val="FF0000"/>
                </a:solidFill>
                <a:latin typeface="Arial" pitchFamily="34" charset="0"/>
                <a:ea typeface="Times New Roman" pitchFamily="18" charset="0"/>
                <a:cs typeface="MyriadPro-Regular"/>
              </a:rPr>
              <a:t> </a:t>
            </a:r>
            <a:r>
              <a:rPr lang="ru-RU" sz="2800" dirty="0" err="1" smtClean="0">
                <a:solidFill>
                  <a:srgbClr val="FF0000"/>
                </a:solidFill>
                <a:latin typeface="Arial" pitchFamily="34" charset="0"/>
                <a:ea typeface="Times New Roman" pitchFamily="18" charset="0"/>
                <a:cs typeface="MyriadPro-Regular"/>
              </a:rPr>
              <a:t>п</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исанки</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кривулька</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або</a:t>
            </a:r>
            <a:r>
              <a:rPr lang="ru-RU" sz="2800" dirty="0" smtClean="0">
                <a:solidFill>
                  <a:srgbClr val="FF0000"/>
                </a:solidFill>
                <a:latin typeface="Arial" pitchFamily="34" charset="0"/>
                <a:ea typeface="Times New Roman" pitchFamily="18" charset="0"/>
                <a:cs typeface="MyriadPro-Regular"/>
              </a:rPr>
              <a:t> </a:t>
            </a:r>
            <a:r>
              <a:rPr lang="ru-RU" sz="2800" dirty="0" err="1" smtClean="0">
                <a:solidFill>
                  <a:srgbClr val="FF0000"/>
                </a:solidFill>
                <a:latin typeface="Arial" pitchFamily="34" charset="0"/>
                <a:ea typeface="Times New Roman" pitchFamily="18" charset="0"/>
                <a:cs typeface="MyriadPro-Regular"/>
              </a:rPr>
              <a:t>б</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езконечник</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Ця</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хвиляста</a:t>
            </a:r>
            <a:r>
              <a:rPr lang="ru-RU" sz="2800" dirty="0" smtClean="0">
                <a:solidFill>
                  <a:srgbClr val="FF0000"/>
                </a:solidFill>
                <a:latin typeface="Arial" pitchFamily="34" charset="0"/>
                <a:ea typeface="Times New Roman" pitchFamily="18" charset="0"/>
                <a:cs typeface="MyriadPro-Regular"/>
              </a:rPr>
              <a:t> </a:t>
            </a:r>
            <a:r>
              <a:rPr lang="ru-RU" sz="2800" dirty="0" err="1" smtClean="0">
                <a:solidFill>
                  <a:srgbClr val="FF0000"/>
                </a:solidFill>
                <a:latin typeface="Arial" pitchFamily="34" charset="0"/>
                <a:ea typeface="Times New Roman" pitchFamily="18" charset="0"/>
                <a:cs typeface="MyriadPro-Regular"/>
              </a:rPr>
              <a:t>л</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інія</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без початку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й</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кінця</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endParaRPr kumimoji="0" lang="ru-RU" sz="2800" b="0" i="0" u="none" strike="noStrike" cap="none" normalizeH="0" baseline="0" dirty="0" smtClean="0">
              <a:ln>
                <a:noFill/>
              </a:ln>
              <a:solidFill>
                <a:srgbClr val="FF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символ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нескінченного</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28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життя</a:t>
            </a:r>
            <a:r>
              <a:rPr kumimoji="0" lang="ru-RU" sz="2800" b="0" i="0" u="none" strike="noStrike" cap="none" normalizeH="0" baseline="0" dirty="0" smtClean="0">
                <a:ln>
                  <a:noFill/>
                </a:ln>
                <a:solidFill>
                  <a:srgbClr val="FF0000"/>
                </a:solidFill>
                <a:effectLst/>
                <a:latin typeface="Calibri" pitchFamily="34" charset="0"/>
                <a:ea typeface="Times New Roman" pitchFamily="18" charset="0"/>
                <a:cs typeface="MyriadPro-Regular"/>
              </a:rPr>
              <a:t>,</a:t>
            </a:r>
            <a:endParaRPr kumimoji="0" lang="ru-RU" sz="2800" b="0" i="0" u="none" strike="noStrike" cap="none" normalizeH="0" baseline="0" dirty="0" smtClean="0">
              <a:ln>
                <a:noFill/>
              </a:ln>
              <a:solidFill>
                <a:srgbClr val="FF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вічності</a:t>
            </a:r>
            <a:r>
              <a:rPr kumimoji="0" lang="ru-RU" sz="9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9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сонячного</a:t>
            </a:r>
            <a:r>
              <a:rPr kumimoji="0" lang="ru-RU" sz="900" b="0" i="0" u="none" strike="noStrike" cap="none" normalizeH="0" baseline="0" dirty="0" smtClean="0">
                <a:ln>
                  <a:noFill/>
                </a:ln>
                <a:solidFill>
                  <a:srgbClr val="FF0000"/>
                </a:solidFill>
                <a:effectLst/>
                <a:latin typeface="Calibri" pitchFamily="34" charset="0"/>
                <a:ea typeface="Times New Roman" pitchFamily="18" charset="0"/>
                <a:cs typeface="MyriadPro-Regular"/>
              </a:rPr>
              <a:t> </a:t>
            </a:r>
            <a:r>
              <a:rPr kumimoji="0" lang="ru-RU" sz="900" b="0" i="0" u="none" strike="noStrike" cap="none" normalizeH="0" baseline="0" dirty="0" err="1" smtClean="0">
                <a:ln>
                  <a:noFill/>
                </a:ln>
                <a:solidFill>
                  <a:srgbClr val="FF0000"/>
                </a:solidFill>
                <a:effectLst/>
                <a:latin typeface="Calibri" pitchFamily="34" charset="0"/>
                <a:ea typeface="Times New Roman" pitchFamily="18" charset="0"/>
                <a:cs typeface="MyriadPro-Regular"/>
              </a:rPr>
              <a:t>р</a:t>
            </a:r>
            <a:endParaRPr kumimoji="0" lang="ru-RU" sz="1800"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3038811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79236" cy="7417415"/>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Гр 16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2019 р</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ік</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r>
            <a:br>
              <a:rPr lang="uk-UA" sz="2000" dirty="0">
                <a:latin typeface="Times New Roman" panose="02020603050405020304" pitchFamily="18" charset="0"/>
                <a:ea typeface="Times New Roman" panose="02020603050405020304" pitchFamily="18" charset="0"/>
                <a:cs typeface="Times New Roman" panose="02020603050405020304" pitchFamily="18" charset="0"/>
              </a:rPr>
            </a:br>
            <a:r>
              <a:rPr lang="uk-UA" sz="2400" dirty="0">
                <a:latin typeface="Times New Roman" panose="02020603050405020304" pitchFamily="18" charset="0"/>
                <a:ea typeface="Times New Roman" panose="02020603050405020304" pitchFamily="18" charset="0"/>
                <a:cs typeface="Times New Roman" panose="02020603050405020304" pitchFamily="18" charset="0"/>
              </a:rPr>
              <a:t>   Для тематичного оцінювання з географії по темі «Країни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Європи»</a:t>
            </a:r>
            <a:r>
              <a:rPr lang="ru-RU" sz="2400" dirty="0" smtClean="0">
                <a:latin typeface="Calibri" panose="020F0502020204030204" pitchFamily="34" charset="0"/>
                <a:ea typeface="Times New Roman" panose="02020603050405020304" pitchFamily="18" charset="0"/>
                <a:cs typeface="Times New Roman" panose="02020603050405020304" pitchFamily="18" charset="0"/>
              </a:rPr>
              <a:t> н</a:t>
            </a:r>
            <a:r>
              <a:rPr lang="uk-UA" sz="2400" dirty="0" err="1" smtClean="0">
                <a:latin typeface="Times New Roman" panose="02020603050405020304" pitchFamily="18" charset="0"/>
                <a:ea typeface="Times New Roman" panose="02020603050405020304" pitchFamily="18" charset="0"/>
                <a:cs typeface="Times New Roman" panose="02020603050405020304" pitchFamily="18" charset="0"/>
              </a:rPr>
              <a:t>еобхідно</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підготувати реферати або презентації по країнам (перелік додається)</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 рефератах повинні бути відображені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слідуючі</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питання:</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1 Основні данні про країну:  офіційна назва,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площа,населення</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столиця,державний</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устрій, ВВП номінал і  на душу населення  склад територій, член яких міжнародних організацій, офіційна мова або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мови,релігія</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валюта, ІЛР</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2 Коротка історична довідка, з якими країнами межує, якими морями омивається, оцінка географічного положення.</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3 Природні умови і природні ресурси</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4 Населення: національний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склад,мови,найбільші</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міста</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5 Господарство: промисловість, сільське господарство, транспорт</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6 Зовнішня торгівля. Експортні товари, що країна купує-імпорт</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7 Розвиток туризму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Реферати </a:t>
            </a:r>
            <a:r>
              <a:rPr lang="uk-UA"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попередньо </a:t>
            </a: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передаються для перевірки на електронну адресу :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evagaf</a:t>
            </a:r>
            <a:r>
              <a:rPr lang="ru-RU"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ukr</a:t>
            </a:r>
            <a:r>
              <a:rPr lang="ru-RU"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net</a:t>
            </a:r>
            <a:endParaRPr lang="ru-RU"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Можливе створення презентацій.</a:t>
            </a:r>
            <a:endParaRPr lang="ru-RU"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Перелік європейських країн:</a:t>
            </a:r>
            <a:endParaRPr lang="ru-RU"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863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Admin\Мои документы\7daf6758f93fbfb61f7da105f58cb4d7_w760_h500_cp.jpg"/>
          <p:cNvPicPr/>
          <p:nvPr/>
        </p:nvPicPr>
        <p:blipFill>
          <a:blip r:embed="rId2"/>
          <a:srcRect/>
          <a:stretch>
            <a:fillRect/>
          </a:stretch>
        </p:blipFill>
        <p:spPr bwMode="auto">
          <a:xfrm>
            <a:off x="1142976" y="0"/>
            <a:ext cx="6429420" cy="4483248"/>
          </a:xfrm>
          <a:prstGeom prst="rect">
            <a:avLst/>
          </a:prstGeom>
          <a:noFill/>
          <a:ln w="9525">
            <a:noFill/>
            <a:miter lim="800000"/>
            <a:headEnd/>
            <a:tailEnd/>
          </a:ln>
        </p:spPr>
      </p:pic>
      <p:sp>
        <p:nvSpPr>
          <p:cNvPr id="3" name="Прямоугольник 2"/>
          <p:cNvSpPr/>
          <p:nvPr/>
        </p:nvSpPr>
        <p:spPr>
          <a:xfrm>
            <a:off x="0" y="4653136"/>
            <a:ext cx="9036496" cy="2298065"/>
          </a:xfrm>
          <a:prstGeom prst="rect">
            <a:avLst/>
          </a:prstGeom>
        </p:spPr>
        <p:txBody>
          <a:bodyPr wrap="square">
            <a:spAutoFit/>
          </a:bodyPr>
          <a:lstStyle/>
          <a:p>
            <a:pPr>
              <a:lnSpc>
                <a:spcPts val="1875"/>
              </a:lnSpc>
              <a:spcAft>
                <a:spcPts val="1000"/>
              </a:spcAft>
            </a:pPr>
            <a:r>
              <a:rPr lang="uk-UA"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Г</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оловна</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відмінність</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цього</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покоління</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в тому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що</a:t>
            </a:r>
            <a:r>
              <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ці</a:t>
            </a:r>
            <a:endParaRPr lang="ru-RU" sz="2400" b="1"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875"/>
              </a:lnSpc>
              <a:spcAft>
                <a:spcPts val="1000"/>
              </a:spcAft>
            </a:pP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діти</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народились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в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епоху</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інтернета</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и не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знають</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яким</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було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життя</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до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його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винаходу</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Додатки</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своїх</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смартфонах </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вони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використовуют</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так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безпосередньо</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як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дихають</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875"/>
              </a:lnSpc>
              <a:spcAft>
                <a:spcPts val="1000"/>
              </a:spcAft>
            </a:pP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Світ</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у них не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ділиться</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на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реальний</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і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цифровий</a:t>
            </a:r>
            <a:r>
              <a:rPr lang="ru-RU"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одне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i="1" dirty="0" err="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ціле</a:t>
            </a:r>
            <a:r>
              <a:rPr lang="ru-RU" sz="2400" i="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800" dirty="0" smtClean="0"/>
              <a:t> </a:t>
            </a:r>
            <a:r>
              <a:rPr lang="ru-RU" sz="2800" b="1" dirty="0" err="1" smtClean="0">
                <a:solidFill>
                  <a:srgbClr val="FF0000"/>
                </a:solidFill>
              </a:rPr>
              <a:t>Центеніали</a:t>
            </a:r>
            <a:r>
              <a:rPr lang="ru-RU" sz="2800" b="1" dirty="0" smtClean="0">
                <a:solidFill>
                  <a:srgbClr val="FF0000"/>
                </a:solidFill>
              </a:rPr>
              <a:t> </a:t>
            </a:r>
            <a:r>
              <a:rPr lang="ru-RU" sz="2800" b="1" dirty="0">
                <a:solidFill>
                  <a:srgbClr val="FF0000"/>
                </a:solidFill>
              </a:rPr>
              <a:t>– </a:t>
            </a:r>
            <a:r>
              <a:rPr lang="ru-RU" sz="2800" b="1" dirty="0" err="1" smtClean="0">
                <a:solidFill>
                  <a:srgbClr val="FF0000"/>
                </a:solidFill>
              </a:rPr>
              <a:t>це</a:t>
            </a:r>
            <a:r>
              <a:rPr lang="ru-RU" sz="2800" b="1" dirty="0" smtClean="0">
                <a:solidFill>
                  <a:srgbClr val="FF0000"/>
                </a:solidFill>
              </a:rPr>
              <a:t> </a:t>
            </a:r>
            <a:r>
              <a:rPr lang="ru-RU" sz="2800" b="1" dirty="0" err="1" smtClean="0">
                <a:solidFill>
                  <a:srgbClr val="FF0000"/>
                </a:solidFill>
              </a:rPr>
              <a:t>покоління</a:t>
            </a:r>
            <a:r>
              <a:rPr lang="ru-RU" sz="2800" b="1" dirty="0" smtClean="0">
                <a:solidFill>
                  <a:srgbClr val="FF0000"/>
                </a:solidFill>
              </a:rPr>
              <a:t>, яке </a:t>
            </a:r>
            <a:r>
              <a:rPr lang="ru-RU" sz="2800" b="1" dirty="0" err="1" smtClean="0">
                <a:solidFill>
                  <a:srgbClr val="FF0000"/>
                </a:solidFill>
              </a:rPr>
              <a:t>хоче</a:t>
            </a:r>
            <a:r>
              <a:rPr lang="ru-RU" sz="2800" b="1" dirty="0" smtClean="0">
                <a:solidFill>
                  <a:srgbClr val="FF0000"/>
                </a:solidFill>
              </a:rPr>
              <a:t> БАЧИТИ, </a:t>
            </a:r>
            <a:r>
              <a:rPr lang="ru-RU" sz="2800" b="1" dirty="0">
                <a:solidFill>
                  <a:srgbClr val="FF0000"/>
                </a:solidFill>
              </a:rPr>
              <a:t>А</a:t>
            </a:r>
            <a:r>
              <a:rPr lang="ru-RU" sz="2800" b="1" dirty="0" smtClean="0">
                <a:solidFill>
                  <a:srgbClr val="FF0000"/>
                </a:solidFill>
              </a:rPr>
              <a:t> НЕСЛУХАТИ . </a:t>
            </a:r>
            <a:r>
              <a:rPr lang="ru-RU" sz="2800" b="1" dirty="0" err="1" smtClean="0">
                <a:solidFill>
                  <a:srgbClr val="FF0000"/>
                </a:solidFill>
              </a:rPr>
              <a:t>Навіть</a:t>
            </a:r>
            <a:r>
              <a:rPr lang="ru-RU" sz="2800" b="1" dirty="0" smtClean="0">
                <a:solidFill>
                  <a:srgbClr val="FF0000"/>
                </a:solidFill>
              </a:rPr>
              <a:t> </a:t>
            </a:r>
            <a:r>
              <a:rPr lang="ru-RU" sz="2800" b="1" dirty="0">
                <a:solidFill>
                  <a:srgbClr val="FF0000"/>
                </a:solidFill>
              </a:rPr>
              <a:t>в </a:t>
            </a:r>
            <a:r>
              <a:rPr lang="ru-RU" sz="2800" b="1" dirty="0" err="1" smtClean="0">
                <a:solidFill>
                  <a:srgbClr val="FF0000"/>
                </a:solidFill>
              </a:rPr>
              <a:t>мережі</a:t>
            </a:r>
            <a:r>
              <a:rPr lang="ru-RU" sz="2800" b="1" dirty="0" smtClean="0">
                <a:solidFill>
                  <a:srgbClr val="FF0000"/>
                </a:solidFill>
              </a:rPr>
              <a:t>  вони </a:t>
            </a:r>
            <a:r>
              <a:rPr lang="ru-RU" sz="2800" b="1" dirty="0" err="1" smtClean="0">
                <a:solidFill>
                  <a:srgbClr val="FF0000"/>
                </a:solidFill>
              </a:rPr>
              <a:t>використовують</a:t>
            </a:r>
            <a:r>
              <a:rPr lang="ru-RU" sz="2800" b="1" dirty="0" smtClean="0">
                <a:solidFill>
                  <a:srgbClr val="FF0000"/>
                </a:solidFill>
              </a:rPr>
              <a:t> </a:t>
            </a:r>
            <a:r>
              <a:rPr lang="ru-RU" sz="2800" b="1" dirty="0" err="1" smtClean="0">
                <a:solidFill>
                  <a:srgbClr val="FF0000"/>
                </a:solidFill>
              </a:rPr>
              <a:t>смайли</a:t>
            </a:r>
            <a:r>
              <a:rPr lang="ru-RU" sz="2800" b="1" dirty="0" smtClean="0">
                <a:solidFill>
                  <a:srgbClr val="FF0000"/>
                </a:solidFill>
              </a:rPr>
              <a:t> </a:t>
            </a:r>
            <a:r>
              <a:rPr lang="ru-RU" sz="2800" b="1" dirty="0">
                <a:solidFill>
                  <a:srgbClr val="FF0000"/>
                </a:solidFill>
              </a:rPr>
              <a:t>і</a:t>
            </a:r>
            <a:r>
              <a:rPr lang="ru-RU" sz="2800" b="1" dirty="0" smtClean="0">
                <a:solidFill>
                  <a:srgbClr val="FF0000"/>
                </a:solidFill>
              </a:rPr>
              <a:t> </a:t>
            </a:r>
            <a:r>
              <a:rPr lang="ru-RU" sz="2800" b="1" dirty="0" err="1" smtClean="0">
                <a:solidFill>
                  <a:srgbClr val="FF0000"/>
                </a:solidFill>
              </a:rPr>
              <a:t>малюнки</a:t>
            </a:r>
            <a:endParaRPr lang="ru-RU" sz="2800" b="1"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52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15548" cy="3738768"/>
          </a:xfrm>
          <a:prstGeom prst="rect">
            <a:avLst/>
          </a:prstGeom>
        </p:spPr>
      </p:pic>
      <p:sp>
        <p:nvSpPr>
          <p:cNvPr id="3" name="Прямоугольник 2"/>
          <p:cNvSpPr/>
          <p:nvPr/>
        </p:nvSpPr>
        <p:spPr>
          <a:xfrm>
            <a:off x="1571604" y="0"/>
            <a:ext cx="7286676" cy="646331"/>
          </a:xfrm>
          <a:prstGeom prst="rect">
            <a:avLst/>
          </a:prstGeom>
        </p:spPr>
        <p:txBody>
          <a:bodyPr wrap="square">
            <a:spAutoFit/>
          </a:bodyPr>
          <a:lstStyle/>
          <a:p>
            <a:r>
              <a:rPr lang="ru-RU" dirty="0" smtClean="0"/>
              <a:t/>
            </a:r>
            <a:br>
              <a:rPr lang="ru-RU" dirty="0" smtClean="0"/>
            </a:b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8" y="0"/>
            <a:ext cx="5286380" cy="352425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794" y="3357563"/>
            <a:ext cx="4572032" cy="3446584"/>
          </a:xfrm>
          <a:prstGeom prst="rect">
            <a:avLst/>
          </a:prstGeom>
        </p:spPr>
      </p:pic>
    </p:spTree>
    <p:extLst>
      <p:ext uri="{BB962C8B-B14F-4D97-AF65-F5344CB8AC3E}">
        <p14:creationId xmlns:p14="http://schemas.microsoft.com/office/powerpoint/2010/main" val="2960371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85098"/>
            <a:ext cx="9468544"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Особливості електронного спілкування з учнями</a:t>
            </a:r>
            <a:endParaRPr kumimoji="0" lang="ru-RU"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Бездумне користування електронними ресурсами-певний вихід формулювання питань задач які повинні бути відображені в рефераті дослідженні</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Звертати увагу на сучасність-дату інформації</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Обовязкове</a:t>
            </a: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вивчення матеріалу</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Випадки  пропонували почитати в смартфоні, або скинуті на ноутбук зі смартфона не передаючи на електронну адресу, передача інформації не зі свого ПК  отримую часто електронні адреси хлопців по</a:t>
            </a:r>
          </a:p>
          <a:p>
            <a:pPr marL="0" marR="0" lvl="0" indent="0" algn="l" defTabSz="914400" rtl="0" eaLnBrk="0" fontAlgn="base" latinLnBrk="0" hangingPunct="0">
              <a:lnSpc>
                <a:spcPct val="100000"/>
              </a:lnSpc>
              <a:spcBef>
                <a:spcPct val="0"/>
              </a:spcBef>
              <a:spcAft>
                <a:spcPct val="0"/>
              </a:spcAft>
              <a:buClrTx/>
              <a:buSzTx/>
              <a:buFontTx/>
              <a:buChar char="•"/>
              <a:tabLst/>
            </a:pPr>
            <a:endParaRPr lang="uk-UA" sz="240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lang="uk-UA" sz="2400" dirty="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ТРОХИ ПРО ВИХОВНИЙ ПРОЦЕС ВИКОРИСТОВУЮЧИ ПОЛІТИЧНІ </a:t>
            </a:r>
          </a:p>
          <a:p>
            <a:pPr marL="0" marR="0" lvl="0" indent="0" algn="l" defTabSz="914400" rtl="0" eaLnBrk="0" fontAlgn="base" latinLnBrk="0" hangingPunct="0">
              <a:lnSpc>
                <a:spcPct val="100000"/>
              </a:lnSpc>
              <a:spcBef>
                <a:spcPct val="0"/>
              </a:spcBef>
              <a:spcAft>
                <a:spcPct val="0"/>
              </a:spcAft>
              <a:buClrTx/>
              <a:buSzTx/>
              <a:tabLst/>
            </a:pPr>
            <a:r>
              <a:rPr kumimoji="0" lang="uk-UA" sz="2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ТЕРМІНИ</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НЕОБХІДНІСТЬ ПОШУКІВ ЕФЕКТИВНОЇ КОМУНІКАЦІЇ З УЧНЯМИ</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ЄДИНІ ПЕДАГОГІЧНІ ВИМОГИ ПРОБЛЕМА ЧІТКИХ «ЧЕРВОНОХ» ЛІНІЙ В СТОСУНКАХ З УЧНЯМИ</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251520" y="3717032"/>
            <a:ext cx="8496944" cy="984885"/>
          </a:xfrm>
          <a:prstGeom prst="rect">
            <a:avLst/>
          </a:prstGeom>
        </p:spPr>
        <p:txBody>
          <a:bodyPr wrap="square">
            <a:spAutoFit/>
          </a:bodyPr>
          <a:lstStyle/>
          <a:p>
            <a:r>
              <a:rPr lang="ru-RU" sz="2000" dirty="0" err="1" smtClean="0">
                <a:solidFill>
                  <a:srgbClr val="FF0000"/>
                </a:solidFill>
              </a:rPr>
              <a:t>Шановний</a:t>
            </a:r>
            <a:r>
              <a:rPr lang="ru-RU" sz="2000" dirty="0" smtClean="0">
                <a:solidFill>
                  <a:srgbClr val="FF0000"/>
                </a:solidFill>
              </a:rPr>
              <a:t> Вова </a:t>
            </a:r>
            <a:r>
              <a:rPr lang="ru-RU" sz="2000" dirty="0" err="1" smtClean="0">
                <a:solidFill>
                  <a:srgbClr val="FF0000"/>
                </a:solidFill>
              </a:rPr>
              <a:t>Рощинський</a:t>
            </a:r>
            <a:r>
              <a:rPr lang="ru-RU" sz="2000" dirty="0" smtClean="0">
                <a:solidFill>
                  <a:srgbClr val="FF0000"/>
                </a:solidFill>
              </a:rPr>
              <a:t>! Прошу </a:t>
            </a:r>
            <a:r>
              <a:rPr lang="ru-RU" sz="2000" dirty="0" err="1" smtClean="0">
                <a:solidFill>
                  <a:srgbClr val="FF0000"/>
                </a:solidFill>
              </a:rPr>
              <a:t>передати</a:t>
            </a:r>
            <a:r>
              <a:rPr lang="ru-RU" sz="2000" dirty="0" smtClean="0">
                <a:solidFill>
                  <a:srgbClr val="FF0000"/>
                </a:solidFill>
              </a:rPr>
              <a:t> </a:t>
            </a:r>
            <a:r>
              <a:rPr lang="ru-RU" sz="2000" dirty="0" err="1" smtClean="0">
                <a:solidFill>
                  <a:srgbClr val="FF0000"/>
                </a:solidFill>
              </a:rPr>
              <a:t>Валерії</a:t>
            </a:r>
            <a:r>
              <a:rPr lang="ru-RU" sz="2000" dirty="0" smtClean="0">
                <a:solidFill>
                  <a:srgbClr val="FF0000"/>
                </a:solidFill>
              </a:rPr>
              <a:t> </a:t>
            </a:r>
            <a:r>
              <a:rPr lang="ru-RU" sz="2000" dirty="0" err="1" smtClean="0">
                <a:solidFill>
                  <a:srgbClr val="FF0000"/>
                </a:solidFill>
              </a:rPr>
              <a:t>Зозулі</a:t>
            </a:r>
            <a:r>
              <a:rPr lang="ru-RU" sz="2000" dirty="0" smtClean="0">
                <a:solidFill>
                  <a:srgbClr val="FF0000"/>
                </a:solidFill>
              </a:rPr>
              <a:t>, </a:t>
            </a:r>
            <a:r>
              <a:rPr lang="ru-RU" sz="2000" dirty="0" err="1" smtClean="0">
                <a:solidFill>
                  <a:srgbClr val="FF0000"/>
                </a:solidFill>
              </a:rPr>
              <a:t>що</a:t>
            </a:r>
            <a:r>
              <a:rPr lang="ru-RU" sz="2000" dirty="0" smtClean="0">
                <a:solidFill>
                  <a:srgbClr val="FF0000"/>
                </a:solidFill>
              </a:rPr>
              <a:t> </a:t>
            </a:r>
            <a:r>
              <a:rPr lang="ru-RU" sz="2000" dirty="0" err="1" smtClean="0">
                <a:solidFill>
                  <a:srgbClr val="FF0000"/>
                </a:solidFill>
              </a:rPr>
              <a:t>мені</a:t>
            </a:r>
            <a:r>
              <a:rPr lang="ru-RU" sz="2000" dirty="0" smtClean="0">
                <a:solidFill>
                  <a:srgbClr val="FF0000"/>
                </a:solidFill>
              </a:rPr>
              <a:t> </a:t>
            </a:r>
            <a:r>
              <a:rPr lang="ru-RU" sz="2000" dirty="0" err="1" smtClean="0">
                <a:solidFill>
                  <a:srgbClr val="FF0000"/>
                </a:solidFill>
              </a:rPr>
              <a:t>потрібно</a:t>
            </a:r>
            <a:r>
              <a:rPr lang="ru-RU" sz="2000" dirty="0" smtClean="0">
                <a:solidFill>
                  <a:srgbClr val="FF0000"/>
                </a:solidFill>
              </a:rPr>
              <a:t> </a:t>
            </a:r>
            <a:r>
              <a:rPr lang="ru-RU" sz="2000" dirty="0" err="1" smtClean="0">
                <a:solidFill>
                  <a:srgbClr val="FF0000"/>
                </a:solidFill>
              </a:rPr>
              <a:t>бачити</a:t>
            </a:r>
            <a:r>
              <a:rPr lang="ru-RU" sz="2000" dirty="0" smtClean="0">
                <a:solidFill>
                  <a:srgbClr val="FF0000"/>
                </a:solidFill>
              </a:rPr>
              <a:t> не </a:t>
            </a:r>
            <a:r>
              <a:rPr lang="ru-RU" sz="2000" dirty="0" err="1" smtClean="0">
                <a:solidFill>
                  <a:srgbClr val="FF0000"/>
                </a:solidFill>
              </a:rPr>
              <a:t>скачаний</a:t>
            </a:r>
            <a:r>
              <a:rPr lang="ru-RU" sz="2000" dirty="0" smtClean="0">
                <a:solidFill>
                  <a:srgbClr val="FF0000"/>
                </a:solidFill>
              </a:rPr>
              <a:t> </a:t>
            </a:r>
            <a:r>
              <a:rPr lang="ru-RU" sz="2000" dirty="0" err="1" smtClean="0">
                <a:solidFill>
                  <a:srgbClr val="FF0000"/>
                </a:solidFill>
              </a:rPr>
              <a:t>файл,а</a:t>
            </a:r>
            <a:r>
              <a:rPr lang="ru-RU" sz="2000" dirty="0" smtClean="0">
                <a:solidFill>
                  <a:srgbClr val="FF0000"/>
                </a:solidFill>
              </a:rPr>
              <a:t> </a:t>
            </a:r>
            <a:r>
              <a:rPr lang="ru-RU" sz="2000" dirty="0" err="1" smtClean="0">
                <a:solidFill>
                  <a:srgbClr val="FF0000"/>
                </a:solidFill>
              </a:rPr>
              <a:t>відповіді</a:t>
            </a:r>
            <a:r>
              <a:rPr lang="ru-RU" sz="2000" dirty="0" smtClean="0">
                <a:solidFill>
                  <a:srgbClr val="FF0000"/>
                </a:solidFill>
              </a:rPr>
              <a:t> на </a:t>
            </a:r>
            <a:r>
              <a:rPr lang="ru-RU" sz="2000" dirty="0" err="1" smtClean="0">
                <a:solidFill>
                  <a:srgbClr val="FF0000"/>
                </a:solidFill>
              </a:rPr>
              <a:t>питання</a:t>
            </a:r>
            <a:r>
              <a:rPr lang="ru-RU" sz="2000" dirty="0" smtClean="0">
                <a:solidFill>
                  <a:srgbClr val="FF0000"/>
                </a:solidFill>
              </a:rPr>
              <a:t> теми.  Агафонов</a:t>
            </a:r>
          </a:p>
          <a:p>
            <a:endParaRPr lang="ru-RU"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556792"/>
            <a:ext cx="5472608" cy="830997"/>
          </a:xfrm>
          <a:prstGeom prst="rect">
            <a:avLst/>
          </a:prstGeom>
        </p:spPr>
        <p:txBody>
          <a:bodyPr wrap="square">
            <a:spAutoFit/>
          </a:bodyPr>
          <a:lstStyle/>
          <a:p>
            <a:pPr>
              <a:spcAft>
                <a:spcPts val="0"/>
              </a:spcAft>
            </a:pPr>
            <a:r>
              <a:rPr lang="ru-RU" sz="4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ДЯКУЮ ЗА УВАГУ</a:t>
            </a:r>
            <a:endParaRPr lang="ru-RU"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929718" cy="6555641"/>
          </a:xfrm>
          <a:prstGeom prst="rect">
            <a:avLst/>
          </a:prstGeom>
        </p:spPr>
        <p:txBody>
          <a:bodyPr wrap="square">
            <a:spAutoFit/>
          </a:bodyPr>
          <a:lstStyle/>
          <a:p>
            <a:r>
              <a:rPr lang="ru-RU" sz="2800" b="1" dirty="0" smtClean="0">
                <a:solidFill>
                  <a:srgbClr val="FF0000"/>
                </a:solidFill>
              </a:rPr>
              <a:t>Д</a:t>
            </a:r>
            <a:r>
              <a:rPr lang="ru-RU" sz="2800" dirty="0" smtClean="0">
                <a:solidFill>
                  <a:srgbClr val="FF0000"/>
                </a:solidFill>
              </a:rPr>
              <a:t>58 </a:t>
            </a:r>
            <a:r>
              <a:rPr lang="ru-RU" sz="2800" dirty="0" err="1" smtClean="0">
                <a:solidFill>
                  <a:srgbClr val="FF0000"/>
                </a:solidFill>
              </a:rPr>
              <a:t>Географія</a:t>
            </a:r>
            <a:r>
              <a:rPr lang="ru-RU" sz="2800" dirty="0" smtClean="0">
                <a:solidFill>
                  <a:srgbClr val="FF0000"/>
                </a:solidFill>
              </a:rPr>
              <a:t> : </a:t>
            </a:r>
            <a:r>
              <a:rPr lang="ru-RU" sz="2800" dirty="0" err="1" smtClean="0">
                <a:solidFill>
                  <a:srgbClr val="FF0000"/>
                </a:solidFill>
              </a:rPr>
              <a:t>підруч</a:t>
            </a:r>
            <a:r>
              <a:rPr lang="ru-RU" sz="2800" dirty="0" smtClean="0">
                <a:solidFill>
                  <a:srgbClr val="FF0000"/>
                </a:solidFill>
              </a:rPr>
              <a:t>. для 9 </a:t>
            </a:r>
            <a:r>
              <a:rPr lang="ru-RU" sz="2800" dirty="0" err="1" smtClean="0">
                <a:solidFill>
                  <a:srgbClr val="FF0000"/>
                </a:solidFill>
              </a:rPr>
              <a:t>класу</a:t>
            </a:r>
            <a:r>
              <a:rPr lang="ru-RU" sz="2800" dirty="0" smtClean="0">
                <a:solidFill>
                  <a:srgbClr val="FF0000"/>
                </a:solidFill>
              </a:rPr>
              <a:t> </a:t>
            </a:r>
            <a:r>
              <a:rPr lang="ru-RU" sz="2800" dirty="0" err="1" smtClean="0">
                <a:solidFill>
                  <a:srgbClr val="FF0000"/>
                </a:solidFill>
              </a:rPr>
              <a:t>загальноосвіт</a:t>
            </a:r>
            <a:r>
              <a:rPr lang="ru-RU" sz="2800" dirty="0" smtClean="0">
                <a:solidFill>
                  <a:srgbClr val="FF0000"/>
                </a:solidFill>
              </a:rPr>
              <a:t>. </a:t>
            </a:r>
            <a:r>
              <a:rPr lang="ru-RU" sz="2800" dirty="0" err="1" smtClean="0">
                <a:solidFill>
                  <a:srgbClr val="FF0000"/>
                </a:solidFill>
              </a:rPr>
              <a:t>навч</a:t>
            </a:r>
            <a:r>
              <a:rPr lang="ru-RU" sz="2800" dirty="0" smtClean="0">
                <a:solidFill>
                  <a:srgbClr val="FF0000"/>
                </a:solidFill>
              </a:rPr>
              <a:t>. </a:t>
            </a:r>
            <a:r>
              <a:rPr lang="ru-RU" sz="2800" dirty="0" err="1" smtClean="0">
                <a:solidFill>
                  <a:srgbClr val="FF0000"/>
                </a:solidFill>
              </a:rPr>
              <a:t>закладів</a:t>
            </a:r>
            <a:r>
              <a:rPr lang="ru-RU" sz="2800" dirty="0" smtClean="0">
                <a:solidFill>
                  <a:srgbClr val="FF0000"/>
                </a:solidFill>
              </a:rPr>
              <a:t> /</a:t>
            </a:r>
          </a:p>
          <a:p>
            <a:r>
              <a:rPr lang="ru-RU" sz="2800" dirty="0" smtClean="0"/>
              <a:t>Г. Д. Довгань, О. Г. </a:t>
            </a:r>
            <a:r>
              <a:rPr lang="ru-RU" sz="2800" dirty="0" err="1" smtClean="0"/>
              <a:t>Стадник</a:t>
            </a:r>
            <a:r>
              <a:rPr lang="ru-RU" sz="2800" dirty="0" smtClean="0"/>
              <a:t>. — </a:t>
            </a:r>
            <a:r>
              <a:rPr lang="ru-RU" sz="2800" dirty="0" err="1" smtClean="0"/>
              <a:t>Харків</a:t>
            </a:r>
            <a:r>
              <a:rPr lang="ru-RU" sz="2800" dirty="0" smtClean="0"/>
              <a:t> : </a:t>
            </a:r>
            <a:r>
              <a:rPr lang="ru-RU" sz="2800" dirty="0" err="1" smtClean="0"/>
              <a:t>Вид-во</a:t>
            </a:r>
            <a:r>
              <a:rPr lang="ru-RU" sz="2800" dirty="0" smtClean="0"/>
              <a:t> «Ранок»</a:t>
            </a:r>
            <a:endParaRPr lang="en-US" sz="2800" dirty="0" smtClean="0"/>
          </a:p>
          <a:p>
            <a:r>
              <a:rPr lang="ru-RU" sz="2800" b="1" dirty="0" smtClean="0">
                <a:solidFill>
                  <a:srgbClr val="FF0000"/>
                </a:solidFill>
              </a:rPr>
              <a:t>Рекомендовано </a:t>
            </a:r>
            <a:r>
              <a:rPr lang="ru-RU" sz="2800" b="1" dirty="0" err="1" smtClean="0">
                <a:solidFill>
                  <a:srgbClr val="FF0000"/>
                </a:solidFill>
              </a:rPr>
              <a:t>Міністерством</a:t>
            </a:r>
            <a:r>
              <a:rPr lang="ru-RU" sz="2800" b="1" dirty="0" smtClean="0">
                <a:solidFill>
                  <a:srgbClr val="FF0000"/>
                </a:solidFill>
              </a:rPr>
              <a:t> </a:t>
            </a:r>
            <a:r>
              <a:rPr lang="ru-RU" sz="2800" b="1" dirty="0" err="1" smtClean="0">
                <a:solidFill>
                  <a:srgbClr val="FF0000"/>
                </a:solidFill>
              </a:rPr>
              <a:t>освіти</a:t>
            </a:r>
            <a:r>
              <a:rPr lang="ru-RU" sz="2800" b="1" dirty="0" smtClean="0">
                <a:solidFill>
                  <a:srgbClr val="FF0000"/>
                </a:solidFill>
              </a:rPr>
              <a:t> </a:t>
            </a:r>
            <a:r>
              <a:rPr lang="ru-RU" sz="2800" b="1" dirty="0" err="1" smtClean="0">
                <a:solidFill>
                  <a:srgbClr val="FF0000"/>
                </a:solidFill>
              </a:rPr>
              <a:t>і</a:t>
            </a:r>
            <a:r>
              <a:rPr lang="ru-RU" sz="2800" b="1" dirty="0" smtClean="0">
                <a:solidFill>
                  <a:srgbClr val="FF0000"/>
                </a:solidFill>
              </a:rPr>
              <a:t> науки </a:t>
            </a:r>
            <a:r>
              <a:rPr lang="ru-RU" sz="2800" b="1" dirty="0" err="1" smtClean="0">
                <a:solidFill>
                  <a:srgbClr val="FF0000"/>
                </a:solidFill>
              </a:rPr>
              <a:t>України</a:t>
            </a:r>
            <a:endParaRPr lang="ru-RU" sz="2800" b="1" dirty="0" smtClean="0">
              <a:solidFill>
                <a:srgbClr val="FF0000"/>
              </a:solidFill>
            </a:endParaRPr>
          </a:p>
          <a:p>
            <a:r>
              <a:rPr lang="ru-RU" sz="2800" dirty="0" smtClean="0">
                <a:solidFill>
                  <a:srgbClr val="FF0000"/>
                </a:solidFill>
              </a:rPr>
              <a:t>(наказ </a:t>
            </a:r>
            <a:r>
              <a:rPr lang="ru-RU" sz="2800" dirty="0" err="1" smtClean="0">
                <a:solidFill>
                  <a:srgbClr val="FF0000"/>
                </a:solidFill>
              </a:rPr>
              <a:t>Міністерства</a:t>
            </a:r>
            <a:r>
              <a:rPr lang="ru-RU" sz="2800" dirty="0" smtClean="0">
                <a:solidFill>
                  <a:srgbClr val="FF0000"/>
                </a:solidFill>
              </a:rPr>
              <a:t> </a:t>
            </a:r>
            <a:r>
              <a:rPr lang="ru-RU" sz="2800" dirty="0" err="1" smtClean="0">
                <a:solidFill>
                  <a:srgbClr val="FF0000"/>
                </a:solidFill>
              </a:rPr>
              <a:t>освіти</a:t>
            </a:r>
            <a:r>
              <a:rPr lang="ru-RU" sz="2800" dirty="0" smtClean="0">
                <a:solidFill>
                  <a:srgbClr val="FF0000"/>
                </a:solidFill>
              </a:rPr>
              <a:t> </a:t>
            </a:r>
            <a:r>
              <a:rPr lang="ru-RU" sz="2800" dirty="0" err="1" smtClean="0">
                <a:solidFill>
                  <a:srgbClr val="FF0000"/>
                </a:solidFill>
              </a:rPr>
              <a:t>і</a:t>
            </a:r>
            <a:r>
              <a:rPr lang="ru-RU" sz="2800" dirty="0" smtClean="0">
                <a:solidFill>
                  <a:srgbClr val="FF0000"/>
                </a:solidFill>
              </a:rPr>
              <a:t> науки </a:t>
            </a:r>
            <a:r>
              <a:rPr lang="ru-RU" sz="2800" dirty="0" err="1" smtClean="0">
                <a:solidFill>
                  <a:srgbClr val="FF0000"/>
                </a:solidFill>
              </a:rPr>
              <a:t>України</a:t>
            </a:r>
            <a:r>
              <a:rPr lang="ru-RU" sz="2800" dirty="0" smtClean="0">
                <a:solidFill>
                  <a:srgbClr val="FF0000"/>
                </a:solidFill>
              </a:rPr>
              <a:t> </a:t>
            </a:r>
            <a:r>
              <a:rPr lang="ru-RU" sz="2800" dirty="0" err="1" smtClean="0">
                <a:solidFill>
                  <a:srgbClr val="FF0000"/>
                </a:solidFill>
              </a:rPr>
              <a:t>від</a:t>
            </a:r>
            <a:r>
              <a:rPr lang="ru-RU" sz="2800" dirty="0" smtClean="0">
                <a:solidFill>
                  <a:srgbClr val="FF0000"/>
                </a:solidFill>
              </a:rPr>
              <a:t> 20.03.2017 № 417</a:t>
            </a:r>
            <a:r>
              <a:rPr lang="ru-RU" sz="2800" dirty="0" smtClean="0"/>
              <a:t>)</a:t>
            </a:r>
            <a:endParaRPr lang="en-US" sz="2800" dirty="0" smtClean="0"/>
          </a:p>
          <a:p>
            <a:r>
              <a:rPr lang="ru-RU" sz="2800" dirty="0" smtClean="0"/>
              <a:t> </a:t>
            </a:r>
            <a:endParaRPr lang="ru-RU" sz="2800" i="1" dirty="0" smtClean="0"/>
          </a:p>
          <a:p>
            <a:r>
              <a:rPr lang="ru-RU" sz="2800" b="1" dirty="0" smtClean="0"/>
              <a:t>КОБЕРНІК </a:t>
            </a:r>
            <a:r>
              <a:rPr lang="ru-RU" sz="2800" b="1" dirty="0" err="1" smtClean="0"/>
              <a:t>Сергій</a:t>
            </a:r>
            <a:r>
              <a:rPr lang="ru-RU" sz="2800" b="1" dirty="0" smtClean="0"/>
              <a:t> </a:t>
            </a:r>
            <a:r>
              <a:rPr lang="ru-RU" sz="2800" b="1" dirty="0" err="1" smtClean="0"/>
              <a:t>Георгійович</a:t>
            </a:r>
            <a:endParaRPr lang="ru-RU" sz="2800" b="1" dirty="0" smtClean="0"/>
          </a:p>
          <a:p>
            <a:r>
              <a:rPr lang="ru-RU" sz="2800" b="1" dirty="0" smtClean="0"/>
              <a:t>КОВАЛЕНКО Роман Романович</a:t>
            </a:r>
          </a:p>
          <a:p>
            <a:r>
              <a:rPr lang="ru-RU" sz="2800" b="1" dirty="0" smtClean="0"/>
              <a:t>ГЕОГРАФІЯ</a:t>
            </a:r>
          </a:p>
          <a:p>
            <a:r>
              <a:rPr lang="ru-RU" sz="2800" b="1" dirty="0" err="1" smtClean="0">
                <a:solidFill>
                  <a:srgbClr val="FF0000"/>
                </a:solidFill>
              </a:rPr>
              <a:t>Підручник</a:t>
            </a:r>
            <a:r>
              <a:rPr lang="ru-RU" sz="2800" b="1" dirty="0" smtClean="0">
                <a:solidFill>
                  <a:srgbClr val="FF0000"/>
                </a:solidFill>
              </a:rPr>
              <a:t> для 9 </a:t>
            </a:r>
            <a:r>
              <a:rPr lang="ru-RU" sz="2800" b="1" dirty="0" err="1" smtClean="0">
                <a:solidFill>
                  <a:srgbClr val="FF0000"/>
                </a:solidFill>
              </a:rPr>
              <a:t>класу</a:t>
            </a:r>
            <a:r>
              <a:rPr lang="ru-RU" sz="2800" b="1" dirty="0" smtClean="0">
                <a:solidFill>
                  <a:srgbClr val="FF0000"/>
                </a:solidFill>
              </a:rPr>
              <a:t> </a:t>
            </a:r>
            <a:r>
              <a:rPr lang="ru-RU" sz="2800" b="1" dirty="0" err="1" smtClean="0">
                <a:solidFill>
                  <a:srgbClr val="FF0000"/>
                </a:solidFill>
              </a:rPr>
              <a:t>загальноосвітніх</a:t>
            </a:r>
            <a:r>
              <a:rPr lang="ru-RU" sz="2800" b="1" dirty="0" smtClean="0">
                <a:solidFill>
                  <a:srgbClr val="FF0000"/>
                </a:solidFill>
              </a:rPr>
              <a:t> </a:t>
            </a:r>
            <a:r>
              <a:rPr lang="ru-RU" sz="2800" b="1" dirty="0" err="1" smtClean="0">
                <a:solidFill>
                  <a:srgbClr val="FF0000"/>
                </a:solidFill>
              </a:rPr>
              <a:t>навчальних</a:t>
            </a:r>
            <a:r>
              <a:rPr lang="ru-RU" sz="2800" b="1" dirty="0" smtClean="0">
                <a:solidFill>
                  <a:srgbClr val="FF0000"/>
                </a:solidFill>
              </a:rPr>
              <a:t> </a:t>
            </a:r>
            <a:r>
              <a:rPr lang="ru-RU" sz="2800" b="1" dirty="0" err="1" smtClean="0">
                <a:solidFill>
                  <a:srgbClr val="FF0000"/>
                </a:solidFill>
              </a:rPr>
              <a:t>закладів</a:t>
            </a:r>
            <a:endParaRPr lang="ru-RU" sz="2800" b="1" dirty="0" smtClean="0">
              <a:solidFill>
                <a:srgbClr val="FF0000"/>
              </a:solidFill>
            </a:endParaRPr>
          </a:p>
          <a:p>
            <a:r>
              <a:rPr lang="ru-RU" sz="2800" dirty="0" smtClean="0">
                <a:solidFill>
                  <a:srgbClr val="FF0000"/>
                </a:solidFill>
              </a:rPr>
              <a:t>Рекомендовано </a:t>
            </a:r>
            <a:r>
              <a:rPr lang="ru-RU" sz="2800" dirty="0" err="1" smtClean="0">
                <a:solidFill>
                  <a:srgbClr val="FF0000"/>
                </a:solidFill>
              </a:rPr>
              <a:t>Міністерством</a:t>
            </a:r>
            <a:r>
              <a:rPr lang="ru-RU" sz="2800" dirty="0" smtClean="0">
                <a:solidFill>
                  <a:srgbClr val="FF0000"/>
                </a:solidFill>
              </a:rPr>
              <a:t> </a:t>
            </a:r>
            <a:r>
              <a:rPr lang="ru-RU" sz="2800" dirty="0" err="1" smtClean="0">
                <a:solidFill>
                  <a:srgbClr val="FF0000"/>
                </a:solidFill>
              </a:rPr>
              <a:t>освіти</a:t>
            </a:r>
            <a:r>
              <a:rPr lang="ru-RU" sz="2800" dirty="0" smtClean="0">
                <a:solidFill>
                  <a:srgbClr val="FF0000"/>
                </a:solidFill>
              </a:rPr>
              <a:t> </a:t>
            </a:r>
            <a:r>
              <a:rPr lang="ru-RU" sz="2800" dirty="0" err="1" smtClean="0">
                <a:solidFill>
                  <a:srgbClr val="FF0000"/>
                </a:solidFill>
              </a:rPr>
              <a:t>і</a:t>
            </a:r>
            <a:r>
              <a:rPr lang="ru-RU" sz="2800" dirty="0" smtClean="0">
                <a:solidFill>
                  <a:srgbClr val="FF0000"/>
                </a:solidFill>
              </a:rPr>
              <a:t> науки </a:t>
            </a:r>
            <a:r>
              <a:rPr lang="ru-RU" sz="2800" dirty="0" err="1" smtClean="0">
                <a:solidFill>
                  <a:srgbClr val="FF0000"/>
                </a:solidFill>
              </a:rPr>
              <a:t>України</a:t>
            </a:r>
            <a:endParaRPr lang="ru-RU" sz="2800" dirty="0" smtClean="0">
              <a:solidFill>
                <a:srgbClr val="FF0000"/>
              </a:solidFill>
            </a:endParaRPr>
          </a:p>
          <a:p>
            <a:r>
              <a:rPr lang="ru-RU" sz="2800" i="1" dirty="0" smtClean="0">
                <a:solidFill>
                  <a:srgbClr val="FF0000"/>
                </a:solidFill>
              </a:rPr>
              <a:t>(наказ </a:t>
            </a:r>
            <a:r>
              <a:rPr lang="ru-RU" sz="2800" i="1" dirty="0" err="1" smtClean="0">
                <a:solidFill>
                  <a:srgbClr val="FF0000"/>
                </a:solidFill>
              </a:rPr>
              <a:t>Міністерства</a:t>
            </a:r>
            <a:r>
              <a:rPr lang="ru-RU" sz="2800" i="1" dirty="0" smtClean="0">
                <a:solidFill>
                  <a:srgbClr val="FF0000"/>
                </a:solidFill>
              </a:rPr>
              <a:t> </a:t>
            </a:r>
            <a:r>
              <a:rPr lang="ru-RU" sz="2800" i="1" dirty="0" err="1" smtClean="0">
                <a:solidFill>
                  <a:srgbClr val="FF0000"/>
                </a:solidFill>
              </a:rPr>
              <a:t>освіти</a:t>
            </a:r>
            <a:r>
              <a:rPr lang="ru-RU" sz="2800" i="1" dirty="0" smtClean="0">
                <a:solidFill>
                  <a:srgbClr val="FF0000"/>
                </a:solidFill>
              </a:rPr>
              <a:t> </a:t>
            </a:r>
            <a:r>
              <a:rPr lang="ru-RU" sz="2800" i="1" dirty="0" err="1" smtClean="0">
                <a:solidFill>
                  <a:srgbClr val="FF0000"/>
                </a:solidFill>
              </a:rPr>
              <a:t>і</a:t>
            </a:r>
            <a:r>
              <a:rPr lang="ru-RU" sz="2800" i="1" dirty="0" smtClean="0">
                <a:solidFill>
                  <a:srgbClr val="FF0000"/>
                </a:solidFill>
              </a:rPr>
              <a:t> науки </a:t>
            </a:r>
            <a:r>
              <a:rPr lang="ru-RU" sz="2800" i="1" dirty="0" err="1" smtClean="0">
                <a:solidFill>
                  <a:srgbClr val="FF0000"/>
                </a:solidFill>
              </a:rPr>
              <a:t>України</a:t>
            </a:r>
            <a:r>
              <a:rPr lang="ru-RU" sz="2800" i="1" dirty="0" smtClean="0">
                <a:solidFill>
                  <a:srgbClr val="FF0000"/>
                </a:solidFill>
              </a:rPr>
              <a:t> </a:t>
            </a:r>
            <a:r>
              <a:rPr lang="ru-RU" sz="2800" i="1" dirty="0" err="1" smtClean="0">
                <a:solidFill>
                  <a:srgbClr val="FF0000"/>
                </a:solidFill>
              </a:rPr>
              <a:t>від</a:t>
            </a:r>
            <a:r>
              <a:rPr lang="ru-RU" sz="2800" i="1" dirty="0" smtClean="0">
                <a:solidFill>
                  <a:srgbClr val="FF0000"/>
                </a:solidFill>
              </a:rPr>
              <a:t> 20.03.2017 р. № 417))</a:t>
            </a:r>
            <a:endParaRPr lang="ru-RU" sz="2800" dirty="0" smtClean="0">
              <a:solidFill>
                <a:srgbClr val="FF0000"/>
              </a:solidFill>
            </a:endParaRPr>
          </a:p>
        </p:txBody>
      </p:sp>
      <p:sp>
        <p:nvSpPr>
          <p:cNvPr id="3" name="Прямоугольник 2"/>
          <p:cNvSpPr/>
          <p:nvPr/>
        </p:nvSpPr>
        <p:spPr>
          <a:xfrm flipH="1" flipV="1">
            <a:off x="12001552" y="1785926"/>
            <a:ext cx="1071570" cy="369332"/>
          </a:xfrm>
          <a:prstGeom prst="rect">
            <a:avLst/>
          </a:prstGeom>
        </p:spPr>
        <p:txBody>
          <a:bodyPr wrap="square">
            <a:spAutoFit/>
          </a:bodyPr>
          <a:lstStyle/>
          <a:p>
            <a:r>
              <a:rPr lang="ru-RU" b="1" dirty="0" smtClean="0"/>
              <a:t>9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5509200"/>
          </a:xfrm>
          <a:prstGeom prst="rect">
            <a:avLst/>
          </a:prstGeom>
        </p:spPr>
        <p:txBody>
          <a:bodyPr wrap="square">
            <a:spAutoFit/>
          </a:bodyPr>
          <a:lstStyle/>
          <a:p>
            <a:r>
              <a:rPr lang="ru-RU" sz="3600" dirty="0" smtClean="0">
                <a:solidFill>
                  <a:srgbClr val="FF0000"/>
                </a:solidFill>
              </a:rPr>
              <a:t></a:t>
            </a:r>
            <a:r>
              <a:rPr lang="ru-RU" sz="3600" b="1" dirty="0" smtClean="0">
                <a:solidFill>
                  <a:srgbClr val="FF0000"/>
                </a:solidFill>
              </a:rPr>
              <a:t>! Головне</a:t>
            </a:r>
          </a:p>
          <a:p>
            <a:r>
              <a:rPr lang="ru-RU" sz="2800" dirty="0" smtClean="0"/>
              <a:t></a:t>
            </a:r>
            <a:r>
              <a:rPr lang="ru-RU" sz="2800" b="1" dirty="0" smtClean="0"/>
              <a:t>. До </a:t>
            </a:r>
            <a:r>
              <a:rPr lang="ru-RU" sz="2800" b="1" dirty="0" err="1" smtClean="0"/>
              <a:t>суспільно-географічних</a:t>
            </a:r>
            <a:r>
              <a:rPr lang="ru-RU" sz="2800" b="1" dirty="0" smtClean="0"/>
              <a:t> наук належать </a:t>
            </a:r>
            <a:r>
              <a:rPr lang="ru-RU" sz="2800" b="1" dirty="0" err="1" smtClean="0"/>
              <a:t>економічна</a:t>
            </a:r>
            <a:r>
              <a:rPr lang="ru-RU" sz="2800" b="1" dirty="0" smtClean="0"/>
              <a:t>, </a:t>
            </a:r>
            <a:r>
              <a:rPr lang="ru-RU" sz="2800" b="1" dirty="0" err="1" smtClean="0"/>
              <a:t>соціальна</a:t>
            </a:r>
            <a:endParaRPr lang="ru-RU" sz="2800" b="1" dirty="0" smtClean="0"/>
          </a:p>
          <a:p>
            <a:r>
              <a:rPr lang="ru-RU" sz="2800" dirty="0" err="1" smtClean="0"/>
              <a:t>і</a:t>
            </a:r>
            <a:r>
              <a:rPr lang="ru-RU" sz="2800" dirty="0" smtClean="0"/>
              <a:t> </a:t>
            </a:r>
            <a:r>
              <a:rPr lang="ru-RU" sz="2800" dirty="0" err="1" smtClean="0"/>
              <a:t>політична</a:t>
            </a:r>
            <a:r>
              <a:rPr lang="ru-RU" sz="2800" dirty="0" smtClean="0"/>
              <a:t> </a:t>
            </a:r>
            <a:r>
              <a:rPr lang="ru-RU" sz="2800" dirty="0" err="1" smtClean="0"/>
              <a:t>географія</a:t>
            </a:r>
            <a:r>
              <a:rPr lang="ru-RU" sz="2800" dirty="0" smtClean="0"/>
              <a:t>, </a:t>
            </a:r>
            <a:r>
              <a:rPr lang="ru-RU" sz="2800" dirty="0" err="1" smtClean="0"/>
              <a:t>які</a:t>
            </a:r>
            <a:r>
              <a:rPr lang="ru-RU" sz="2800" dirty="0" smtClean="0"/>
              <a:t> </a:t>
            </a:r>
            <a:r>
              <a:rPr lang="ru-RU" sz="2800" dirty="0" err="1" smtClean="0"/>
              <a:t>тісно</a:t>
            </a:r>
            <a:r>
              <a:rPr lang="ru-RU" sz="2800" dirty="0" smtClean="0"/>
              <a:t> </a:t>
            </a:r>
            <a:r>
              <a:rPr lang="ru-RU" sz="2800" dirty="0" err="1" smtClean="0"/>
              <a:t>пов’язані</a:t>
            </a:r>
            <a:r>
              <a:rPr lang="ru-RU" sz="2800" dirty="0" smtClean="0"/>
              <a:t> </a:t>
            </a:r>
            <a:r>
              <a:rPr lang="ru-RU" sz="2800" dirty="0" err="1" smtClean="0"/>
              <a:t>між</a:t>
            </a:r>
            <a:r>
              <a:rPr lang="ru-RU" sz="2800" dirty="0" smtClean="0"/>
              <a:t> собою.</a:t>
            </a:r>
          </a:p>
          <a:p>
            <a:r>
              <a:rPr lang="ru-RU" sz="2800" dirty="0" smtClean="0"/>
              <a:t></a:t>
            </a:r>
            <a:r>
              <a:rPr lang="ru-RU" sz="2800" b="1" dirty="0" smtClean="0"/>
              <a:t>. </a:t>
            </a:r>
            <a:r>
              <a:rPr lang="ru-RU" sz="2800" b="1" dirty="0" err="1" smtClean="0"/>
              <a:t>Об’єктом</a:t>
            </a:r>
            <a:r>
              <a:rPr lang="ru-RU" sz="2800" b="1" dirty="0" smtClean="0"/>
              <a:t> </a:t>
            </a:r>
            <a:r>
              <a:rPr lang="ru-RU" sz="2800" b="1" dirty="0" err="1" smtClean="0"/>
              <a:t>економічної</a:t>
            </a:r>
            <a:r>
              <a:rPr lang="ru-RU" sz="2800" b="1" dirty="0" smtClean="0"/>
              <a:t> </a:t>
            </a:r>
            <a:r>
              <a:rPr lang="ru-RU" sz="2800" b="1" dirty="0" err="1" smtClean="0"/>
              <a:t>географії</a:t>
            </a:r>
            <a:r>
              <a:rPr lang="ru-RU" sz="2800" b="1" dirty="0" smtClean="0"/>
              <a:t> </a:t>
            </a:r>
            <a:r>
              <a:rPr lang="ru-RU" sz="2800" b="1" dirty="0" err="1" smtClean="0"/>
              <a:t>є</a:t>
            </a:r>
            <a:r>
              <a:rPr lang="ru-RU" sz="2800" b="1" dirty="0" smtClean="0"/>
              <a:t> </a:t>
            </a:r>
            <a:r>
              <a:rPr lang="ru-RU" sz="2800" b="1" dirty="0" err="1" smtClean="0"/>
              <a:t>просторова</a:t>
            </a:r>
            <a:r>
              <a:rPr lang="ru-RU" sz="2800" b="1" dirty="0" smtClean="0"/>
              <a:t> </a:t>
            </a:r>
            <a:r>
              <a:rPr lang="ru-RU" sz="2800" b="1" dirty="0" err="1" smtClean="0"/>
              <a:t>організація</a:t>
            </a:r>
            <a:r>
              <a:rPr lang="ru-RU" sz="2800" b="1" dirty="0" smtClean="0"/>
              <a:t> </a:t>
            </a:r>
            <a:r>
              <a:rPr lang="ru-RU" sz="2800" b="1" dirty="0" err="1" smtClean="0"/>
              <a:t>виробнич</a:t>
            </a:r>
            <a:r>
              <a:rPr lang="ru-RU" sz="2800" dirty="0" err="1" smtClean="0"/>
              <a:t>ої</a:t>
            </a:r>
            <a:r>
              <a:rPr lang="ru-RU" sz="2800" dirty="0" smtClean="0"/>
              <a:t> </a:t>
            </a:r>
            <a:r>
              <a:rPr lang="ru-RU" sz="2800" dirty="0" err="1" smtClean="0"/>
              <a:t>діяльності</a:t>
            </a:r>
            <a:r>
              <a:rPr lang="ru-RU" sz="2800" dirty="0" smtClean="0"/>
              <a:t> </a:t>
            </a:r>
            <a:r>
              <a:rPr lang="ru-RU" sz="2800" dirty="0" err="1" smtClean="0"/>
              <a:t>суспільства</a:t>
            </a:r>
            <a:r>
              <a:rPr lang="ru-RU" sz="2800" dirty="0" smtClean="0"/>
              <a:t>.</a:t>
            </a:r>
          </a:p>
          <a:p>
            <a:endParaRPr lang="uk-UA" sz="2800" dirty="0" smtClean="0">
              <a:solidFill>
                <a:srgbClr val="FF0000"/>
              </a:solidFill>
            </a:endParaRPr>
          </a:p>
          <a:p>
            <a:r>
              <a:rPr lang="ru-RU" sz="3600" b="1" dirty="0" err="1" smtClean="0">
                <a:solidFill>
                  <a:srgbClr val="FF0000"/>
                </a:solidFill>
              </a:rPr>
              <a:t>Запитання</a:t>
            </a:r>
            <a:r>
              <a:rPr lang="ru-RU" sz="3600" b="1" dirty="0" smtClean="0">
                <a:solidFill>
                  <a:srgbClr val="FF0000"/>
                </a:solidFill>
              </a:rPr>
              <a:t> та </a:t>
            </a:r>
            <a:r>
              <a:rPr lang="ru-RU" sz="3600" b="1" dirty="0" err="1" smtClean="0">
                <a:solidFill>
                  <a:srgbClr val="FF0000"/>
                </a:solidFill>
              </a:rPr>
              <a:t>завдання</a:t>
            </a:r>
            <a:r>
              <a:rPr lang="ru-RU" sz="3600" b="1" dirty="0" smtClean="0">
                <a:solidFill>
                  <a:srgbClr val="FF0000"/>
                </a:solidFill>
              </a:rPr>
              <a:t> для </a:t>
            </a:r>
            <a:r>
              <a:rPr lang="ru-RU" sz="3600" b="1" dirty="0" err="1" smtClean="0">
                <a:solidFill>
                  <a:srgbClr val="FF0000"/>
                </a:solidFill>
              </a:rPr>
              <a:t>самоперевірки</a:t>
            </a:r>
            <a:endParaRPr lang="ru-RU" sz="3600" b="1" dirty="0" smtClean="0">
              <a:solidFill>
                <a:srgbClr val="FF0000"/>
              </a:solidFill>
            </a:endParaRPr>
          </a:p>
          <a:p>
            <a:pPr marL="514350" indent="-514350">
              <a:buAutoNum type="arabicPeriod"/>
            </a:pPr>
            <a:r>
              <a:rPr lang="ru-RU" sz="2800" b="1" dirty="0" err="1" smtClean="0"/>
              <a:t>Що</a:t>
            </a:r>
            <a:r>
              <a:rPr lang="ru-RU" sz="2800" b="1" dirty="0" smtClean="0"/>
              <a:t> </a:t>
            </a:r>
            <a:r>
              <a:rPr lang="ru-RU" sz="2800" b="1" dirty="0" err="1" smtClean="0"/>
              <a:t>вивчає</a:t>
            </a:r>
            <a:r>
              <a:rPr lang="ru-RU" sz="2800" b="1" dirty="0" smtClean="0"/>
              <a:t> </a:t>
            </a:r>
            <a:r>
              <a:rPr lang="ru-RU" sz="2800" b="1" dirty="0" err="1" smtClean="0"/>
              <a:t>економічна</a:t>
            </a:r>
            <a:r>
              <a:rPr lang="ru-RU" sz="2800" b="1" dirty="0" smtClean="0"/>
              <a:t> </a:t>
            </a:r>
            <a:r>
              <a:rPr lang="ru-RU" sz="2800" b="1" dirty="0" err="1" smtClean="0"/>
              <a:t>географія</a:t>
            </a:r>
            <a:r>
              <a:rPr lang="ru-RU" sz="2800" b="1" dirty="0" smtClean="0"/>
              <a:t>?</a:t>
            </a:r>
          </a:p>
          <a:p>
            <a:pPr marL="514350" indent="-514350">
              <a:buAutoNum type="arabicPeriod"/>
            </a:pPr>
            <a:r>
              <a:rPr lang="ru-RU" sz="2800" b="1" dirty="0" smtClean="0"/>
              <a:t> </a:t>
            </a:r>
            <a:r>
              <a:rPr lang="ru-RU" sz="2800" b="1" dirty="0" err="1" smtClean="0"/>
              <a:t>Із</a:t>
            </a:r>
            <a:r>
              <a:rPr lang="ru-RU" sz="2800" b="1" dirty="0" smtClean="0"/>
              <a:t> </a:t>
            </a:r>
            <a:r>
              <a:rPr lang="ru-RU" sz="2800" b="1" dirty="0" err="1" smtClean="0"/>
              <a:t>якими</a:t>
            </a:r>
            <a:r>
              <a:rPr lang="ru-RU" sz="2800" b="1" dirty="0" smtClean="0"/>
              <a:t> науками </a:t>
            </a:r>
            <a:r>
              <a:rPr lang="ru-RU" sz="2800" b="1" dirty="0" err="1" smtClean="0"/>
              <a:t>найбільш</a:t>
            </a:r>
            <a:r>
              <a:rPr lang="ru-RU" sz="2800" b="1" dirty="0" smtClean="0"/>
              <a:t> </a:t>
            </a:r>
            <a:r>
              <a:rPr lang="ru-RU" sz="2800" b="1" dirty="0" err="1" smtClean="0"/>
              <a:t>тісно</a:t>
            </a:r>
            <a:r>
              <a:rPr lang="ru-RU" sz="2800" b="1" dirty="0" smtClean="0"/>
              <a:t> </a:t>
            </a:r>
            <a:r>
              <a:rPr lang="ru-RU" sz="2800" b="1" dirty="0" err="1" smtClean="0"/>
              <a:t>пов’</a:t>
            </a:r>
            <a:r>
              <a:rPr lang="ru-RU" sz="2800" dirty="0" err="1" smtClean="0"/>
              <a:t>зана</a:t>
            </a:r>
            <a:r>
              <a:rPr lang="ru-RU" sz="2800" dirty="0" smtClean="0"/>
              <a:t> </a:t>
            </a:r>
            <a:r>
              <a:rPr lang="ru-RU" sz="2800" dirty="0" err="1" smtClean="0"/>
              <a:t>економічна</a:t>
            </a:r>
            <a:r>
              <a:rPr lang="ru-RU" sz="2800" dirty="0" smtClean="0"/>
              <a:t> </a:t>
            </a:r>
            <a:r>
              <a:rPr lang="ru-RU" sz="2800" dirty="0" err="1" smtClean="0"/>
              <a:t>географія</a:t>
            </a:r>
            <a:r>
              <a:rPr lang="ru-RU" sz="2800" dirty="0" smtClean="0"/>
              <a:t>? </a:t>
            </a:r>
            <a:r>
              <a:rPr lang="ru-RU" sz="2800" dirty="0" err="1" smtClean="0"/>
              <a:t>Чому</a:t>
            </a:r>
            <a:r>
              <a:rPr lang="ru-RU" sz="2800" dirty="0" smtClean="0"/>
              <a:t>? </a:t>
            </a:r>
          </a:p>
          <a:p>
            <a:r>
              <a:rPr lang="ru-RU" sz="2800" b="1" dirty="0" smtClean="0"/>
              <a:t>3. Дайте </a:t>
            </a:r>
            <a:r>
              <a:rPr lang="ru-RU" sz="2800" b="1" dirty="0" err="1" smtClean="0"/>
              <a:t>визначення</a:t>
            </a:r>
            <a:r>
              <a:rPr lang="ru-RU" sz="2800" b="1" dirty="0" smtClean="0"/>
              <a:t> </a:t>
            </a:r>
            <a:r>
              <a:rPr lang="ru-RU" sz="2800" b="1" dirty="0" err="1" smtClean="0"/>
              <a:t>поняття</a:t>
            </a:r>
            <a:r>
              <a:rPr lang="ru-RU" sz="2800" b="1" dirty="0" smtClean="0"/>
              <a:t> «</a:t>
            </a:r>
            <a:r>
              <a:rPr lang="ru-RU" sz="2800" b="1" dirty="0" err="1" smtClean="0"/>
              <a:t>географічне</a:t>
            </a:r>
            <a:r>
              <a:rPr lang="ru-RU" sz="2800" b="1" dirty="0" smtClean="0"/>
              <a:t> </a:t>
            </a:r>
            <a:r>
              <a:rPr lang="ru-RU" sz="2800" b="1" dirty="0" err="1" smtClean="0"/>
              <a:t>с</a:t>
            </a:r>
            <a:r>
              <a:rPr lang="ru-RU" sz="2800" dirty="0" err="1" smtClean="0"/>
              <a:t>ередовище</a:t>
            </a:r>
            <a:r>
              <a:rPr lang="ru-RU" sz="2800" dirty="0" smtClean="0"/>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0100" y="1357298"/>
            <a:ext cx="7286676" cy="5255547"/>
          </a:xfrm>
          <a:prstGeom prst="rect">
            <a:avLst/>
          </a:prstGeom>
          <a:noFill/>
          <a:ln w="9525">
            <a:noFill/>
            <a:miter lim="800000"/>
            <a:headEnd/>
            <a:tailEnd/>
          </a:ln>
          <a:effectLst/>
        </p:spPr>
      </p:pic>
      <p:sp>
        <p:nvSpPr>
          <p:cNvPr id="3" name="Прямоугольник 2"/>
          <p:cNvSpPr/>
          <p:nvPr/>
        </p:nvSpPr>
        <p:spPr>
          <a:xfrm>
            <a:off x="1214414" y="285729"/>
            <a:ext cx="7500990" cy="1077218"/>
          </a:xfrm>
          <a:prstGeom prst="rect">
            <a:avLst/>
          </a:prstGeom>
        </p:spPr>
        <p:txBody>
          <a:bodyPr wrap="square">
            <a:spAutoFit/>
          </a:bodyPr>
          <a:lstStyle/>
          <a:p>
            <a:r>
              <a:rPr lang="ru-RU" sz="3200" dirty="0" err="1" smtClean="0">
                <a:solidFill>
                  <a:srgbClr val="FF0000"/>
                </a:solidFill>
              </a:rPr>
              <a:t>Вторинний</a:t>
            </a:r>
            <a:r>
              <a:rPr lang="ru-RU" sz="3200" dirty="0" smtClean="0">
                <a:solidFill>
                  <a:srgbClr val="FF0000"/>
                </a:solidFill>
              </a:rPr>
              <a:t> сектор</a:t>
            </a:r>
          </a:p>
          <a:p>
            <a:r>
              <a:rPr lang="ru-RU" sz="3200" dirty="0" smtClean="0">
                <a:solidFill>
                  <a:srgbClr val="FF0000"/>
                </a:solidFill>
              </a:rPr>
              <a:t>(</a:t>
            </a:r>
            <a:r>
              <a:rPr lang="ru-RU" sz="3200" dirty="0" err="1" smtClean="0">
                <a:solidFill>
                  <a:srgbClr val="FF0000"/>
                </a:solidFill>
              </a:rPr>
              <a:t>переробна</a:t>
            </a:r>
            <a:r>
              <a:rPr lang="ru-RU" sz="3200" dirty="0" smtClean="0">
                <a:solidFill>
                  <a:srgbClr val="FF0000"/>
                </a:solidFill>
              </a:rPr>
              <a:t> </a:t>
            </a:r>
            <a:r>
              <a:rPr lang="ru-RU" sz="3200" dirty="0" err="1" smtClean="0">
                <a:solidFill>
                  <a:srgbClr val="FF0000"/>
                </a:solidFill>
              </a:rPr>
              <a:t>промисловість</a:t>
            </a:r>
            <a:r>
              <a:rPr lang="ru-RU" sz="3200" dirty="0" smtClean="0">
                <a:solidFill>
                  <a:srgbClr val="FF0000"/>
                </a:solidFill>
              </a:rPr>
              <a:t>).</a:t>
            </a:r>
            <a:endParaRPr lang="ru-RU"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857752" y="-1"/>
            <a:ext cx="4286248" cy="7715281"/>
          </a:xfrm>
          <a:prstGeom prst="rect">
            <a:avLst/>
          </a:prstGeom>
          <a:noFill/>
          <a:ln w="9525">
            <a:noFill/>
            <a:miter lim="800000"/>
            <a:headEnd/>
            <a:tailEnd/>
          </a:ln>
          <a:effectLst/>
        </p:spPr>
      </p:pic>
      <p:sp>
        <p:nvSpPr>
          <p:cNvPr id="3" name="Прямоугольник 2"/>
          <p:cNvSpPr/>
          <p:nvPr/>
        </p:nvSpPr>
        <p:spPr>
          <a:xfrm>
            <a:off x="0" y="1357298"/>
            <a:ext cx="5072066" cy="4154984"/>
          </a:xfrm>
          <a:prstGeom prst="rect">
            <a:avLst/>
          </a:prstGeom>
        </p:spPr>
        <p:txBody>
          <a:bodyPr wrap="square">
            <a:spAutoFit/>
          </a:bodyPr>
          <a:lstStyle/>
          <a:p>
            <a:r>
              <a:rPr lang="ru-RU" sz="2400" b="1" dirty="0" smtClean="0"/>
              <a:t>Бойко В. М., </a:t>
            </a:r>
            <a:r>
              <a:rPr lang="ru-RU" sz="2400" b="1" dirty="0" err="1" smtClean="0"/>
              <a:t>Брайчевський</a:t>
            </a:r>
            <a:r>
              <a:rPr lang="ru-RU" sz="2400" b="1" dirty="0" smtClean="0"/>
              <a:t> Ю. С., </a:t>
            </a:r>
            <a:r>
              <a:rPr lang="ru-RU" sz="2400" b="1" dirty="0" err="1" smtClean="0"/>
              <a:t>Яценко</a:t>
            </a:r>
            <a:r>
              <a:rPr lang="ru-RU" sz="2400" b="1" dirty="0" smtClean="0"/>
              <a:t> Б. П.</a:t>
            </a:r>
          </a:p>
          <a:p>
            <a:r>
              <a:rPr lang="ru-RU" sz="2400" dirty="0" smtClean="0"/>
              <a:t>«</a:t>
            </a:r>
            <a:r>
              <a:rPr lang="ru-RU" sz="2400" b="1" dirty="0" err="1" smtClean="0"/>
              <a:t>Географія</a:t>
            </a:r>
            <a:r>
              <a:rPr lang="ru-RU" sz="2400" b="1" dirty="0" smtClean="0"/>
              <a:t> (</a:t>
            </a:r>
            <a:r>
              <a:rPr lang="ru-RU" sz="2400" b="1" dirty="0" err="1" smtClean="0"/>
              <a:t>рівень</a:t>
            </a:r>
            <a:r>
              <a:rPr lang="ru-RU" sz="2400" b="1" dirty="0" smtClean="0"/>
              <a:t> стандарту)» </a:t>
            </a:r>
            <a:r>
              <a:rPr lang="ru-RU" sz="2400" b="1" dirty="0" err="1" smtClean="0"/>
              <a:t>підручник</a:t>
            </a:r>
            <a:r>
              <a:rPr lang="ru-RU" sz="2400" b="1" dirty="0" smtClean="0"/>
              <a:t> для 10 </a:t>
            </a:r>
            <a:r>
              <a:rPr lang="ru-RU" sz="2400" b="1" dirty="0" err="1" smtClean="0"/>
              <a:t>класу</a:t>
            </a:r>
            <a:r>
              <a:rPr lang="ru-RU" sz="2400" b="1" dirty="0" smtClean="0"/>
              <a:t> </a:t>
            </a:r>
            <a:r>
              <a:rPr lang="ru-RU" sz="2400" b="1" dirty="0" err="1" smtClean="0"/>
              <a:t>закладів</a:t>
            </a:r>
            <a:r>
              <a:rPr lang="ru-RU" sz="2400" b="1" dirty="0" smtClean="0"/>
              <a:t> </a:t>
            </a:r>
            <a:r>
              <a:rPr lang="ru-RU" sz="2400" b="1" dirty="0" err="1" smtClean="0"/>
              <a:t>згаль</a:t>
            </a:r>
            <a:r>
              <a:rPr lang="uk-UA" sz="2400" b="1" dirty="0" smtClean="0"/>
              <a:t>н</a:t>
            </a:r>
            <a:r>
              <a:rPr lang="ru-RU" sz="2400" dirty="0" err="1" smtClean="0"/>
              <a:t>ої</a:t>
            </a:r>
            <a:r>
              <a:rPr lang="ru-RU" sz="2400" dirty="0" smtClean="0"/>
              <a:t> </a:t>
            </a:r>
            <a:r>
              <a:rPr lang="ru-RU" sz="2400" dirty="0" err="1" smtClean="0"/>
              <a:t>середньої</a:t>
            </a:r>
            <a:r>
              <a:rPr lang="ru-RU" sz="2400" dirty="0" smtClean="0"/>
              <a:t> </a:t>
            </a:r>
            <a:r>
              <a:rPr lang="ru-RU" sz="2400" dirty="0" err="1" smtClean="0"/>
              <a:t>освіти</a:t>
            </a:r>
            <a:r>
              <a:rPr lang="ru-RU" sz="2400" b="1" dirty="0" smtClean="0"/>
              <a:t>/Бойко В. М., </a:t>
            </a:r>
            <a:r>
              <a:rPr lang="ru-RU" sz="2400" b="1" dirty="0" err="1" smtClean="0"/>
              <a:t>Брайчевський</a:t>
            </a:r>
            <a:r>
              <a:rPr lang="ru-RU" sz="2400" b="1" dirty="0" smtClean="0"/>
              <a:t> Ю. С., </a:t>
            </a:r>
            <a:r>
              <a:rPr lang="ru-RU" sz="2400" b="1" dirty="0" err="1" smtClean="0"/>
              <a:t>Яценко</a:t>
            </a:r>
            <a:r>
              <a:rPr lang="ru-RU" sz="2400" b="1" dirty="0" smtClean="0"/>
              <a:t> Б. П. — К.;</a:t>
            </a:r>
          </a:p>
          <a:p>
            <a:r>
              <a:rPr lang="ru-RU" sz="2400" b="1" i="1" dirty="0" smtClean="0">
                <a:solidFill>
                  <a:srgbClr val="FF0000"/>
                </a:solidFill>
              </a:rPr>
              <a:t>Рекомендовано </a:t>
            </a:r>
            <a:r>
              <a:rPr lang="ru-RU" sz="2400" b="1" i="1" dirty="0" err="1" smtClean="0">
                <a:solidFill>
                  <a:srgbClr val="FF0000"/>
                </a:solidFill>
              </a:rPr>
              <a:t>Міністерством</a:t>
            </a:r>
            <a:r>
              <a:rPr lang="ru-RU" sz="2400" b="1" i="1" dirty="0" smtClean="0">
                <a:solidFill>
                  <a:srgbClr val="FF0000"/>
                </a:solidFill>
              </a:rPr>
              <a:t> </a:t>
            </a:r>
            <a:r>
              <a:rPr lang="ru-RU" sz="2400" b="1" i="1" dirty="0" err="1" smtClean="0">
                <a:solidFill>
                  <a:srgbClr val="FF0000"/>
                </a:solidFill>
              </a:rPr>
              <a:t>освіти</a:t>
            </a:r>
            <a:r>
              <a:rPr lang="ru-RU" sz="2400" b="1" i="1" dirty="0" smtClean="0">
                <a:solidFill>
                  <a:srgbClr val="FF0000"/>
                </a:solidFill>
              </a:rPr>
              <a:t> </a:t>
            </a:r>
            <a:r>
              <a:rPr lang="ru-RU" sz="2400" b="1" i="1" dirty="0" err="1" smtClean="0">
                <a:solidFill>
                  <a:srgbClr val="FF0000"/>
                </a:solidFill>
              </a:rPr>
              <a:t>і</a:t>
            </a:r>
            <a:r>
              <a:rPr lang="ru-RU" sz="2400" b="1" i="1" dirty="0" smtClean="0">
                <a:solidFill>
                  <a:srgbClr val="FF0000"/>
                </a:solidFill>
              </a:rPr>
              <a:t> науки </a:t>
            </a:r>
            <a:r>
              <a:rPr lang="ru-RU" sz="2400" b="1" i="1" dirty="0" err="1" smtClean="0">
                <a:solidFill>
                  <a:srgbClr val="FF0000"/>
                </a:solidFill>
              </a:rPr>
              <a:t>України</a:t>
            </a:r>
            <a:endParaRPr lang="ru-RU" sz="2400" b="1" i="1" dirty="0" smtClean="0">
              <a:solidFill>
                <a:srgbClr val="FF0000"/>
              </a:solidFill>
            </a:endParaRPr>
          </a:p>
          <a:p>
            <a:r>
              <a:rPr lang="ru-RU" sz="2400" b="1" dirty="0" smtClean="0"/>
              <a:t>(</a:t>
            </a:r>
            <a:r>
              <a:rPr lang="ru-RU" sz="2400" b="1" dirty="0" smtClean="0">
                <a:solidFill>
                  <a:srgbClr val="FF0000"/>
                </a:solidFill>
              </a:rPr>
              <a:t>Наказ МОН </a:t>
            </a:r>
            <a:r>
              <a:rPr lang="ru-RU" sz="2400" b="1" dirty="0" err="1" smtClean="0">
                <a:solidFill>
                  <a:srgbClr val="FF0000"/>
                </a:solidFill>
              </a:rPr>
              <a:t>України</a:t>
            </a:r>
            <a:r>
              <a:rPr lang="ru-RU" sz="2400" b="1" dirty="0" smtClean="0">
                <a:solidFill>
                  <a:srgbClr val="FF0000"/>
                </a:solidFill>
              </a:rPr>
              <a:t> </a:t>
            </a:r>
            <a:r>
              <a:rPr lang="ru-RU" sz="2400" b="1" dirty="0" err="1" smtClean="0">
                <a:solidFill>
                  <a:srgbClr val="FF0000"/>
                </a:solidFill>
              </a:rPr>
              <a:t>від</a:t>
            </a:r>
            <a:r>
              <a:rPr lang="ru-RU" sz="2400" b="1" dirty="0" smtClean="0">
                <a:solidFill>
                  <a:srgbClr val="FF0000"/>
                </a:solidFill>
              </a:rPr>
              <a:t> 31.05.2018 № 551</a:t>
            </a:r>
            <a:r>
              <a:rPr lang="ru-RU" sz="2400" b="1" dirty="0" smtClean="0"/>
              <a:t>)</a:t>
            </a:r>
            <a:endParaRPr lang="ru-RU" sz="24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214282" y="1785926"/>
            <a:ext cx="8643998" cy="5072074"/>
          </a:xfrm>
          <a:prstGeom prst="rect">
            <a:avLst/>
          </a:prstGeom>
          <a:noFill/>
          <a:ln w="9525">
            <a:noFill/>
            <a:miter lim="800000"/>
            <a:headEnd/>
            <a:tailEnd/>
          </a:ln>
          <a:effectLst/>
        </p:spPr>
      </p:pic>
      <p:sp>
        <p:nvSpPr>
          <p:cNvPr id="6" name="Прямоугольник 5"/>
          <p:cNvSpPr/>
          <p:nvPr/>
        </p:nvSpPr>
        <p:spPr>
          <a:xfrm>
            <a:off x="0" y="0"/>
            <a:ext cx="8929718" cy="3108543"/>
          </a:xfrm>
          <a:prstGeom prst="rect">
            <a:avLst/>
          </a:prstGeom>
        </p:spPr>
        <p:txBody>
          <a:bodyPr wrap="square">
            <a:spAutoFit/>
          </a:bodyPr>
          <a:lstStyle/>
          <a:p>
            <a:r>
              <a:rPr lang="ru-RU" sz="2800" b="1" dirty="0" smtClean="0">
                <a:solidFill>
                  <a:srgbClr val="FF0000"/>
                </a:solidFill>
              </a:rPr>
              <a:t> </a:t>
            </a:r>
            <a:r>
              <a:rPr lang="ru-RU" sz="2800" b="1" i="1" dirty="0" smtClean="0">
                <a:solidFill>
                  <a:srgbClr val="FF0000"/>
                </a:solidFill>
              </a:rPr>
              <a:t> </a:t>
            </a:r>
            <a:r>
              <a:rPr lang="ru-RU" sz="2800" b="1" i="1" dirty="0" err="1" smtClean="0">
                <a:solidFill>
                  <a:srgbClr val="FF0000"/>
                </a:solidFill>
              </a:rPr>
              <a:t>К</a:t>
            </a:r>
            <a:r>
              <a:rPr lang="ru-RU" sz="2800" dirty="0" err="1" smtClean="0">
                <a:solidFill>
                  <a:srgbClr val="FF0000"/>
                </a:solidFill>
              </a:rPr>
              <a:t>ористуючись</a:t>
            </a:r>
            <a:r>
              <a:rPr lang="ru-RU" sz="2800" dirty="0" smtClean="0">
                <a:solidFill>
                  <a:srgbClr val="FF0000"/>
                </a:solidFill>
              </a:rPr>
              <a:t> </a:t>
            </a:r>
            <a:r>
              <a:rPr lang="ru-RU" sz="2800" dirty="0" err="1" smtClean="0">
                <a:solidFill>
                  <a:srgbClr val="FF0000"/>
                </a:solidFill>
              </a:rPr>
              <a:t>інтернет-ресурсом</a:t>
            </a:r>
            <a:r>
              <a:rPr lang="ru-RU" sz="2800" dirty="0" smtClean="0">
                <a:solidFill>
                  <a:srgbClr val="FF0000"/>
                </a:solidFill>
              </a:rPr>
              <a:t> «</a:t>
            </a:r>
            <a:r>
              <a:rPr lang="ru-RU" sz="2800" dirty="0" err="1" smtClean="0">
                <a:solidFill>
                  <a:srgbClr val="FF0000"/>
                </a:solidFill>
              </a:rPr>
              <a:t>Всесвітній</a:t>
            </a:r>
            <a:r>
              <a:rPr lang="ru-RU" sz="2800" dirty="0" smtClean="0">
                <a:solidFill>
                  <a:srgbClr val="FF0000"/>
                </a:solidFill>
              </a:rPr>
              <a:t> </a:t>
            </a:r>
            <a:r>
              <a:rPr lang="ru-RU" sz="2800" dirty="0" err="1" smtClean="0">
                <a:solidFill>
                  <a:srgbClr val="FF0000"/>
                </a:solidFill>
              </a:rPr>
              <a:t>довідник</a:t>
            </a:r>
            <a:r>
              <a:rPr lang="ru-RU" sz="2800" dirty="0" smtClean="0">
                <a:solidFill>
                  <a:srgbClr val="FF0000"/>
                </a:solidFill>
              </a:rPr>
              <a:t> ЦРУ», </a:t>
            </a:r>
            <a:r>
              <a:rPr lang="ru-RU" sz="2800" dirty="0" err="1" smtClean="0">
                <a:solidFill>
                  <a:srgbClr val="FF0000"/>
                </a:solidFill>
              </a:rPr>
              <a:t>дізнайтеся</a:t>
            </a:r>
            <a:r>
              <a:rPr lang="ru-RU" sz="2800" dirty="0" smtClean="0">
                <a:solidFill>
                  <a:srgbClr val="FF0000"/>
                </a:solidFill>
              </a:rPr>
              <a:t>, </a:t>
            </a:r>
            <a:r>
              <a:rPr lang="ru-RU" sz="2800" dirty="0" err="1" smtClean="0">
                <a:solidFill>
                  <a:srgbClr val="FF0000"/>
                </a:solidFill>
              </a:rPr>
              <a:t>які</a:t>
            </a:r>
            <a:r>
              <a:rPr lang="ru-RU" sz="2800" dirty="0" smtClean="0">
                <a:solidFill>
                  <a:srgbClr val="FF0000"/>
                </a:solidFill>
              </a:rPr>
              <a:t> </a:t>
            </a:r>
            <a:r>
              <a:rPr lang="ru-RU" sz="2800" dirty="0" err="1" smtClean="0">
                <a:solidFill>
                  <a:srgbClr val="FF0000"/>
                </a:solidFill>
              </a:rPr>
              <a:t>відомості</a:t>
            </a:r>
            <a:r>
              <a:rPr lang="ru-RU" sz="2800" dirty="0" smtClean="0">
                <a:solidFill>
                  <a:srgbClr val="FF0000"/>
                </a:solidFill>
              </a:rPr>
              <a:t> в </a:t>
            </a:r>
            <a:r>
              <a:rPr lang="ru-RU" sz="2800" dirty="0" err="1" smtClean="0">
                <a:solidFill>
                  <a:srgbClr val="FF0000"/>
                </a:solidFill>
              </a:rPr>
              <a:t>ньому</a:t>
            </a:r>
            <a:r>
              <a:rPr lang="ru-RU" sz="2800" dirty="0" smtClean="0">
                <a:solidFill>
                  <a:srgbClr val="FF0000"/>
                </a:solidFill>
              </a:rPr>
              <a:t> </a:t>
            </a:r>
            <a:r>
              <a:rPr lang="ru-RU" sz="2800" dirty="0" err="1" smtClean="0">
                <a:solidFill>
                  <a:srgbClr val="FF0000"/>
                </a:solidFill>
              </a:rPr>
              <a:t>вміщено</a:t>
            </a:r>
            <a:r>
              <a:rPr lang="ru-RU" sz="2800" dirty="0" smtClean="0">
                <a:solidFill>
                  <a:srgbClr val="FF0000"/>
                </a:solidFill>
              </a:rPr>
              <a:t> про нашу </a:t>
            </a:r>
            <a:r>
              <a:rPr lang="ru-RU" sz="2800" dirty="0" err="1" smtClean="0">
                <a:solidFill>
                  <a:srgbClr val="FF0000"/>
                </a:solidFill>
              </a:rPr>
              <a:t>країну</a:t>
            </a:r>
            <a:r>
              <a:rPr lang="ru-RU" sz="2800" dirty="0" smtClean="0">
                <a:solidFill>
                  <a:srgbClr val="FF0000"/>
                </a:solidFill>
              </a:rPr>
              <a:t>. </a:t>
            </a:r>
            <a:r>
              <a:rPr lang="en-US" sz="2800" dirty="0" smtClean="0">
                <a:solidFill>
                  <a:srgbClr val="FF0000"/>
                </a:solidFill>
              </a:rPr>
              <a:t> ht tpswww.cia.gov /library/publications/</a:t>
            </a:r>
            <a:r>
              <a:rPr lang="en-US" sz="2800" dirty="0" err="1" smtClean="0">
                <a:solidFill>
                  <a:srgbClr val="FF0000"/>
                </a:solidFill>
              </a:rPr>
              <a:t>theworld-factbook</a:t>
            </a:r>
            <a:r>
              <a:rPr lang="en-US" sz="2800" dirty="0" smtClean="0">
                <a:solidFill>
                  <a:srgbClr val="FF0000"/>
                </a:solidFill>
              </a:rPr>
              <a:t>/</a:t>
            </a:r>
            <a:r>
              <a:rPr lang="en-US" sz="2800" dirty="0" err="1" smtClean="0">
                <a:solidFill>
                  <a:srgbClr val="FF0000"/>
                </a:solidFill>
              </a:rPr>
              <a:t>geos</a:t>
            </a:r>
            <a:r>
              <a:rPr lang="en-US" sz="2800" dirty="0" smtClean="0">
                <a:solidFill>
                  <a:srgbClr val="FF0000"/>
                </a:solidFill>
              </a:rPr>
              <a:t>/up.html</a:t>
            </a:r>
            <a:endParaRPr lang="ru-RU" sz="2800" dirty="0" smtClean="0">
              <a:solidFill>
                <a:srgbClr val="FF0000"/>
              </a:solidFill>
            </a:endParaRPr>
          </a:p>
          <a:p>
            <a:endParaRPr lang="en-US" sz="2800" dirty="0" smtClean="0"/>
          </a:p>
          <a:p>
            <a:endParaRPr lang="ru-RU" sz="2800" dirty="0" smtClean="0"/>
          </a:p>
          <a:p>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UP-map.gif"/>
          <p:cNvPicPr>
            <a:picLocks noChangeAspect="1" noChangeArrowheads="1"/>
          </p:cNvPicPr>
          <p:nvPr/>
        </p:nvPicPr>
        <p:blipFill>
          <a:blip r:embed="rId2"/>
          <a:srcRect/>
          <a:stretch>
            <a:fillRect/>
          </a:stretch>
        </p:blipFill>
        <p:spPr bwMode="auto">
          <a:xfrm>
            <a:off x="-714412" y="214290"/>
            <a:ext cx="10501386" cy="64294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8136904" cy="2308324"/>
          </a:xfrm>
          <a:prstGeom prst="rect">
            <a:avLst/>
          </a:prstGeom>
        </p:spPr>
        <p:txBody>
          <a:bodyPr wrap="square">
            <a:spAutoFit/>
          </a:bodyPr>
          <a:lstStyle/>
          <a:p>
            <a:pPr fontAlgn="t"/>
            <a:endParaRPr lang="ru-RU" sz="2400" dirty="0">
              <a:solidFill>
                <a:srgbClr val="777777"/>
              </a:solidFill>
              <a:latin typeface="Roboto"/>
            </a:endParaRPr>
          </a:p>
          <a:p>
            <a:r>
              <a:rPr lang="ru-RU" sz="2400" b="1" dirty="0" err="1">
                <a:solidFill>
                  <a:srgbClr val="FF0000"/>
                </a:solidFill>
                <a:latin typeface="Roboto"/>
              </a:rPr>
              <a:t>Незабаром</a:t>
            </a:r>
            <a:r>
              <a:rPr lang="ru-RU" sz="2400" b="1" dirty="0">
                <a:solidFill>
                  <a:srgbClr val="FF0000"/>
                </a:solidFill>
                <a:latin typeface="Roboto"/>
              </a:rPr>
              <a:t> </a:t>
            </a:r>
            <a:r>
              <a:rPr lang="ru-RU" sz="2400" b="1" dirty="0" err="1">
                <a:solidFill>
                  <a:srgbClr val="FF0000"/>
                </a:solidFill>
                <a:latin typeface="Roboto"/>
              </a:rPr>
              <a:t>після</a:t>
            </a:r>
            <a:r>
              <a:rPr lang="ru-RU" sz="2400" b="1" dirty="0">
                <a:solidFill>
                  <a:srgbClr val="FF0000"/>
                </a:solidFill>
                <a:latin typeface="Roboto"/>
              </a:rPr>
              <a:t> </a:t>
            </a:r>
            <a:r>
              <a:rPr lang="ru-RU" sz="2400" b="1" dirty="0" err="1">
                <a:solidFill>
                  <a:srgbClr val="FF0000"/>
                </a:solidFill>
                <a:latin typeface="Roboto"/>
              </a:rPr>
              <a:t>від'їзду</a:t>
            </a:r>
            <a:r>
              <a:rPr lang="ru-RU" sz="2400" b="1" dirty="0">
                <a:solidFill>
                  <a:srgbClr val="FF0000"/>
                </a:solidFill>
                <a:latin typeface="Roboto"/>
              </a:rPr>
              <a:t> ЯНУКОВИЧ </a:t>
            </a:r>
            <a:r>
              <a:rPr lang="ru-RU" sz="2400" b="1" dirty="0" err="1">
                <a:solidFill>
                  <a:srgbClr val="FF0000"/>
                </a:solidFill>
                <a:latin typeface="Roboto"/>
              </a:rPr>
              <a:t>наприкінці</a:t>
            </a:r>
            <a:r>
              <a:rPr lang="ru-RU" sz="2400" b="1" dirty="0">
                <a:solidFill>
                  <a:srgbClr val="FF0000"/>
                </a:solidFill>
                <a:latin typeface="Roboto"/>
              </a:rPr>
              <a:t> лютого 2014 року президент </a:t>
            </a:r>
            <a:r>
              <a:rPr lang="ru-RU" sz="2400" b="1" dirty="0" err="1">
                <a:solidFill>
                  <a:srgbClr val="FF0000"/>
                </a:solidFill>
                <a:latin typeface="Roboto"/>
              </a:rPr>
              <a:t>Росії</a:t>
            </a:r>
            <a:r>
              <a:rPr lang="ru-RU" sz="2400" b="1" dirty="0">
                <a:solidFill>
                  <a:srgbClr val="FF0000"/>
                </a:solidFill>
                <a:latin typeface="Roboto"/>
              </a:rPr>
              <a:t> ПУТІН наказав </a:t>
            </a:r>
            <a:r>
              <a:rPr lang="ru-RU" sz="2400" b="1" dirty="0" err="1">
                <a:solidFill>
                  <a:srgbClr val="FF0000"/>
                </a:solidFill>
                <a:latin typeface="Roboto"/>
              </a:rPr>
              <a:t>вторгнутись</a:t>
            </a:r>
            <a:r>
              <a:rPr lang="ru-RU" sz="2400" b="1" dirty="0">
                <a:solidFill>
                  <a:srgbClr val="FF0000"/>
                </a:solidFill>
                <a:latin typeface="Roboto"/>
              </a:rPr>
              <a:t> на </a:t>
            </a:r>
            <a:r>
              <a:rPr lang="ru-RU" sz="2400" b="1" dirty="0" err="1">
                <a:solidFill>
                  <a:srgbClr val="FF0000"/>
                </a:solidFill>
                <a:latin typeface="Roboto"/>
              </a:rPr>
              <a:t>Кримський</a:t>
            </a:r>
            <a:r>
              <a:rPr lang="ru-RU" sz="2400" b="1" dirty="0">
                <a:solidFill>
                  <a:srgbClr val="FF0000"/>
                </a:solidFill>
                <a:latin typeface="Roboto"/>
              </a:rPr>
              <a:t> </a:t>
            </a:r>
            <a:r>
              <a:rPr lang="ru-RU" sz="2400" b="1" dirty="0" err="1">
                <a:solidFill>
                  <a:srgbClr val="FF0000"/>
                </a:solidFill>
                <a:latin typeface="Roboto"/>
              </a:rPr>
              <a:t>півострів</a:t>
            </a:r>
            <a:r>
              <a:rPr lang="ru-RU" sz="2400" b="1" dirty="0">
                <a:solidFill>
                  <a:srgbClr val="FF0000"/>
                </a:solidFill>
                <a:latin typeface="Roboto"/>
              </a:rPr>
              <a:t> </a:t>
            </a:r>
            <a:r>
              <a:rPr lang="ru-RU" sz="2400" b="1" dirty="0" err="1">
                <a:solidFill>
                  <a:srgbClr val="FF0000"/>
                </a:solidFill>
                <a:latin typeface="Roboto"/>
              </a:rPr>
              <a:t>України</a:t>
            </a:r>
            <a:r>
              <a:rPr lang="ru-RU" sz="2400" b="1" dirty="0">
                <a:solidFill>
                  <a:srgbClr val="FF0000"/>
                </a:solidFill>
                <a:latin typeface="Roboto"/>
              </a:rPr>
              <a:t>, неправдиво </a:t>
            </a:r>
            <a:r>
              <a:rPr lang="ru-RU" sz="2400" b="1" dirty="0" err="1">
                <a:solidFill>
                  <a:srgbClr val="FF0000"/>
                </a:solidFill>
                <a:latin typeface="Roboto"/>
              </a:rPr>
              <a:t>стверджуючи</a:t>
            </a:r>
            <a:r>
              <a:rPr lang="ru-RU" sz="2400" b="1" dirty="0">
                <a:solidFill>
                  <a:srgbClr val="FF0000"/>
                </a:solidFill>
                <a:latin typeface="Roboto"/>
              </a:rPr>
              <a:t>, </a:t>
            </a:r>
            <a:r>
              <a:rPr lang="ru-RU" sz="2400" b="1" dirty="0" err="1">
                <a:solidFill>
                  <a:srgbClr val="FF0000"/>
                </a:solidFill>
                <a:latin typeface="Roboto"/>
              </a:rPr>
              <a:t>що</a:t>
            </a:r>
            <a:r>
              <a:rPr lang="ru-RU" sz="2400" b="1" dirty="0">
                <a:solidFill>
                  <a:srgbClr val="FF0000"/>
                </a:solidFill>
                <a:latin typeface="Roboto"/>
              </a:rPr>
              <a:t> </a:t>
            </a:r>
            <a:r>
              <a:rPr lang="ru-RU" sz="2400" b="1" dirty="0" err="1">
                <a:solidFill>
                  <a:srgbClr val="FF0000"/>
                </a:solidFill>
                <a:latin typeface="Roboto"/>
              </a:rPr>
              <a:t>акція</a:t>
            </a:r>
            <a:r>
              <a:rPr lang="ru-RU" sz="2400" b="1" dirty="0">
                <a:solidFill>
                  <a:srgbClr val="FF0000"/>
                </a:solidFill>
                <a:latin typeface="Roboto"/>
              </a:rPr>
              <a:t> </a:t>
            </a:r>
            <a:r>
              <a:rPr lang="ru-RU" sz="2400" b="1" dirty="0" err="1">
                <a:solidFill>
                  <a:srgbClr val="FF0000"/>
                </a:solidFill>
                <a:latin typeface="Roboto"/>
              </a:rPr>
              <a:t>полягає</a:t>
            </a:r>
            <a:r>
              <a:rPr lang="ru-RU" sz="2400" b="1" dirty="0">
                <a:solidFill>
                  <a:srgbClr val="FF0000"/>
                </a:solidFill>
                <a:latin typeface="Roboto"/>
              </a:rPr>
              <a:t> у </a:t>
            </a:r>
            <a:r>
              <a:rPr lang="ru-RU" sz="2400" b="1" dirty="0" err="1">
                <a:solidFill>
                  <a:srgbClr val="FF0000"/>
                </a:solidFill>
                <a:latin typeface="Roboto"/>
              </a:rPr>
              <a:t>захисті</a:t>
            </a:r>
            <a:r>
              <a:rPr lang="ru-RU" sz="2400" b="1" dirty="0">
                <a:solidFill>
                  <a:srgbClr val="FF0000"/>
                </a:solidFill>
                <a:latin typeface="Roboto"/>
              </a:rPr>
              <a:t> </a:t>
            </a:r>
            <a:r>
              <a:rPr lang="ru-RU" sz="2400" b="1" dirty="0" err="1">
                <a:solidFill>
                  <a:srgbClr val="FF0000"/>
                </a:solidFill>
                <a:latin typeface="Roboto"/>
              </a:rPr>
              <a:t>етнічних</a:t>
            </a:r>
            <a:r>
              <a:rPr lang="ru-RU" sz="2400" b="1" dirty="0">
                <a:solidFill>
                  <a:srgbClr val="FF0000"/>
                </a:solidFill>
                <a:latin typeface="Roboto"/>
              </a:rPr>
              <a:t> </a:t>
            </a:r>
            <a:r>
              <a:rPr lang="ru-RU" sz="2400" b="1" dirty="0" err="1">
                <a:solidFill>
                  <a:srgbClr val="FF0000"/>
                </a:solidFill>
                <a:latin typeface="Roboto"/>
              </a:rPr>
              <a:t>росіян</a:t>
            </a:r>
            <a:r>
              <a:rPr lang="ru-RU" sz="2400" b="1" dirty="0">
                <a:solidFill>
                  <a:srgbClr val="FF0000"/>
                </a:solidFill>
                <a:latin typeface="Roboto"/>
              </a:rPr>
              <a:t>, </a:t>
            </a:r>
            <a:r>
              <a:rPr lang="ru-RU" sz="2400" b="1" dirty="0" err="1">
                <a:solidFill>
                  <a:srgbClr val="FF0000"/>
                </a:solidFill>
                <a:latin typeface="Roboto"/>
              </a:rPr>
              <a:t>які</a:t>
            </a:r>
            <a:r>
              <a:rPr lang="ru-RU" sz="2400" b="1" dirty="0">
                <a:solidFill>
                  <a:srgbClr val="FF0000"/>
                </a:solidFill>
                <a:latin typeface="Roboto"/>
              </a:rPr>
              <a:t> </a:t>
            </a:r>
            <a:r>
              <a:rPr lang="ru-RU" sz="2400" b="1" dirty="0" err="1">
                <a:solidFill>
                  <a:srgbClr val="FF0000"/>
                </a:solidFill>
                <a:latin typeface="Roboto"/>
              </a:rPr>
              <a:t>проживають</a:t>
            </a:r>
            <a:r>
              <a:rPr lang="ru-RU" sz="2400" b="1" dirty="0">
                <a:solidFill>
                  <a:srgbClr val="FF0000"/>
                </a:solidFill>
                <a:latin typeface="Roboto"/>
              </a:rPr>
              <a:t> там.</a:t>
            </a:r>
            <a:endParaRPr lang="ru-RU" sz="2400" b="1" i="0" dirty="0">
              <a:solidFill>
                <a:srgbClr val="FF0000"/>
              </a:solidFill>
              <a:effectLst/>
              <a:latin typeface="Roboto"/>
            </a:endParaRPr>
          </a:p>
        </p:txBody>
      </p:sp>
      <p:sp>
        <p:nvSpPr>
          <p:cNvPr id="3" name="Прямоугольник 2"/>
          <p:cNvSpPr/>
          <p:nvPr/>
        </p:nvSpPr>
        <p:spPr>
          <a:xfrm>
            <a:off x="0" y="116632"/>
            <a:ext cx="8964488" cy="1015663"/>
          </a:xfrm>
          <a:prstGeom prst="rect">
            <a:avLst/>
          </a:prstGeom>
        </p:spPr>
        <p:txBody>
          <a:bodyPr wrap="square">
            <a:spAutoFit/>
          </a:bodyPr>
          <a:lstStyle/>
          <a:p>
            <a:r>
              <a:rPr lang="en-US" sz="2000" b="1" dirty="0"/>
              <a:t>Shortly after YANUKOVYCH's departure in late February 2014, Russian President PUTIN ordered the invasion of Ukraine's Crimean Peninsula falsely claiming the action was to protect ethnic Russians living there. </a:t>
            </a:r>
            <a:endParaRPr lang="ru-RU" sz="2000" b="1" dirty="0"/>
          </a:p>
        </p:txBody>
      </p:sp>
      <p:sp>
        <p:nvSpPr>
          <p:cNvPr id="4" name="Прямоугольник 3"/>
          <p:cNvSpPr/>
          <p:nvPr/>
        </p:nvSpPr>
        <p:spPr>
          <a:xfrm>
            <a:off x="0" y="3073028"/>
            <a:ext cx="9324528" cy="923330"/>
          </a:xfrm>
          <a:prstGeom prst="rect">
            <a:avLst/>
          </a:prstGeom>
        </p:spPr>
        <p:txBody>
          <a:bodyPr wrap="square">
            <a:spAutoFit/>
          </a:bodyPr>
          <a:lstStyle/>
          <a:p>
            <a:r>
              <a:rPr lang="en-US" b="1" dirty="0"/>
              <a:t>Two weeks later, a "referendum" was held regarding the integration of Crimea into the Russian Federation. The "referendum" was condemned as illegitimate by the Ukrainian Government, the EU, the US, and the UN General Assembly (UNGA</a:t>
            </a:r>
            <a:endParaRPr lang="ru-RU" dirty="0"/>
          </a:p>
        </p:txBody>
      </p:sp>
      <p:sp>
        <p:nvSpPr>
          <p:cNvPr id="5" name="Прямоугольник 4"/>
          <p:cNvSpPr/>
          <p:nvPr/>
        </p:nvSpPr>
        <p:spPr>
          <a:xfrm>
            <a:off x="179512" y="4182764"/>
            <a:ext cx="8136904" cy="1569660"/>
          </a:xfrm>
          <a:prstGeom prst="rect">
            <a:avLst/>
          </a:prstGeom>
        </p:spPr>
        <p:txBody>
          <a:bodyPr wrap="square">
            <a:spAutoFit/>
          </a:bodyPr>
          <a:lstStyle/>
          <a:p>
            <a:r>
              <a:rPr lang="ru-RU" sz="2400" b="1" dirty="0" smtClean="0">
                <a:solidFill>
                  <a:srgbClr val="FF0000"/>
                </a:solidFill>
              </a:rPr>
              <a:t>Через </a:t>
            </a:r>
            <a:r>
              <a:rPr lang="ru-RU" sz="2400" b="1" dirty="0">
                <a:solidFill>
                  <a:srgbClr val="FF0000"/>
                </a:solidFill>
              </a:rPr>
              <a:t>два </a:t>
            </a:r>
            <a:r>
              <a:rPr lang="ru-RU" sz="2400" b="1" dirty="0" err="1">
                <a:solidFill>
                  <a:srgbClr val="FF0000"/>
                </a:solidFill>
              </a:rPr>
              <a:t>тижні</a:t>
            </a:r>
            <a:r>
              <a:rPr lang="ru-RU" sz="2400" b="1" dirty="0">
                <a:solidFill>
                  <a:srgbClr val="FF0000"/>
                </a:solidFill>
              </a:rPr>
              <a:t> </a:t>
            </a:r>
            <a:r>
              <a:rPr lang="ru-RU" sz="2400" b="1" dirty="0" err="1">
                <a:solidFill>
                  <a:srgbClr val="FF0000"/>
                </a:solidFill>
              </a:rPr>
              <a:t>було</a:t>
            </a:r>
            <a:r>
              <a:rPr lang="ru-RU" sz="2400" b="1" dirty="0">
                <a:solidFill>
                  <a:srgbClr val="FF0000"/>
                </a:solidFill>
              </a:rPr>
              <a:t> проведено "референдум" </a:t>
            </a:r>
            <a:r>
              <a:rPr lang="ru-RU" sz="2400" b="1" dirty="0" err="1">
                <a:solidFill>
                  <a:srgbClr val="FF0000"/>
                </a:solidFill>
              </a:rPr>
              <a:t>щодо</a:t>
            </a:r>
            <a:r>
              <a:rPr lang="ru-RU" sz="2400" b="1" dirty="0">
                <a:solidFill>
                  <a:srgbClr val="FF0000"/>
                </a:solidFill>
              </a:rPr>
              <a:t> </a:t>
            </a:r>
            <a:r>
              <a:rPr lang="ru-RU" sz="2400" b="1" dirty="0" err="1">
                <a:solidFill>
                  <a:srgbClr val="FF0000"/>
                </a:solidFill>
              </a:rPr>
              <a:t>інтеграції</a:t>
            </a:r>
            <a:r>
              <a:rPr lang="ru-RU" sz="2400" b="1" dirty="0">
                <a:solidFill>
                  <a:srgbClr val="FF0000"/>
                </a:solidFill>
              </a:rPr>
              <a:t> </a:t>
            </a:r>
            <a:r>
              <a:rPr lang="ru-RU" sz="2400" b="1" dirty="0" err="1">
                <a:solidFill>
                  <a:srgbClr val="FF0000"/>
                </a:solidFill>
              </a:rPr>
              <a:t>Криму</a:t>
            </a:r>
            <a:r>
              <a:rPr lang="ru-RU" sz="2400" b="1" dirty="0">
                <a:solidFill>
                  <a:srgbClr val="FF0000"/>
                </a:solidFill>
              </a:rPr>
              <a:t> до </a:t>
            </a:r>
            <a:r>
              <a:rPr lang="ru-RU" sz="2400" b="1" dirty="0" err="1">
                <a:solidFill>
                  <a:srgbClr val="FF0000"/>
                </a:solidFill>
              </a:rPr>
              <a:t>Російської</a:t>
            </a:r>
            <a:r>
              <a:rPr lang="ru-RU" sz="2400" b="1" dirty="0">
                <a:solidFill>
                  <a:srgbClr val="FF0000"/>
                </a:solidFill>
              </a:rPr>
              <a:t> </a:t>
            </a:r>
            <a:r>
              <a:rPr lang="ru-RU" sz="2400" b="1" dirty="0" err="1">
                <a:solidFill>
                  <a:srgbClr val="FF0000"/>
                </a:solidFill>
              </a:rPr>
              <a:t>Федерації</a:t>
            </a:r>
            <a:r>
              <a:rPr lang="ru-RU" sz="2400" b="1" dirty="0">
                <a:solidFill>
                  <a:srgbClr val="FF0000"/>
                </a:solidFill>
              </a:rPr>
              <a:t>. Уряд </a:t>
            </a:r>
            <a:r>
              <a:rPr lang="ru-RU" sz="2400" b="1" dirty="0" err="1">
                <a:solidFill>
                  <a:srgbClr val="FF0000"/>
                </a:solidFill>
              </a:rPr>
              <a:t>України</a:t>
            </a:r>
            <a:r>
              <a:rPr lang="ru-RU" sz="2400" b="1" dirty="0">
                <a:solidFill>
                  <a:srgbClr val="FF0000"/>
                </a:solidFill>
              </a:rPr>
              <a:t>, ЄС, США та </a:t>
            </a:r>
            <a:r>
              <a:rPr lang="ru-RU" sz="2400" b="1" dirty="0" err="1">
                <a:solidFill>
                  <a:srgbClr val="FF0000"/>
                </a:solidFill>
              </a:rPr>
              <a:t>Генеральна</a:t>
            </a:r>
            <a:r>
              <a:rPr lang="ru-RU" sz="2400" b="1" dirty="0">
                <a:solidFill>
                  <a:srgbClr val="FF0000"/>
                </a:solidFill>
              </a:rPr>
              <a:t> </a:t>
            </a:r>
            <a:r>
              <a:rPr lang="ru-RU" sz="2400" b="1" dirty="0" err="1">
                <a:solidFill>
                  <a:srgbClr val="FF0000"/>
                </a:solidFill>
              </a:rPr>
              <a:t>Асамблея</a:t>
            </a:r>
            <a:r>
              <a:rPr lang="ru-RU" sz="2400" b="1" dirty="0">
                <a:solidFill>
                  <a:srgbClr val="FF0000"/>
                </a:solidFill>
              </a:rPr>
              <a:t> ООН (ООН) засудили "референдум" як </a:t>
            </a:r>
            <a:r>
              <a:rPr lang="ru-RU" sz="2400" b="1" dirty="0" err="1">
                <a:solidFill>
                  <a:srgbClr val="FF0000"/>
                </a:solidFill>
              </a:rPr>
              <a:t>нелегітимний</a:t>
            </a:r>
            <a:r>
              <a:rPr lang="ru-RU" dirty="0"/>
              <a:t>.</a:t>
            </a:r>
          </a:p>
        </p:txBody>
      </p:sp>
    </p:spTree>
    <p:extLst>
      <p:ext uri="{BB962C8B-B14F-4D97-AF65-F5344CB8AC3E}">
        <p14:creationId xmlns:p14="http://schemas.microsoft.com/office/powerpoint/2010/main" val="126714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477</TotalTime>
  <Words>982</Words>
  <Application>Microsoft Office PowerPoint</Application>
  <PresentationFormat>Экран (4:3)</PresentationFormat>
  <Paragraphs>123</Paragraphs>
  <Slides>29</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29</vt:i4>
      </vt:variant>
    </vt:vector>
  </HeadingPairs>
  <TitlesOfParts>
    <vt:vector size="40" baseType="lpstr">
      <vt:lpstr>Arial</vt:lpstr>
      <vt:lpstr>Calibri</vt:lpstr>
      <vt:lpstr>MyriadPro-Bold</vt:lpstr>
      <vt:lpstr>MyriadPro-Regular</vt:lpstr>
      <vt:lpstr>Roboto</vt:lpstr>
      <vt:lpstr>Times New Roman</vt:lpstr>
      <vt:lpstr>Trebuchet MS</vt:lpstr>
      <vt:lpstr>Wingdings</vt:lpstr>
      <vt:lpstr>Wingdings 2</vt:lpstr>
      <vt:lpstr>Wingdings 3</vt:lpstr>
      <vt:lpstr>Грань</vt:lpstr>
      <vt:lpstr>Електронний підручник як елемент інтерактивного освітнього середовища на уроках географії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 головний шахтарський район Європи – Рур – став зразковою «зеленою» зоною</vt:lpstr>
      <vt:lpstr>        Нова енергія</vt:lpstr>
      <vt:lpstr>Інтеграційні та дезінтеграційні процеси в Європі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Сонячні батареї</vt:lpstr>
      <vt:lpstr>Презентация PowerPoint</vt:lpstr>
      <vt:lpstr>Монреаль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Блажко Галина Євгенівна</cp:lastModifiedBy>
  <cp:revision>27</cp:revision>
  <dcterms:modified xsi:type="dcterms:W3CDTF">2020-01-08T12:49:42Z</dcterms:modified>
</cp:coreProperties>
</file>