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9" r:id="rId2"/>
    <p:sldId id="275" r:id="rId3"/>
    <p:sldId id="307" r:id="rId4"/>
    <p:sldId id="277" r:id="rId5"/>
    <p:sldId id="308" r:id="rId6"/>
    <p:sldId id="310" r:id="rId7"/>
    <p:sldId id="316" r:id="rId8"/>
    <p:sldId id="312" r:id="rId9"/>
    <p:sldId id="297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51" autoAdjust="0"/>
  </p:normalViewPr>
  <p:slideViewPr>
    <p:cSldViewPr>
      <p:cViewPr varScale="1">
        <p:scale>
          <a:sx n="35" d="100"/>
          <a:sy n="35" d="100"/>
        </p:scale>
        <p:origin x="-100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4D2B-FE29-4BA2-9D21-4FD70951B8C7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57372" y="6072206"/>
            <a:ext cx="7286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 smtClean="0">
                <a:cs typeface="Aharoni" pitchFamily="2" charset="-79"/>
              </a:rPr>
              <a:t>Підготувала: викладач </a:t>
            </a:r>
            <a:r>
              <a:rPr lang="uk-UA" sz="2400" b="1" i="1" dirty="0" err="1" smtClean="0">
                <a:cs typeface="Aharoni" pitchFamily="2" charset="-79"/>
              </a:rPr>
              <a:t>Благодарна</a:t>
            </a:r>
            <a:r>
              <a:rPr lang="uk-UA" sz="2400" b="1" i="1" dirty="0" smtClean="0">
                <a:cs typeface="Aharoni" pitchFamily="2" charset="-79"/>
              </a:rPr>
              <a:t> Т.І.</a:t>
            </a:r>
            <a:endParaRPr lang="ru-RU" sz="2400" b="1" i="1" dirty="0">
              <a:cs typeface="Aharoni" pitchFamily="2" charset="-79"/>
            </a:endParaRPr>
          </a:p>
        </p:txBody>
      </p:sp>
      <p:pic>
        <p:nvPicPr>
          <p:cNvPr id="1026" name="Picture 2" descr="C:\Users\КВППУ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94105"/>
            <a:ext cx="7887384" cy="4435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Впровадження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технологій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критичного </a:t>
            </a:r>
            <a:r>
              <a:rPr lang="ru-RU" sz="3200" b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мислення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на уроках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14290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95" dirty="0" smtClean="0"/>
              <a:t>In the 21</a:t>
            </a:r>
            <a:r>
              <a:rPr lang="en-US" sz="3200" spc="195" baseline="30000" dirty="0" smtClean="0"/>
              <a:t>st</a:t>
            </a:r>
            <a:r>
              <a:rPr lang="en-US" sz="3200" spc="195" dirty="0" smtClean="0"/>
              <a:t> century, why do I need a teacher when I`ve got                  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87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95" dirty="0" smtClean="0"/>
              <a:t>In the 21</a:t>
            </a:r>
            <a:r>
              <a:rPr lang="en-US" sz="3200" spc="195" baseline="30000" dirty="0" smtClean="0"/>
              <a:t>st</a:t>
            </a:r>
            <a:r>
              <a:rPr lang="en-US" sz="3200" spc="195" dirty="0" smtClean="0"/>
              <a:t> century,  I need a teacher  more than over as a result </a:t>
            </a:r>
            <a:r>
              <a:rPr lang="en-US" sz="3200" spc="195" smtClean="0"/>
              <a:t>of                 !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929190" y="785794"/>
            <a:ext cx="1756829" cy="668867"/>
            <a:chOff x="5072066" y="857232"/>
            <a:chExt cx="1756829" cy="668867"/>
          </a:xfrm>
        </p:grpSpPr>
        <p:sp>
          <p:nvSpPr>
            <p:cNvPr id="15" name="object 4"/>
            <p:cNvSpPr/>
            <p:nvPr/>
          </p:nvSpPr>
          <p:spPr>
            <a:xfrm>
              <a:off x="5072066" y="857232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/>
            <p:nvPr/>
          </p:nvSpPr>
          <p:spPr>
            <a:xfrm>
              <a:off x="5139897" y="943596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29190" y="4071942"/>
            <a:ext cx="1756829" cy="668867"/>
            <a:chOff x="5072066" y="857232"/>
            <a:chExt cx="1756829" cy="668867"/>
          </a:xfrm>
        </p:grpSpPr>
        <p:sp>
          <p:nvSpPr>
            <p:cNvPr id="23" name="object 4"/>
            <p:cNvSpPr/>
            <p:nvPr/>
          </p:nvSpPr>
          <p:spPr>
            <a:xfrm>
              <a:off x="5072066" y="857232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139897" y="943596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42910" y="2428868"/>
            <a:ext cx="8286808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8430" marR="5080" lvl="0" indent="-125730" algn="just">
              <a:spcBef>
                <a:spcPts val="100"/>
              </a:spcBef>
              <a:tabLst>
                <a:tab pos="8033384" algn="l"/>
              </a:tabLst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Навіщо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в 21 </a:t>
            </a: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столітті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мені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потрібен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вчитель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,  </a:t>
            </a:r>
            <a:r>
              <a:rPr lang="ru-RU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я маю                           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72198" y="3500438"/>
            <a:ext cx="1857388" cy="158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6043636" y="2974447"/>
            <a:ext cx="1885950" cy="668867"/>
            <a:chOff x="6511950" y="3462861"/>
            <a:chExt cx="1885950" cy="668867"/>
          </a:xfrm>
        </p:grpSpPr>
        <p:sp>
          <p:nvSpPr>
            <p:cNvPr id="18" name="object 2"/>
            <p:cNvSpPr/>
            <p:nvPr/>
          </p:nvSpPr>
          <p:spPr>
            <a:xfrm>
              <a:off x="6511950" y="3963845"/>
              <a:ext cx="1885950" cy="0"/>
            </a:xfrm>
            <a:custGeom>
              <a:avLst/>
              <a:gdLst/>
              <a:ahLst/>
              <a:cxnLst/>
              <a:rect l="l" t="t" r="r" b="b"/>
              <a:pathLst>
                <a:path w="1885950">
                  <a:moveTo>
                    <a:pt x="0" y="0"/>
                  </a:moveTo>
                  <a:lnTo>
                    <a:pt x="1885948" y="0"/>
                  </a:lnTo>
                </a:path>
              </a:pathLst>
            </a:custGeom>
            <a:ln w="3472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6574370" y="3462861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6602793" y="3491609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315" y="31600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Чи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дійсно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готові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до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роботи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учні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закінчують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школу ?»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дуже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."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0890" y="2500306"/>
            <a:ext cx="61911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Усне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та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письмове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спілкування</a:t>
            </a:r>
            <a:endParaRPr lang="ru-RU" sz="27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Професіоналізм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та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трудова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етика</a:t>
            </a:r>
            <a:endParaRPr lang="ru-RU" sz="27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Робота в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команді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та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співпраця</a:t>
            </a:r>
            <a:endParaRPr lang="ru-RU" sz="27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Робота в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різноманітних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колективах</a:t>
            </a:r>
            <a:endParaRPr lang="ru-RU" sz="27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Застосування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технології</a:t>
            </a:r>
            <a:endParaRPr lang="ru-RU" sz="27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•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Лідерство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та </a:t>
            </a:r>
            <a:r>
              <a:rPr lang="ru-RU" sz="27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управління</a:t>
            </a:r>
            <a:r>
              <a:rPr lang="ru-RU" sz="27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проектами</a:t>
            </a:r>
          </a:p>
          <a:p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• </a:t>
            </a:r>
            <a:r>
              <a:rPr lang="ru-RU" sz="27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Критичне</a:t>
            </a: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мислення</a:t>
            </a: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та </a:t>
            </a:r>
          </a:p>
          <a:p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              </a:t>
            </a:r>
            <a:r>
              <a:rPr lang="ru-RU" sz="27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вирішення</a:t>
            </a: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проблем</a:t>
            </a:r>
            <a:endParaRPr lang="uk-UA" sz="27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2286006" cy="344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394358" y="715759"/>
            <a:ext cx="2357120" cy="5424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smtClean="0">
                <a:latin typeface="Arial"/>
                <a:cs typeface="Arial"/>
              </a:rPr>
              <a:t>C</a:t>
            </a:r>
            <a:r>
              <a:rPr lang="uk-UA" sz="3200" b="1" spc="30" dirty="0" err="1" smtClean="0">
                <a:latin typeface="Arial"/>
                <a:cs typeface="Arial"/>
              </a:rPr>
              <a:t>творюю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lang="uk-UA" sz="3200" b="1" spc="5" dirty="0" smtClean="0">
                <a:latin typeface="Arial"/>
                <a:cs typeface="Arial"/>
              </a:rPr>
              <a:t>Оцінюю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-20" smtClean="0">
                <a:latin typeface="Arial"/>
                <a:cs typeface="Arial"/>
              </a:rPr>
              <a:t>A</a:t>
            </a:r>
            <a:r>
              <a:rPr lang="uk-UA" sz="3200" b="1" spc="-20" dirty="0" err="1" smtClean="0">
                <a:latin typeface="Arial"/>
                <a:cs typeface="Arial"/>
              </a:rPr>
              <a:t>налізую</a:t>
            </a:r>
            <a:r>
              <a:rPr sz="3200" b="1" spc="-20" smtClean="0">
                <a:latin typeface="Arial"/>
                <a:cs typeface="Arial"/>
              </a:rPr>
              <a:t> </a:t>
            </a:r>
            <a:endParaRPr lang="uk-UA" sz="3200" b="1" spc="-40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2800" b="1" spc="-40" dirty="0" smtClean="0">
                <a:latin typeface="Arial"/>
                <a:cs typeface="Arial"/>
              </a:rPr>
              <a:t>Користуюсь</a:t>
            </a:r>
            <a:r>
              <a:rPr sz="3200" b="1" spc="-40" smtClean="0">
                <a:latin typeface="Arial"/>
                <a:cs typeface="Arial"/>
              </a:rPr>
              <a:t> </a:t>
            </a:r>
            <a:endParaRPr lang="uk-UA" sz="3200" b="1" spc="75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3200" b="1" spc="75" dirty="0" smtClean="0">
                <a:latin typeface="Arial"/>
                <a:cs typeface="Arial"/>
              </a:rPr>
              <a:t>Розумію</a:t>
            </a: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20" smtClean="0">
                <a:latin typeface="Arial"/>
                <a:cs typeface="Arial"/>
              </a:rPr>
              <a:t> </a:t>
            </a:r>
            <a:r>
              <a:rPr lang="uk-UA" sz="3200" b="1" spc="65" dirty="0" smtClean="0">
                <a:latin typeface="Arial"/>
                <a:cs typeface="Arial"/>
              </a:rPr>
              <a:t>Пам’ятаю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1628" y="3429000"/>
            <a:ext cx="1054735" cy="3177540"/>
          </a:xfrm>
          <a:custGeom>
            <a:avLst/>
            <a:gdLst/>
            <a:ahLst/>
            <a:cxnLst/>
            <a:rect l="l" t="t" r="r" b="b"/>
            <a:pathLst>
              <a:path w="1054735" h="3177540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9" y="40019"/>
                </a:lnTo>
                <a:lnTo>
                  <a:pt x="504860" y="62484"/>
                </a:lnTo>
                <a:lnTo>
                  <a:pt x="527181" y="87859"/>
                </a:lnTo>
                <a:lnTo>
                  <a:pt x="527181" y="1500680"/>
                </a:lnTo>
                <a:lnTo>
                  <a:pt x="532897" y="1513663"/>
                </a:lnTo>
                <a:lnTo>
                  <a:pt x="576178" y="1537718"/>
                </a:lnTo>
                <a:lnTo>
                  <a:pt x="656489" y="1558321"/>
                </a:lnTo>
                <a:lnTo>
                  <a:pt x="708492" y="1566989"/>
                </a:lnTo>
                <a:lnTo>
                  <a:pt x="767306" y="1574385"/>
                </a:lnTo>
                <a:lnTo>
                  <a:pt x="832115" y="1580374"/>
                </a:lnTo>
                <a:lnTo>
                  <a:pt x="902104" y="1584820"/>
                </a:lnTo>
                <a:lnTo>
                  <a:pt x="976458" y="1587588"/>
                </a:lnTo>
                <a:lnTo>
                  <a:pt x="1054360" y="1588540"/>
                </a:lnTo>
                <a:lnTo>
                  <a:pt x="976458" y="1589493"/>
                </a:lnTo>
                <a:lnTo>
                  <a:pt x="902104" y="1592260"/>
                </a:lnTo>
                <a:lnTo>
                  <a:pt x="832115" y="1596705"/>
                </a:lnTo>
                <a:lnTo>
                  <a:pt x="767306" y="1602694"/>
                </a:lnTo>
                <a:lnTo>
                  <a:pt x="708492" y="1610089"/>
                </a:lnTo>
                <a:lnTo>
                  <a:pt x="656489" y="1618755"/>
                </a:lnTo>
                <a:lnTo>
                  <a:pt x="612113" y="1628557"/>
                </a:lnTo>
                <a:lnTo>
                  <a:pt x="549501" y="1651023"/>
                </a:lnTo>
                <a:lnTo>
                  <a:pt x="527181" y="1676400"/>
                </a:lnTo>
                <a:lnTo>
                  <a:pt x="527181" y="3089211"/>
                </a:lnTo>
                <a:lnTo>
                  <a:pt x="521465" y="3102196"/>
                </a:lnTo>
                <a:lnTo>
                  <a:pt x="478183" y="3126254"/>
                </a:lnTo>
                <a:lnTo>
                  <a:pt x="397872" y="3146856"/>
                </a:lnTo>
                <a:lnTo>
                  <a:pt x="345869" y="3155523"/>
                </a:lnTo>
                <a:lnTo>
                  <a:pt x="287055" y="3162918"/>
                </a:lnTo>
                <a:lnTo>
                  <a:pt x="222246" y="3168906"/>
                </a:lnTo>
                <a:lnTo>
                  <a:pt x="152256" y="3173352"/>
                </a:lnTo>
                <a:lnTo>
                  <a:pt x="77902" y="3176119"/>
                </a:lnTo>
                <a:lnTo>
                  <a:pt x="0" y="317707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1628" y="1595539"/>
            <a:ext cx="1054735" cy="1827530"/>
          </a:xfrm>
          <a:custGeom>
            <a:avLst/>
            <a:gdLst/>
            <a:ahLst/>
            <a:cxnLst/>
            <a:rect l="l" t="t" r="r" b="b"/>
            <a:pathLst>
              <a:path w="1054735" h="1827529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60"/>
                </a:lnTo>
                <a:lnTo>
                  <a:pt x="527180" y="825750"/>
                </a:lnTo>
                <a:lnTo>
                  <a:pt x="532896" y="838733"/>
                </a:lnTo>
                <a:lnTo>
                  <a:pt x="576177" y="862789"/>
                </a:lnTo>
                <a:lnTo>
                  <a:pt x="656488" y="883392"/>
                </a:lnTo>
                <a:lnTo>
                  <a:pt x="708491" y="892059"/>
                </a:lnTo>
                <a:lnTo>
                  <a:pt x="767305" y="899454"/>
                </a:lnTo>
                <a:lnTo>
                  <a:pt x="832114" y="905443"/>
                </a:lnTo>
                <a:lnTo>
                  <a:pt x="902104" y="909889"/>
                </a:lnTo>
                <a:lnTo>
                  <a:pt x="976457" y="912656"/>
                </a:lnTo>
                <a:lnTo>
                  <a:pt x="1054360" y="913609"/>
                </a:lnTo>
                <a:lnTo>
                  <a:pt x="976457" y="914562"/>
                </a:lnTo>
                <a:lnTo>
                  <a:pt x="902104" y="917329"/>
                </a:lnTo>
                <a:lnTo>
                  <a:pt x="832114" y="921775"/>
                </a:lnTo>
                <a:lnTo>
                  <a:pt x="767305" y="927764"/>
                </a:lnTo>
                <a:lnTo>
                  <a:pt x="708491" y="935160"/>
                </a:lnTo>
                <a:lnTo>
                  <a:pt x="656488" y="943827"/>
                </a:lnTo>
                <a:lnTo>
                  <a:pt x="612112" y="953629"/>
                </a:lnTo>
                <a:lnTo>
                  <a:pt x="549500" y="976095"/>
                </a:lnTo>
                <a:lnTo>
                  <a:pt x="527180" y="1001470"/>
                </a:lnTo>
                <a:lnTo>
                  <a:pt x="527180" y="1739360"/>
                </a:lnTo>
                <a:lnTo>
                  <a:pt x="521464" y="1752343"/>
                </a:lnTo>
                <a:lnTo>
                  <a:pt x="478182" y="1776398"/>
                </a:lnTo>
                <a:lnTo>
                  <a:pt x="397872" y="1797002"/>
                </a:lnTo>
                <a:lnTo>
                  <a:pt x="345869" y="1805669"/>
                </a:lnTo>
                <a:lnTo>
                  <a:pt x="287055" y="1813065"/>
                </a:lnTo>
                <a:lnTo>
                  <a:pt x="222246" y="1819054"/>
                </a:lnTo>
                <a:lnTo>
                  <a:pt x="152256" y="1823500"/>
                </a:lnTo>
                <a:lnTo>
                  <a:pt x="77902" y="1826268"/>
                </a:lnTo>
                <a:lnTo>
                  <a:pt x="0" y="182722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628" y="356793"/>
            <a:ext cx="1054735" cy="1232535"/>
          </a:xfrm>
          <a:custGeom>
            <a:avLst/>
            <a:gdLst/>
            <a:ahLst/>
            <a:cxnLst/>
            <a:rect l="l" t="t" r="r" b="b"/>
            <a:pathLst>
              <a:path w="1054735" h="1232535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59"/>
                </a:lnTo>
                <a:lnTo>
                  <a:pt x="527180" y="528388"/>
                </a:lnTo>
                <a:lnTo>
                  <a:pt x="532896" y="541371"/>
                </a:lnTo>
                <a:lnTo>
                  <a:pt x="576177" y="565427"/>
                </a:lnTo>
                <a:lnTo>
                  <a:pt x="656488" y="586030"/>
                </a:lnTo>
                <a:lnTo>
                  <a:pt x="708491" y="594696"/>
                </a:lnTo>
                <a:lnTo>
                  <a:pt x="767305" y="602092"/>
                </a:lnTo>
                <a:lnTo>
                  <a:pt x="832114" y="608081"/>
                </a:lnTo>
                <a:lnTo>
                  <a:pt x="902104" y="612527"/>
                </a:lnTo>
                <a:lnTo>
                  <a:pt x="976457" y="615294"/>
                </a:lnTo>
                <a:lnTo>
                  <a:pt x="1054360" y="616247"/>
                </a:lnTo>
                <a:lnTo>
                  <a:pt x="976457" y="617199"/>
                </a:lnTo>
                <a:lnTo>
                  <a:pt x="902104" y="619967"/>
                </a:lnTo>
                <a:lnTo>
                  <a:pt x="832114" y="624413"/>
                </a:lnTo>
                <a:lnTo>
                  <a:pt x="767305" y="630402"/>
                </a:lnTo>
                <a:lnTo>
                  <a:pt x="708491" y="637798"/>
                </a:lnTo>
                <a:lnTo>
                  <a:pt x="656488" y="646465"/>
                </a:lnTo>
                <a:lnTo>
                  <a:pt x="612112" y="656267"/>
                </a:lnTo>
                <a:lnTo>
                  <a:pt x="549500" y="678732"/>
                </a:lnTo>
                <a:lnTo>
                  <a:pt x="527180" y="704107"/>
                </a:lnTo>
                <a:lnTo>
                  <a:pt x="527180" y="1144640"/>
                </a:lnTo>
                <a:lnTo>
                  <a:pt x="521464" y="1157622"/>
                </a:lnTo>
                <a:lnTo>
                  <a:pt x="478182" y="1181676"/>
                </a:lnTo>
                <a:lnTo>
                  <a:pt x="397872" y="1202277"/>
                </a:lnTo>
                <a:lnTo>
                  <a:pt x="345869" y="1210943"/>
                </a:lnTo>
                <a:lnTo>
                  <a:pt x="287055" y="1218337"/>
                </a:lnTo>
                <a:lnTo>
                  <a:pt x="222246" y="1224325"/>
                </a:lnTo>
                <a:lnTo>
                  <a:pt x="152256" y="1228771"/>
                </a:lnTo>
                <a:lnTo>
                  <a:pt x="77902" y="1231538"/>
                </a:lnTo>
                <a:lnTo>
                  <a:pt x="0" y="12324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335" y="2153603"/>
            <a:ext cx="31191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200" b="1" spc="-15" dirty="0" smtClean="0">
                <a:latin typeface="Arial"/>
                <a:cs typeface="Arial"/>
              </a:rPr>
              <a:t>Критичне мислення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3335" y="652932"/>
            <a:ext cx="33718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200" b="1" spc="10" dirty="0" smtClean="0">
                <a:latin typeface="Arial"/>
                <a:cs typeface="Arial"/>
              </a:rPr>
              <a:t>Творче мислення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335" y="4488231"/>
            <a:ext cx="3143885" cy="100373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lang="uk-UA" sz="3200" b="1" spc="-30" dirty="0" smtClean="0">
                <a:latin typeface="Arial"/>
                <a:cs typeface="Arial"/>
              </a:rPr>
              <a:t>Розуміння і використання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829" y="233260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634480" y="6055574"/>
                </a:moveTo>
                <a:lnTo>
                  <a:pt x="0" y="6055574"/>
                </a:lnTo>
                <a:lnTo>
                  <a:pt x="317239" y="6372814"/>
                </a:lnTo>
                <a:lnTo>
                  <a:pt x="634480" y="6055574"/>
                </a:lnTo>
                <a:close/>
              </a:path>
              <a:path w="635000" h="6372859">
                <a:moveTo>
                  <a:pt x="457199" y="317246"/>
                </a:moveTo>
                <a:lnTo>
                  <a:pt x="177280" y="317246"/>
                </a:lnTo>
                <a:lnTo>
                  <a:pt x="177280" y="6055574"/>
                </a:lnTo>
                <a:lnTo>
                  <a:pt x="457199" y="6055574"/>
                </a:lnTo>
                <a:lnTo>
                  <a:pt x="457199" y="317246"/>
                </a:lnTo>
                <a:close/>
              </a:path>
              <a:path w="635000" h="6372859">
                <a:moveTo>
                  <a:pt x="317239" y="0"/>
                </a:moveTo>
                <a:lnTo>
                  <a:pt x="0" y="317246"/>
                </a:lnTo>
                <a:lnTo>
                  <a:pt x="634480" y="317246"/>
                </a:lnTo>
                <a:lnTo>
                  <a:pt x="31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829" y="233261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317240" y="6372813"/>
                </a:moveTo>
                <a:lnTo>
                  <a:pt x="0" y="6055573"/>
                </a:lnTo>
                <a:lnTo>
                  <a:pt x="177281" y="6055573"/>
                </a:lnTo>
                <a:lnTo>
                  <a:pt x="177281" y="317240"/>
                </a:lnTo>
                <a:lnTo>
                  <a:pt x="0" y="317240"/>
                </a:lnTo>
                <a:lnTo>
                  <a:pt x="317240" y="0"/>
                </a:lnTo>
                <a:lnTo>
                  <a:pt x="634481" y="317240"/>
                </a:lnTo>
                <a:lnTo>
                  <a:pt x="457200" y="317240"/>
                </a:lnTo>
                <a:lnTo>
                  <a:pt x="457200" y="6055573"/>
                </a:lnTo>
                <a:lnTo>
                  <a:pt x="634481" y="6055573"/>
                </a:lnTo>
                <a:lnTo>
                  <a:pt x="317240" y="6372813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782" y="4608569"/>
            <a:ext cx="615553" cy="156591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dirty="0" smtClean="0">
                <a:solidFill>
                  <a:schemeClr val="bg1"/>
                </a:solidFill>
                <a:latin typeface="Arial"/>
                <a:cs typeface="Arial"/>
              </a:rPr>
              <a:t>НИЗЬКИЙ РІВЕНЬ</a:t>
            </a:r>
            <a:endParaRPr lang="uk-UA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782" y="665268"/>
            <a:ext cx="615553" cy="1634489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spc="50" dirty="0" smtClean="0">
                <a:solidFill>
                  <a:srgbClr val="FFFFFF"/>
                </a:solidFill>
                <a:latin typeface="Arial"/>
                <a:cs typeface="Arial"/>
              </a:rPr>
              <a:t>ВИЩИЙ РІВЕНЬ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394358" y="715759"/>
            <a:ext cx="2357120" cy="5424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smtClean="0">
                <a:latin typeface="Arial"/>
                <a:cs typeface="Arial"/>
              </a:rPr>
              <a:t>C</a:t>
            </a:r>
            <a:r>
              <a:rPr lang="uk-UA" sz="3200" b="1" spc="30" dirty="0" err="1" smtClean="0">
                <a:latin typeface="Arial"/>
                <a:cs typeface="Arial"/>
              </a:rPr>
              <a:t>творюю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lang="uk-UA" sz="3200" b="1" spc="5" dirty="0" smtClean="0">
                <a:latin typeface="Arial"/>
                <a:cs typeface="Arial"/>
              </a:rPr>
              <a:t>Оцінюю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-20" smtClean="0">
                <a:latin typeface="Arial"/>
                <a:cs typeface="Arial"/>
              </a:rPr>
              <a:t>A</a:t>
            </a:r>
            <a:r>
              <a:rPr lang="uk-UA" sz="3200" b="1" spc="-20" dirty="0" err="1" smtClean="0">
                <a:latin typeface="Arial"/>
                <a:cs typeface="Arial"/>
              </a:rPr>
              <a:t>налізую</a:t>
            </a:r>
            <a:r>
              <a:rPr sz="3200" b="1" spc="-20" smtClean="0">
                <a:latin typeface="Arial"/>
                <a:cs typeface="Arial"/>
              </a:rPr>
              <a:t> </a:t>
            </a:r>
            <a:endParaRPr lang="uk-UA" sz="3200" b="1" spc="-40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2800" b="1" spc="-40" dirty="0" smtClean="0">
                <a:latin typeface="Arial"/>
                <a:cs typeface="Arial"/>
              </a:rPr>
              <a:t>Користуюсь</a:t>
            </a:r>
            <a:r>
              <a:rPr sz="3200" b="1" spc="-40" smtClean="0">
                <a:latin typeface="Arial"/>
                <a:cs typeface="Arial"/>
              </a:rPr>
              <a:t> </a:t>
            </a:r>
            <a:endParaRPr lang="uk-UA" sz="3200" b="1" spc="75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3200" b="1" spc="75" dirty="0" smtClean="0">
                <a:latin typeface="Arial"/>
                <a:cs typeface="Arial"/>
              </a:rPr>
              <a:t>Розумію</a:t>
            </a: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20" smtClean="0">
                <a:latin typeface="Arial"/>
                <a:cs typeface="Arial"/>
              </a:rPr>
              <a:t> </a:t>
            </a:r>
            <a:r>
              <a:rPr lang="uk-UA" sz="3200" b="1" spc="65" dirty="0" smtClean="0">
                <a:latin typeface="Arial"/>
                <a:cs typeface="Arial"/>
              </a:rPr>
              <a:t>Пам’ятаю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1628" y="3429000"/>
            <a:ext cx="1054735" cy="3177540"/>
          </a:xfrm>
          <a:custGeom>
            <a:avLst/>
            <a:gdLst/>
            <a:ahLst/>
            <a:cxnLst/>
            <a:rect l="l" t="t" r="r" b="b"/>
            <a:pathLst>
              <a:path w="1054735" h="3177540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9" y="40019"/>
                </a:lnTo>
                <a:lnTo>
                  <a:pt x="504860" y="62484"/>
                </a:lnTo>
                <a:lnTo>
                  <a:pt x="527181" y="87859"/>
                </a:lnTo>
                <a:lnTo>
                  <a:pt x="527181" y="1500680"/>
                </a:lnTo>
                <a:lnTo>
                  <a:pt x="532897" y="1513663"/>
                </a:lnTo>
                <a:lnTo>
                  <a:pt x="576178" y="1537718"/>
                </a:lnTo>
                <a:lnTo>
                  <a:pt x="656489" y="1558321"/>
                </a:lnTo>
                <a:lnTo>
                  <a:pt x="708492" y="1566989"/>
                </a:lnTo>
                <a:lnTo>
                  <a:pt x="767306" y="1574385"/>
                </a:lnTo>
                <a:lnTo>
                  <a:pt x="832115" y="1580374"/>
                </a:lnTo>
                <a:lnTo>
                  <a:pt x="902104" y="1584820"/>
                </a:lnTo>
                <a:lnTo>
                  <a:pt x="976458" y="1587588"/>
                </a:lnTo>
                <a:lnTo>
                  <a:pt x="1054360" y="1588540"/>
                </a:lnTo>
                <a:lnTo>
                  <a:pt x="976458" y="1589493"/>
                </a:lnTo>
                <a:lnTo>
                  <a:pt x="902104" y="1592260"/>
                </a:lnTo>
                <a:lnTo>
                  <a:pt x="832115" y="1596705"/>
                </a:lnTo>
                <a:lnTo>
                  <a:pt x="767306" y="1602694"/>
                </a:lnTo>
                <a:lnTo>
                  <a:pt x="708492" y="1610089"/>
                </a:lnTo>
                <a:lnTo>
                  <a:pt x="656489" y="1618755"/>
                </a:lnTo>
                <a:lnTo>
                  <a:pt x="612113" y="1628557"/>
                </a:lnTo>
                <a:lnTo>
                  <a:pt x="549501" y="1651023"/>
                </a:lnTo>
                <a:lnTo>
                  <a:pt x="527181" y="1676400"/>
                </a:lnTo>
                <a:lnTo>
                  <a:pt x="527181" y="3089211"/>
                </a:lnTo>
                <a:lnTo>
                  <a:pt x="521465" y="3102196"/>
                </a:lnTo>
                <a:lnTo>
                  <a:pt x="478183" y="3126254"/>
                </a:lnTo>
                <a:lnTo>
                  <a:pt x="397872" y="3146856"/>
                </a:lnTo>
                <a:lnTo>
                  <a:pt x="345869" y="3155523"/>
                </a:lnTo>
                <a:lnTo>
                  <a:pt x="287055" y="3162918"/>
                </a:lnTo>
                <a:lnTo>
                  <a:pt x="222246" y="3168906"/>
                </a:lnTo>
                <a:lnTo>
                  <a:pt x="152256" y="3173352"/>
                </a:lnTo>
                <a:lnTo>
                  <a:pt x="77902" y="3176119"/>
                </a:lnTo>
                <a:lnTo>
                  <a:pt x="0" y="317707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1628" y="1595539"/>
            <a:ext cx="1054735" cy="1827530"/>
          </a:xfrm>
          <a:custGeom>
            <a:avLst/>
            <a:gdLst/>
            <a:ahLst/>
            <a:cxnLst/>
            <a:rect l="l" t="t" r="r" b="b"/>
            <a:pathLst>
              <a:path w="1054735" h="1827529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60"/>
                </a:lnTo>
                <a:lnTo>
                  <a:pt x="527180" y="825750"/>
                </a:lnTo>
                <a:lnTo>
                  <a:pt x="532896" y="838733"/>
                </a:lnTo>
                <a:lnTo>
                  <a:pt x="576177" y="862789"/>
                </a:lnTo>
                <a:lnTo>
                  <a:pt x="656488" y="883392"/>
                </a:lnTo>
                <a:lnTo>
                  <a:pt x="708491" y="892059"/>
                </a:lnTo>
                <a:lnTo>
                  <a:pt x="767305" y="899454"/>
                </a:lnTo>
                <a:lnTo>
                  <a:pt x="832114" y="905443"/>
                </a:lnTo>
                <a:lnTo>
                  <a:pt x="902104" y="909889"/>
                </a:lnTo>
                <a:lnTo>
                  <a:pt x="976457" y="912656"/>
                </a:lnTo>
                <a:lnTo>
                  <a:pt x="1054360" y="913609"/>
                </a:lnTo>
                <a:lnTo>
                  <a:pt x="976457" y="914562"/>
                </a:lnTo>
                <a:lnTo>
                  <a:pt x="902104" y="917329"/>
                </a:lnTo>
                <a:lnTo>
                  <a:pt x="832114" y="921775"/>
                </a:lnTo>
                <a:lnTo>
                  <a:pt x="767305" y="927764"/>
                </a:lnTo>
                <a:lnTo>
                  <a:pt x="708491" y="935160"/>
                </a:lnTo>
                <a:lnTo>
                  <a:pt x="656488" y="943827"/>
                </a:lnTo>
                <a:lnTo>
                  <a:pt x="612112" y="953629"/>
                </a:lnTo>
                <a:lnTo>
                  <a:pt x="549500" y="976095"/>
                </a:lnTo>
                <a:lnTo>
                  <a:pt x="527180" y="1001470"/>
                </a:lnTo>
                <a:lnTo>
                  <a:pt x="527180" y="1739360"/>
                </a:lnTo>
                <a:lnTo>
                  <a:pt x="521464" y="1752343"/>
                </a:lnTo>
                <a:lnTo>
                  <a:pt x="478182" y="1776398"/>
                </a:lnTo>
                <a:lnTo>
                  <a:pt x="397872" y="1797002"/>
                </a:lnTo>
                <a:lnTo>
                  <a:pt x="345869" y="1805669"/>
                </a:lnTo>
                <a:lnTo>
                  <a:pt x="287055" y="1813065"/>
                </a:lnTo>
                <a:lnTo>
                  <a:pt x="222246" y="1819054"/>
                </a:lnTo>
                <a:lnTo>
                  <a:pt x="152256" y="1823500"/>
                </a:lnTo>
                <a:lnTo>
                  <a:pt x="77902" y="1826268"/>
                </a:lnTo>
                <a:lnTo>
                  <a:pt x="0" y="182722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628" y="356793"/>
            <a:ext cx="1054735" cy="1232535"/>
          </a:xfrm>
          <a:custGeom>
            <a:avLst/>
            <a:gdLst/>
            <a:ahLst/>
            <a:cxnLst/>
            <a:rect l="l" t="t" r="r" b="b"/>
            <a:pathLst>
              <a:path w="1054735" h="1232535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59"/>
                </a:lnTo>
                <a:lnTo>
                  <a:pt x="527180" y="528388"/>
                </a:lnTo>
                <a:lnTo>
                  <a:pt x="532896" y="541371"/>
                </a:lnTo>
                <a:lnTo>
                  <a:pt x="576177" y="565427"/>
                </a:lnTo>
                <a:lnTo>
                  <a:pt x="656488" y="586030"/>
                </a:lnTo>
                <a:lnTo>
                  <a:pt x="708491" y="594696"/>
                </a:lnTo>
                <a:lnTo>
                  <a:pt x="767305" y="602092"/>
                </a:lnTo>
                <a:lnTo>
                  <a:pt x="832114" y="608081"/>
                </a:lnTo>
                <a:lnTo>
                  <a:pt x="902104" y="612527"/>
                </a:lnTo>
                <a:lnTo>
                  <a:pt x="976457" y="615294"/>
                </a:lnTo>
                <a:lnTo>
                  <a:pt x="1054360" y="616247"/>
                </a:lnTo>
                <a:lnTo>
                  <a:pt x="976457" y="617199"/>
                </a:lnTo>
                <a:lnTo>
                  <a:pt x="902104" y="619967"/>
                </a:lnTo>
                <a:lnTo>
                  <a:pt x="832114" y="624413"/>
                </a:lnTo>
                <a:lnTo>
                  <a:pt x="767305" y="630402"/>
                </a:lnTo>
                <a:lnTo>
                  <a:pt x="708491" y="637798"/>
                </a:lnTo>
                <a:lnTo>
                  <a:pt x="656488" y="646465"/>
                </a:lnTo>
                <a:lnTo>
                  <a:pt x="612112" y="656267"/>
                </a:lnTo>
                <a:lnTo>
                  <a:pt x="549500" y="678732"/>
                </a:lnTo>
                <a:lnTo>
                  <a:pt x="527180" y="704107"/>
                </a:lnTo>
                <a:lnTo>
                  <a:pt x="527180" y="1144640"/>
                </a:lnTo>
                <a:lnTo>
                  <a:pt x="521464" y="1157622"/>
                </a:lnTo>
                <a:lnTo>
                  <a:pt x="478182" y="1181676"/>
                </a:lnTo>
                <a:lnTo>
                  <a:pt x="397872" y="1202277"/>
                </a:lnTo>
                <a:lnTo>
                  <a:pt x="345869" y="1210943"/>
                </a:lnTo>
                <a:lnTo>
                  <a:pt x="287055" y="1218337"/>
                </a:lnTo>
                <a:lnTo>
                  <a:pt x="222246" y="1224325"/>
                </a:lnTo>
                <a:lnTo>
                  <a:pt x="152256" y="1228771"/>
                </a:lnTo>
                <a:lnTo>
                  <a:pt x="77902" y="1231538"/>
                </a:lnTo>
                <a:lnTo>
                  <a:pt x="0" y="12324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334" y="2153603"/>
            <a:ext cx="4250665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i="1" spc="-15" dirty="0" err="1" smtClean="0">
                <a:latin typeface="Arial"/>
                <a:cs typeface="Arial"/>
              </a:rPr>
              <a:t>задавати</a:t>
            </a:r>
            <a:r>
              <a:rPr lang="ru-RU" sz="2200" i="1" spc="-15" dirty="0" smtClean="0">
                <a:latin typeface="Arial"/>
                <a:cs typeface="Arial"/>
              </a:rPr>
              <a:t> </a:t>
            </a:r>
            <a:r>
              <a:rPr lang="ru-RU" sz="2200" i="1" spc="-15" dirty="0" err="1" smtClean="0">
                <a:latin typeface="Arial"/>
                <a:cs typeface="Arial"/>
              </a:rPr>
              <a:t>власні</a:t>
            </a:r>
            <a:r>
              <a:rPr lang="ru-RU" sz="2200" i="1" spc="-15" dirty="0" smtClean="0">
                <a:latin typeface="Arial"/>
                <a:cs typeface="Arial"/>
              </a:rPr>
              <a:t> </a:t>
            </a:r>
            <a:r>
              <a:rPr lang="ru-RU" sz="2200" i="1" spc="-15" dirty="0" err="1" smtClean="0">
                <a:latin typeface="Arial"/>
                <a:cs typeface="Arial"/>
              </a:rPr>
              <a:t>запитання</a:t>
            </a:r>
            <a:r>
              <a:rPr lang="ru-RU" sz="2200" i="1" spc="-15" dirty="0" smtClean="0">
                <a:latin typeface="Arial"/>
                <a:cs typeface="Arial"/>
              </a:rPr>
              <a:t>,  </a:t>
            </a:r>
            <a:r>
              <a:rPr lang="ru-RU" sz="2200" i="1" spc="-15" dirty="0" err="1" smtClean="0">
                <a:latin typeface="Arial"/>
                <a:cs typeface="Arial"/>
              </a:rPr>
              <a:t>порівнювати</a:t>
            </a:r>
            <a:r>
              <a:rPr lang="ru-RU" sz="2200" i="1" spc="-15" dirty="0" smtClean="0">
                <a:latin typeface="Arial"/>
                <a:cs typeface="Arial"/>
              </a:rPr>
              <a:t>, </a:t>
            </a:r>
            <a:r>
              <a:rPr lang="ru-RU" sz="2200" i="1" spc="-15" dirty="0" err="1" smtClean="0">
                <a:latin typeface="Arial"/>
                <a:cs typeface="Arial"/>
              </a:rPr>
              <a:t>визначаючи</a:t>
            </a:r>
            <a:r>
              <a:rPr lang="ru-RU" sz="2200" i="1" spc="-15" dirty="0" smtClean="0">
                <a:latin typeface="Arial"/>
                <a:cs typeface="Arial"/>
              </a:rPr>
              <a:t> </a:t>
            </a:r>
            <a:r>
              <a:rPr lang="ru-RU" sz="2200" i="1" spc="-15" dirty="0" err="1" smtClean="0">
                <a:latin typeface="Arial"/>
                <a:cs typeface="Arial"/>
              </a:rPr>
              <a:t>аргументи</a:t>
            </a:r>
            <a:r>
              <a:rPr lang="ru-RU" sz="2200" i="1" spc="-15" dirty="0" smtClean="0">
                <a:latin typeface="Arial"/>
                <a:cs typeface="Arial"/>
              </a:rPr>
              <a:t>, перспективу та </a:t>
            </a:r>
            <a:r>
              <a:rPr lang="ru-RU" sz="2200" i="1" spc="-15" dirty="0" err="1" smtClean="0">
                <a:latin typeface="Arial"/>
                <a:cs typeface="Arial"/>
              </a:rPr>
              <a:t>упередженість</a:t>
            </a:r>
            <a:r>
              <a:rPr lang="ru-RU" sz="2200" i="1" spc="-15" dirty="0" smtClean="0">
                <a:latin typeface="Arial"/>
                <a:cs typeface="Arial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i="1" spc="-15" dirty="0" err="1" smtClean="0">
                <a:latin typeface="Arial"/>
                <a:cs typeface="Arial"/>
              </a:rPr>
              <a:t>наведення</a:t>
            </a:r>
            <a:r>
              <a:rPr lang="ru-RU" sz="2200" i="1" spc="-15" dirty="0" smtClean="0">
                <a:latin typeface="Arial"/>
                <a:cs typeface="Arial"/>
              </a:rPr>
              <a:t> причин та думок, </a:t>
            </a:r>
            <a:r>
              <a:rPr lang="ru-RU" sz="2200" i="1" spc="-15" dirty="0" err="1" smtClean="0">
                <a:latin typeface="Arial"/>
                <a:cs typeface="Arial"/>
              </a:rPr>
              <a:t>вирішення</a:t>
            </a:r>
            <a:r>
              <a:rPr lang="ru-RU" sz="2200" i="1" spc="-15" dirty="0" smtClean="0">
                <a:latin typeface="Arial"/>
                <a:cs typeface="Arial"/>
              </a:rPr>
              <a:t> проблем</a:t>
            </a:r>
            <a:endParaRPr sz="2200" i="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3335" y="652932"/>
            <a:ext cx="337185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10" dirty="0" err="1" smtClean="0">
                <a:latin typeface="Arial"/>
                <a:cs typeface="Arial"/>
              </a:rPr>
              <a:t>написати</a:t>
            </a:r>
            <a:r>
              <a:rPr lang="ru-RU" sz="2200" b="1" spc="10" dirty="0" smtClean="0">
                <a:latin typeface="Arial"/>
                <a:cs typeface="Arial"/>
              </a:rPr>
              <a:t> </a:t>
            </a:r>
            <a:r>
              <a:rPr lang="ru-RU" sz="2200" b="1" spc="10" dirty="0" err="1" smtClean="0">
                <a:latin typeface="Arial"/>
                <a:cs typeface="Arial"/>
              </a:rPr>
              <a:t>історію</a:t>
            </a:r>
            <a:r>
              <a:rPr lang="ru-RU" sz="2200" b="1" spc="10" dirty="0" smtClean="0">
                <a:latin typeface="Arial"/>
                <a:cs typeface="Arial"/>
              </a:rPr>
              <a:t>, </a:t>
            </a:r>
            <a:r>
              <a:rPr lang="ru-RU" sz="2200" b="1" spc="10" dirty="0" err="1" smtClean="0">
                <a:latin typeface="Arial"/>
                <a:cs typeface="Arial"/>
              </a:rPr>
              <a:t>зробити</a:t>
            </a:r>
            <a:r>
              <a:rPr lang="ru-RU" sz="2200" b="1" spc="10" dirty="0" smtClean="0">
                <a:latin typeface="Arial"/>
                <a:cs typeface="Arial"/>
              </a:rPr>
              <a:t> </a:t>
            </a:r>
            <a:r>
              <a:rPr lang="ru-RU" sz="2200" b="1" spc="10" dirty="0" err="1" smtClean="0">
                <a:latin typeface="Arial"/>
                <a:cs typeface="Arial"/>
              </a:rPr>
              <a:t>відео</a:t>
            </a:r>
            <a:r>
              <a:rPr lang="ru-RU" sz="2200" b="1" spc="10" dirty="0" smtClean="0">
                <a:latin typeface="Arial"/>
                <a:cs typeface="Arial"/>
              </a:rPr>
              <a:t>, </a:t>
            </a:r>
            <a:r>
              <a:rPr lang="ru-RU" sz="2200" b="1" spc="10" dirty="0" err="1" smtClean="0">
                <a:latin typeface="Arial"/>
                <a:cs typeface="Arial"/>
              </a:rPr>
              <a:t>представити</a:t>
            </a:r>
            <a:r>
              <a:rPr lang="ru-RU" sz="2200" b="1" spc="10" dirty="0" smtClean="0">
                <a:latin typeface="Arial"/>
                <a:cs typeface="Arial"/>
              </a:rPr>
              <a:t> </a:t>
            </a:r>
            <a:r>
              <a:rPr lang="ru-RU" sz="2200" b="1" spc="10" dirty="0" err="1" smtClean="0">
                <a:latin typeface="Arial"/>
                <a:cs typeface="Arial"/>
              </a:rPr>
              <a:t>свої</a:t>
            </a:r>
            <a:r>
              <a:rPr lang="ru-RU" sz="2200" b="1" spc="10" dirty="0" smtClean="0">
                <a:latin typeface="Arial"/>
                <a:cs typeface="Arial"/>
              </a:rPr>
              <a:t> погляди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335" y="4488231"/>
            <a:ext cx="3964945" cy="12875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  <a:buFont typeface="Arial" pitchFamily="34" charset="0"/>
              <a:buChar char="•"/>
            </a:pPr>
            <a:r>
              <a:rPr lang="uk-UA" sz="2800" i="1" dirty="0" smtClean="0">
                <a:latin typeface="Arial"/>
                <a:cs typeface="Arial"/>
              </a:rPr>
              <a:t>заповнення таблиці, конспекти, прості питання, тестування, </a:t>
            </a:r>
            <a:endParaRPr sz="2800" i="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829" y="233260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634480" y="6055574"/>
                </a:moveTo>
                <a:lnTo>
                  <a:pt x="0" y="6055574"/>
                </a:lnTo>
                <a:lnTo>
                  <a:pt x="317239" y="6372814"/>
                </a:lnTo>
                <a:lnTo>
                  <a:pt x="634480" y="6055574"/>
                </a:lnTo>
                <a:close/>
              </a:path>
              <a:path w="635000" h="6372859">
                <a:moveTo>
                  <a:pt x="457199" y="317246"/>
                </a:moveTo>
                <a:lnTo>
                  <a:pt x="177280" y="317246"/>
                </a:lnTo>
                <a:lnTo>
                  <a:pt x="177280" y="6055574"/>
                </a:lnTo>
                <a:lnTo>
                  <a:pt x="457199" y="6055574"/>
                </a:lnTo>
                <a:lnTo>
                  <a:pt x="457199" y="317246"/>
                </a:lnTo>
                <a:close/>
              </a:path>
              <a:path w="635000" h="6372859">
                <a:moveTo>
                  <a:pt x="317239" y="0"/>
                </a:moveTo>
                <a:lnTo>
                  <a:pt x="0" y="317246"/>
                </a:lnTo>
                <a:lnTo>
                  <a:pt x="634480" y="317246"/>
                </a:lnTo>
                <a:lnTo>
                  <a:pt x="31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829" y="233261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317240" y="6372813"/>
                </a:moveTo>
                <a:lnTo>
                  <a:pt x="0" y="6055573"/>
                </a:lnTo>
                <a:lnTo>
                  <a:pt x="177281" y="6055573"/>
                </a:lnTo>
                <a:lnTo>
                  <a:pt x="177281" y="317240"/>
                </a:lnTo>
                <a:lnTo>
                  <a:pt x="0" y="317240"/>
                </a:lnTo>
                <a:lnTo>
                  <a:pt x="317240" y="0"/>
                </a:lnTo>
                <a:lnTo>
                  <a:pt x="634481" y="317240"/>
                </a:lnTo>
                <a:lnTo>
                  <a:pt x="457200" y="317240"/>
                </a:lnTo>
                <a:lnTo>
                  <a:pt x="457200" y="6055573"/>
                </a:lnTo>
                <a:lnTo>
                  <a:pt x="634481" y="6055573"/>
                </a:lnTo>
                <a:lnTo>
                  <a:pt x="317240" y="6372813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782" y="4608569"/>
            <a:ext cx="615553" cy="156591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dirty="0" smtClean="0">
                <a:solidFill>
                  <a:schemeClr val="bg1"/>
                </a:solidFill>
                <a:latin typeface="Arial"/>
                <a:cs typeface="Arial"/>
              </a:rPr>
              <a:t>НИЗЬКИЙ РІВЕНЬ</a:t>
            </a:r>
            <a:endParaRPr lang="uk-UA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782" y="665268"/>
            <a:ext cx="615553" cy="1634489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spc="50" dirty="0" smtClean="0">
                <a:solidFill>
                  <a:srgbClr val="FFFFFF"/>
                </a:solidFill>
                <a:latin typeface="Arial"/>
                <a:cs typeface="Arial"/>
              </a:rPr>
              <a:t>ВИЩИЙ РІВЕНЬ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94358" y="715759"/>
            <a:ext cx="2357120" cy="5424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smtClean="0">
                <a:latin typeface="Arial"/>
                <a:cs typeface="Arial"/>
              </a:rPr>
              <a:t>C</a:t>
            </a:r>
            <a:r>
              <a:rPr lang="uk-UA" sz="3200" b="1" spc="30" dirty="0" err="1" smtClean="0">
                <a:latin typeface="Arial"/>
                <a:cs typeface="Arial"/>
              </a:rPr>
              <a:t>творюю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lang="uk-UA" sz="3200" b="1" spc="5" dirty="0" smtClean="0">
                <a:latin typeface="Arial"/>
                <a:cs typeface="Arial"/>
              </a:rPr>
              <a:t>Оцінюю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-20" smtClean="0">
                <a:latin typeface="Arial"/>
                <a:cs typeface="Arial"/>
              </a:rPr>
              <a:t>A</a:t>
            </a:r>
            <a:r>
              <a:rPr lang="uk-UA" sz="3200" b="1" spc="-20" dirty="0" err="1" smtClean="0">
                <a:latin typeface="Arial"/>
                <a:cs typeface="Arial"/>
              </a:rPr>
              <a:t>налізую</a:t>
            </a:r>
            <a:r>
              <a:rPr sz="3200" b="1" spc="-20" smtClean="0">
                <a:latin typeface="Arial"/>
                <a:cs typeface="Arial"/>
              </a:rPr>
              <a:t> </a:t>
            </a:r>
            <a:endParaRPr lang="uk-UA" sz="3200" b="1" spc="-40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2800" b="1" spc="-40" dirty="0" smtClean="0">
                <a:latin typeface="Arial"/>
                <a:cs typeface="Arial"/>
              </a:rPr>
              <a:t>Користуюсь</a:t>
            </a:r>
            <a:r>
              <a:rPr sz="3200" b="1" spc="-40" smtClean="0">
                <a:latin typeface="Arial"/>
                <a:cs typeface="Arial"/>
              </a:rPr>
              <a:t> </a:t>
            </a:r>
            <a:endParaRPr lang="uk-UA" sz="3200" b="1" spc="75" dirty="0" smtClean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lang="uk-UA" sz="3200" b="1" spc="75" dirty="0" smtClean="0">
                <a:latin typeface="Arial"/>
                <a:cs typeface="Arial"/>
              </a:rPr>
              <a:t>Розумію</a:t>
            </a: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20" smtClean="0">
                <a:latin typeface="Arial"/>
                <a:cs typeface="Arial"/>
              </a:rPr>
              <a:t> </a:t>
            </a:r>
            <a:r>
              <a:rPr lang="uk-UA" sz="3200" b="1" spc="65" dirty="0" smtClean="0">
                <a:latin typeface="Arial"/>
                <a:cs typeface="Arial"/>
              </a:rPr>
              <a:t>Пам’ятаю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1628" y="3429000"/>
            <a:ext cx="1054735" cy="3177540"/>
          </a:xfrm>
          <a:custGeom>
            <a:avLst/>
            <a:gdLst/>
            <a:ahLst/>
            <a:cxnLst/>
            <a:rect l="l" t="t" r="r" b="b"/>
            <a:pathLst>
              <a:path w="1054735" h="3177540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9" y="40019"/>
                </a:lnTo>
                <a:lnTo>
                  <a:pt x="504860" y="62484"/>
                </a:lnTo>
                <a:lnTo>
                  <a:pt x="527181" y="87859"/>
                </a:lnTo>
                <a:lnTo>
                  <a:pt x="527181" y="1500680"/>
                </a:lnTo>
                <a:lnTo>
                  <a:pt x="532897" y="1513663"/>
                </a:lnTo>
                <a:lnTo>
                  <a:pt x="576178" y="1537718"/>
                </a:lnTo>
                <a:lnTo>
                  <a:pt x="656489" y="1558321"/>
                </a:lnTo>
                <a:lnTo>
                  <a:pt x="708492" y="1566989"/>
                </a:lnTo>
                <a:lnTo>
                  <a:pt x="767306" y="1574385"/>
                </a:lnTo>
                <a:lnTo>
                  <a:pt x="832115" y="1580374"/>
                </a:lnTo>
                <a:lnTo>
                  <a:pt x="902104" y="1584820"/>
                </a:lnTo>
                <a:lnTo>
                  <a:pt x="976458" y="1587588"/>
                </a:lnTo>
                <a:lnTo>
                  <a:pt x="1054360" y="1588540"/>
                </a:lnTo>
                <a:lnTo>
                  <a:pt x="976458" y="1589493"/>
                </a:lnTo>
                <a:lnTo>
                  <a:pt x="902104" y="1592260"/>
                </a:lnTo>
                <a:lnTo>
                  <a:pt x="832115" y="1596705"/>
                </a:lnTo>
                <a:lnTo>
                  <a:pt x="767306" y="1602694"/>
                </a:lnTo>
                <a:lnTo>
                  <a:pt x="708492" y="1610089"/>
                </a:lnTo>
                <a:lnTo>
                  <a:pt x="656489" y="1618755"/>
                </a:lnTo>
                <a:lnTo>
                  <a:pt x="612113" y="1628557"/>
                </a:lnTo>
                <a:lnTo>
                  <a:pt x="549501" y="1651023"/>
                </a:lnTo>
                <a:lnTo>
                  <a:pt x="527181" y="1676400"/>
                </a:lnTo>
                <a:lnTo>
                  <a:pt x="527181" y="3089211"/>
                </a:lnTo>
                <a:lnTo>
                  <a:pt x="521465" y="3102196"/>
                </a:lnTo>
                <a:lnTo>
                  <a:pt x="478183" y="3126254"/>
                </a:lnTo>
                <a:lnTo>
                  <a:pt x="397872" y="3146856"/>
                </a:lnTo>
                <a:lnTo>
                  <a:pt x="345869" y="3155523"/>
                </a:lnTo>
                <a:lnTo>
                  <a:pt x="287055" y="3162918"/>
                </a:lnTo>
                <a:lnTo>
                  <a:pt x="222246" y="3168906"/>
                </a:lnTo>
                <a:lnTo>
                  <a:pt x="152256" y="3173352"/>
                </a:lnTo>
                <a:lnTo>
                  <a:pt x="77902" y="3176119"/>
                </a:lnTo>
                <a:lnTo>
                  <a:pt x="0" y="317707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1628" y="1595539"/>
            <a:ext cx="1054735" cy="1827530"/>
          </a:xfrm>
          <a:custGeom>
            <a:avLst/>
            <a:gdLst/>
            <a:ahLst/>
            <a:cxnLst/>
            <a:rect l="l" t="t" r="r" b="b"/>
            <a:pathLst>
              <a:path w="1054735" h="1827529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60"/>
                </a:lnTo>
                <a:lnTo>
                  <a:pt x="527180" y="825750"/>
                </a:lnTo>
                <a:lnTo>
                  <a:pt x="532896" y="838733"/>
                </a:lnTo>
                <a:lnTo>
                  <a:pt x="576177" y="862789"/>
                </a:lnTo>
                <a:lnTo>
                  <a:pt x="656488" y="883392"/>
                </a:lnTo>
                <a:lnTo>
                  <a:pt x="708491" y="892059"/>
                </a:lnTo>
                <a:lnTo>
                  <a:pt x="767305" y="899454"/>
                </a:lnTo>
                <a:lnTo>
                  <a:pt x="832114" y="905443"/>
                </a:lnTo>
                <a:lnTo>
                  <a:pt x="902104" y="909889"/>
                </a:lnTo>
                <a:lnTo>
                  <a:pt x="976457" y="912656"/>
                </a:lnTo>
                <a:lnTo>
                  <a:pt x="1054360" y="913609"/>
                </a:lnTo>
                <a:lnTo>
                  <a:pt x="976457" y="914562"/>
                </a:lnTo>
                <a:lnTo>
                  <a:pt x="902104" y="917329"/>
                </a:lnTo>
                <a:lnTo>
                  <a:pt x="832114" y="921775"/>
                </a:lnTo>
                <a:lnTo>
                  <a:pt x="767305" y="927764"/>
                </a:lnTo>
                <a:lnTo>
                  <a:pt x="708491" y="935160"/>
                </a:lnTo>
                <a:lnTo>
                  <a:pt x="656488" y="943827"/>
                </a:lnTo>
                <a:lnTo>
                  <a:pt x="612112" y="953629"/>
                </a:lnTo>
                <a:lnTo>
                  <a:pt x="549500" y="976095"/>
                </a:lnTo>
                <a:lnTo>
                  <a:pt x="527180" y="1001470"/>
                </a:lnTo>
                <a:lnTo>
                  <a:pt x="527180" y="1739360"/>
                </a:lnTo>
                <a:lnTo>
                  <a:pt x="521464" y="1752343"/>
                </a:lnTo>
                <a:lnTo>
                  <a:pt x="478182" y="1776398"/>
                </a:lnTo>
                <a:lnTo>
                  <a:pt x="397872" y="1797002"/>
                </a:lnTo>
                <a:lnTo>
                  <a:pt x="345869" y="1805669"/>
                </a:lnTo>
                <a:lnTo>
                  <a:pt x="287055" y="1813065"/>
                </a:lnTo>
                <a:lnTo>
                  <a:pt x="222246" y="1819054"/>
                </a:lnTo>
                <a:lnTo>
                  <a:pt x="152256" y="1823500"/>
                </a:lnTo>
                <a:lnTo>
                  <a:pt x="77902" y="1826268"/>
                </a:lnTo>
                <a:lnTo>
                  <a:pt x="0" y="182722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628" y="356793"/>
            <a:ext cx="1054735" cy="1232535"/>
          </a:xfrm>
          <a:custGeom>
            <a:avLst/>
            <a:gdLst/>
            <a:ahLst/>
            <a:cxnLst/>
            <a:rect l="l" t="t" r="r" b="b"/>
            <a:pathLst>
              <a:path w="1054735" h="1232535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59"/>
                </a:lnTo>
                <a:lnTo>
                  <a:pt x="527180" y="528388"/>
                </a:lnTo>
                <a:lnTo>
                  <a:pt x="532896" y="541371"/>
                </a:lnTo>
                <a:lnTo>
                  <a:pt x="576177" y="565427"/>
                </a:lnTo>
                <a:lnTo>
                  <a:pt x="656488" y="586030"/>
                </a:lnTo>
                <a:lnTo>
                  <a:pt x="708491" y="594696"/>
                </a:lnTo>
                <a:lnTo>
                  <a:pt x="767305" y="602092"/>
                </a:lnTo>
                <a:lnTo>
                  <a:pt x="832114" y="608081"/>
                </a:lnTo>
                <a:lnTo>
                  <a:pt x="902104" y="612527"/>
                </a:lnTo>
                <a:lnTo>
                  <a:pt x="976457" y="615294"/>
                </a:lnTo>
                <a:lnTo>
                  <a:pt x="1054360" y="616247"/>
                </a:lnTo>
                <a:lnTo>
                  <a:pt x="976457" y="617199"/>
                </a:lnTo>
                <a:lnTo>
                  <a:pt x="902104" y="619967"/>
                </a:lnTo>
                <a:lnTo>
                  <a:pt x="832114" y="624413"/>
                </a:lnTo>
                <a:lnTo>
                  <a:pt x="767305" y="630402"/>
                </a:lnTo>
                <a:lnTo>
                  <a:pt x="708491" y="637798"/>
                </a:lnTo>
                <a:lnTo>
                  <a:pt x="656488" y="646465"/>
                </a:lnTo>
                <a:lnTo>
                  <a:pt x="612112" y="656267"/>
                </a:lnTo>
                <a:lnTo>
                  <a:pt x="549500" y="678732"/>
                </a:lnTo>
                <a:lnTo>
                  <a:pt x="527180" y="704107"/>
                </a:lnTo>
                <a:lnTo>
                  <a:pt x="527180" y="1144640"/>
                </a:lnTo>
                <a:lnTo>
                  <a:pt x="521464" y="1157622"/>
                </a:lnTo>
                <a:lnTo>
                  <a:pt x="478182" y="1181676"/>
                </a:lnTo>
                <a:lnTo>
                  <a:pt x="397872" y="1202277"/>
                </a:lnTo>
                <a:lnTo>
                  <a:pt x="345869" y="1210943"/>
                </a:lnTo>
                <a:lnTo>
                  <a:pt x="287055" y="1218337"/>
                </a:lnTo>
                <a:lnTo>
                  <a:pt x="222246" y="1224325"/>
                </a:lnTo>
                <a:lnTo>
                  <a:pt x="152256" y="1228771"/>
                </a:lnTo>
                <a:lnTo>
                  <a:pt x="77902" y="1231538"/>
                </a:lnTo>
                <a:lnTo>
                  <a:pt x="0" y="12324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0" y="4429132"/>
            <a:ext cx="42506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spc="-15" dirty="0" smtClean="0">
                <a:latin typeface="Arial"/>
                <a:cs typeface="Arial"/>
              </a:rPr>
              <a:t>"Прочитайте текст </a:t>
            </a:r>
            <a:r>
              <a:rPr lang="ru-RU" sz="2000" b="1" spc="-15" dirty="0" err="1" smtClean="0">
                <a:latin typeface="Arial"/>
                <a:cs typeface="Arial"/>
              </a:rPr>
              <a:t>і</a:t>
            </a:r>
            <a:r>
              <a:rPr lang="ru-RU" sz="2000" b="1" spc="-15" dirty="0" smtClean="0">
                <a:latin typeface="Arial"/>
                <a:cs typeface="Arial"/>
              </a:rPr>
              <a:t> </a:t>
            </a:r>
            <a:r>
              <a:rPr lang="ru-RU" sz="2000" b="1" spc="-15" dirty="0" err="1" smtClean="0">
                <a:latin typeface="Arial"/>
                <a:cs typeface="Arial"/>
              </a:rPr>
              <a:t>визначте</a:t>
            </a:r>
            <a:r>
              <a:rPr lang="ru-RU" sz="2000" b="1" spc="-15" dirty="0" smtClean="0">
                <a:latin typeface="Arial"/>
                <a:cs typeface="Arial"/>
              </a:rPr>
              <a:t> </a:t>
            </a:r>
            <a:r>
              <a:rPr lang="ru-RU" sz="2000" b="1" spc="-15" dirty="0" err="1" smtClean="0">
                <a:latin typeface="Arial"/>
                <a:cs typeface="Arial"/>
              </a:rPr>
              <a:t>правдиві</a:t>
            </a:r>
            <a:r>
              <a:rPr lang="ru-RU" sz="2000" b="1" spc="-15" dirty="0" smtClean="0">
                <a:latin typeface="Arial"/>
                <a:cs typeface="Arial"/>
              </a:rPr>
              <a:t> / </a:t>
            </a:r>
            <a:r>
              <a:rPr lang="ru-RU" sz="2000" b="1" spc="-15" dirty="0" err="1" smtClean="0">
                <a:latin typeface="Arial"/>
                <a:cs typeface="Arial"/>
              </a:rPr>
              <a:t>неправдиві</a:t>
            </a:r>
            <a:r>
              <a:rPr lang="ru-RU" sz="2000" b="1" spc="-15" dirty="0" smtClean="0">
                <a:latin typeface="Arial"/>
                <a:cs typeface="Arial"/>
              </a:rPr>
              <a:t> </a:t>
            </a:r>
            <a:r>
              <a:rPr lang="ru-RU" sz="2000" b="1" spc="-15" dirty="0" err="1" smtClean="0">
                <a:latin typeface="Arial"/>
                <a:cs typeface="Arial"/>
              </a:rPr>
              <a:t>твердження</a:t>
            </a:r>
            <a:r>
              <a:rPr lang="ru-RU" sz="2000" b="1" spc="-15" dirty="0" smtClean="0">
                <a:latin typeface="Arial"/>
                <a:cs typeface="Arial"/>
              </a:rPr>
              <a:t>".</a:t>
            </a:r>
            <a:endParaRPr sz="2000" b="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571480"/>
            <a:ext cx="33718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10" dirty="0" smtClean="0">
                <a:latin typeface="Arial"/>
                <a:cs typeface="Arial"/>
              </a:rPr>
              <a:t>"Представьте свою </a:t>
            </a:r>
            <a:r>
              <a:rPr lang="ru-RU" sz="2200" b="1" spc="10" dirty="0" err="1" smtClean="0">
                <a:latin typeface="Arial"/>
                <a:cs typeface="Arial"/>
              </a:rPr>
              <a:t>ідею</a:t>
            </a:r>
            <a:r>
              <a:rPr lang="ru-RU" sz="2200" b="1" spc="10" dirty="0" smtClean="0">
                <a:latin typeface="Arial"/>
                <a:cs typeface="Arial"/>
              </a:rPr>
              <a:t> </a:t>
            </a:r>
            <a:r>
              <a:rPr lang="ru-RU" sz="2200" b="1" spc="10" dirty="0" err="1" smtClean="0">
                <a:latin typeface="Arial"/>
                <a:cs typeface="Arial"/>
              </a:rPr>
              <a:t>класу</a:t>
            </a:r>
            <a:r>
              <a:rPr lang="ru-RU" sz="2200" b="1" spc="10" dirty="0" smtClean="0">
                <a:latin typeface="Arial"/>
                <a:cs typeface="Arial"/>
              </a:rPr>
              <a:t>."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0" y="5572140"/>
            <a:ext cx="3964945" cy="6715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  <a:buFont typeface="Arial" pitchFamily="34" charset="0"/>
              <a:buChar char="•"/>
            </a:pPr>
            <a:r>
              <a:rPr lang="ru-RU" sz="2200" b="1" dirty="0" smtClean="0">
                <a:latin typeface="Arial"/>
                <a:cs typeface="Arial"/>
              </a:rPr>
              <a:t>"</a:t>
            </a:r>
            <a:r>
              <a:rPr lang="ru-RU" sz="2200" b="1" dirty="0" err="1" smtClean="0">
                <a:latin typeface="Arial"/>
                <a:cs typeface="Arial"/>
              </a:rPr>
              <a:t>Прослухайте</a:t>
            </a:r>
            <a:r>
              <a:rPr lang="ru-RU" sz="2200" b="1" dirty="0" smtClean="0">
                <a:latin typeface="Arial"/>
                <a:cs typeface="Arial"/>
              </a:rPr>
              <a:t> </a:t>
            </a:r>
            <a:r>
              <a:rPr lang="ru-RU" sz="2200" b="1" dirty="0" err="1" smtClean="0">
                <a:latin typeface="Arial"/>
                <a:cs typeface="Arial"/>
              </a:rPr>
              <a:t>ці</a:t>
            </a:r>
            <a:r>
              <a:rPr lang="ru-RU" sz="2200" b="1" dirty="0" smtClean="0">
                <a:latin typeface="Arial"/>
                <a:cs typeface="Arial"/>
              </a:rPr>
              <a:t> слова </a:t>
            </a:r>
            <a:r>
              <a:rPr lang="ru-RU" sz="2200" b="1" dirty="0" err="1" smtClean="0">
                <a:latin typeface="Arial"/>
                <a:cs typeface="Arial"/>
              </a:rPr>
              <a:t>і</a:t>
            </a:r>
            <a:r>
              <a:rPr lang="ru-RU" sz="2200" b="1" dirty="0" smtClean="0">
                <a:latin typeface="Arial"/>
                <a:cs typeface="Arial"/>
              </a:rPr>
              <a:t> </a:t>
            </a:r>
            <a:r>
              <a:rPr lang="ru-RU" sz="2200" b="1" dirty="0" err="1" smtClean="0">
                <a:latin typeface="Arial"/>
                <a:cs typeface="Arial"/>
              </a:rPr>
              <a:t>повторіть</a:t>
            </a:r>
            <a:r>
              <a:rPr lang="ru-RU" sz="2200" b="1" dirty="0" smtClean="0">
                <a:latin typeface="Arial"/>
                <a:cs typeface="Arial"/>
              </a:rPr>
              <a:t> </a:t>
            </a:r>
            <a:r>
              <a:rPr lang="ru-RU" sz="2200" b="1" dirty="0" err="1" smtClean="0">
                <a:latin typeface="Arial"/>
                <a:cs typeface="Arial"/>
              </a:rPr>
              <a:t>їх</a:t>
            </a:r>
            <a:r>
              <a:rPr lang="ru-RU" sz="2200" b="1" dirty="0" smtClean="0">
                <a:latin typeface="Arial"/>
                <a:cs typeface="Arial"/>
              </a:rPr>
              <a:t>".</a:t>
            </a:r>
            <a:endParaRPr sz="2200" b="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829" y="233260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634480" y="6055574"/>
                </a:moveTo>
                <a:lnTo>
                  <a:pt x="0" y="6055574"/>
                </a:lnTo>
                <a:lnTo>
                  <a:pt x="317239" y="6372814"/>
                </a:lnTo>
                <a:lnTo>
                  <a:pt x="634480" y="6055574"/>
                </a:lnTo>
                <a:close/>
              </a:path>
              <a:path w="635000" h="6372859">
                <a:moveTo>
                  <a:pt x="457199" y="317246"/>
                </a:moveTo>
                <a:lnTo>
                  <a:pt x="177280" y="317246"/>
                </a:lnTo>
                <a:lnTo>
                  <a:pt x="177280" y="6055574"/>
                </a:lnTo>
                <a:lnTo>
                  <a:pt x="457199" y="6055574"/>
                </a:lnTo>
                <a:lnTo>
                  <a:pt x="457199" y="317246"/>
                </a:lnTo>
                <a:close/>
              </a:path>
              <a:path w="635000" h="6372859">
                <a:moveTo>
                  <a:pt x="317239" y="0"/>
                </a:moveTo>
                <a:lnTo>
                  <a:pt x="0" y="317246"/>
                </a:lnTo>
                <a:lnTo>
                  <a:pt x="634480" y="317246"/>
                </a:lnTo>
                <a:lnTo>
                  <a:pt x="31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829" y="233261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317240" y="6372813"/>
                </a:moveTo>
                <a:lnTo>
                  <a:pt x="0" y="6055573"/>
                </a:lnTo>
                <a:lnTo>
                  <a:pt x="177281" y="6055573"/>
                </a:lnTo>
                <a:lnTo>
                  <a:pt x="177281" y="317240"/>
                </a:lnTo>
                <a:lnTo>
                  <a:pt x="0" y="317240"/>
                </a:lnTo>
                <a:lnTo>
                  <a:pt x="317240" y="0"/>
                </a:lnTo>
                <a:lnTo>
                  <a:pt x="634481" y="317240"/>
                </a:lnTo>
                <a:lnTo>
                  <a:pt x="457200" y="317240"/>
                </a:lnTo>
                <a:lnTo>
                  <a:pt x="457200" y="6055573"/>
                </a:lnTo>
                <a:lnTo>
                  <a:pt x="634481" y="6055573"/>
                </a:lnTo>
                <a:lnTo>
                  <a:pt x="317240" y="6372813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782" y="4608569"/>
            <a:ext cx="615553" cy="156591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dirty="0" smtClean="0">
                <a:solidFill>
                  <a:schemeClr val="bg1"/>
                </a:solidFill>
                <a:latin typeface="Arial"/>
                <a:cs typeface="Arial"/>
              </a:rPr>
              <a:t>НИЗЬКИЙ РІВЕНЬ</a:t>
            </a:r>
            <a:endParaRPr lang="uk-UA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782" y="665268"/>
            <a:ext cx="615553" cy="1634489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uk-UA" sz="2000" b="1" spc="50" dirty="0" smtClean="0">
                <a:solidFill>
                  <a:srgbClr val="FFFFFF"/>
                </a:solidFill>
                <a:latin typeface="Arial"/>
                <a:cs typeface="Arial"/>
              </a:rPr>
              <a:t>ВИЩИЙ РІВЕНЬ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429000"/>
            <a:ext cx="4424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Працюйте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парах.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Сплануйте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свято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фраз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тексту».</a:t>
            </a:r>
          </a:p>
          <a:p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428868"/>
            <a:ext cx="4732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Працюйте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прочитайте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список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ідей.Що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подобається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1571612"/>
            <a:ext cx="3847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Виберіть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найкращу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ідею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своїй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".</a:t>
            </a:r>
            <a:endParaRPr lang="uk-UA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280" y="1574571"/>
            <a:ext cx="5360670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lang="ru-RU" sz="3200" b="1" spc="65" dirty="0" err="1" smtClean="0">
                <a:solidFill>
                  <a:srgbClr val="FFC000"/>
                </a:solidFill>
              </a:rPr>
              <a:t>Критичне</a:t>
            </a:r>
            <a:r>
              <a:rPr lang="ru-RU" sz="3200" b="1" spc="65" dirty="0" smtClean="0">
                <a:solidFill>
                  <a:srgbClr val="FFC000"/>
                </a:solidFill>
              </a:rPr>
              <a:t> </a:t>
            </a:r>
            <a:r>
              <a:rPr lang="ru-RU" sz="3200" b="1" spc="65" dirty="0" err="1" smtClean="0">
                <a:solidFill>
                  <a:srgbClr val="FFC000"/>
                </a:solidFill>
              </a:rPr>
              <a:t>мислення</a:t>
            </a:r>
            <a:r>
              <a:rPr lang="ru-RU" sz="3200" b="1" spc="65" dirty="0" smtClean="0">
                <a:solidFill>
                  <a:srgbClr val="FFC000"/>
                </a:solidFill>
              </a:rPr>
              <a:t> в </a:t>
            </a:r>
            <a:r>
              <a:rPr lang="ru-RU" sz="3200" b="1" spc="65" dirty="0" err="1" smtClean="0">
                <a:solidFill>
                  <a:srgbClr val="FFC000"/>
                </a:solidFill>
              </a:rPr>
              <a:t>класі</a:t>
            </a:r>
            <a:r>
              <a:rPr lang="ru-RU" sz="3200" b="1" spc="65" dirty="0" smtClean="0">
                <a:solidFill>
                  <a:srgbClr val="FFC000"/>
                </a:solidFill>
              </a:rPr>
              <a:t>  </a:t>
            </a:r>
            <a:r>
              <a:rPr lang="ru-RU" sz="3200" b="1" spc="65" dirty="0" err="1" smtClean="0">
                <a:solidFill>
                  <a:srgbClr val="FFC000"/>
                </a:solidFill>
              </a:rPr>
              <a:t>створює</a:t>
            </a:r>
            <a:r>
              <a:rPr lang="ru-RU" sz="3200" b="1" spc="65" dirty="0" smtClean="0">
                <a:solidFill>
                  <a:srgbClr val="FFC000"/>
                </a:solidFill>
              </a:rPr>
              <a:t> </a:t>
            </a:r>
            <a:r>
              <a:rPr lang="ru-RU" sz="3200" b="1" spc="65" dirty="0" err="1" smtClean="0">
                <a:solidFill>
                  <a:srgbClr val="FFC000"/>
                </a:solidFill>
              </a:rPr>
              <a:t>ситуацію</a:t>
            </a:r>
            <a:r>
              <a:rPr lang="ru-RU" sz="3200" b="1" spc="65" dirty="0" smtClean="0">
                <a:solidFill>
                  <a:srgbClr val="FFC000"/>
                </a:solidFill>
              </a:rPr>
              <a:t>…</a:t>
            </a:r>
            <a:endParaRPr sz="3200" b="1"/>
          </a:p>
        </p:txBody>
      </p:sp>
      <p:sp>
        <p:nvSpPr>
          <p:cNvPr id="3" name="object 3"/>
          <p:cNvSpPr txBox="1"/>
          <p:nvPr/>
        </p:nvSpPr>
        <p:spPr>
          <a:xfrm>
            <a:off x="1613280" y="3043491"/>
            <a:ext cx="5871845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99109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ru-RU" sz="2800" spc="-35" dirty="0" err="1" smtClean="0">
                <a:latin typeface="Noto Sans"/>
                <a:cs typeface="Noto Sans"/>
              </a:rPr>
              <a:t>Вміння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формулювати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питання</a:t>
            </a:r>
            <a:r>
              <a:rPr lang="ru-RU" sz="2800" spc="-35" dirty="0" smtClean="0">
                <a:latin typeface="Noto Sans"/>
                <a:cs typeface="Noto Sans"/>
              </a:rPr>
              <a:t> та </a:t>
            </a:r>
            <a:r>
              <a:rPr lang="ru-RU" sz="2800" spc="-35" dirty="0" err="1" smtClean="0">
                <a:latin typeface="Noto Sans"/>
                <a:cs typeface="Noto Sans"/>
              </a:rPr>
              <a:t>самостійного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мислення</a:t>
            </a:r>
            <a:endParaRPr lang="ru-RU" sz="2800" spc="-35" dirty="0" smtClean="0">
              <a:latin typeface="Noto Sans"/>
              <a:cs typeface="Noto Sans"/>
            </a:endParaRPr>
          </a:p>
          <a:p>
            <a:pPr marL="469900" marR="499109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ru-RU" sz="2800" spc="-35" dirty="0" err="1" smtClean="0">
                <a:latin typeface="Noto Sans"/>
                <a:cs typeface="Noto Sans"/>
              </a:rPr>
              <a:t>більш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глибоке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занурення</a:t>
            </a:r>
            <a:r>
              <a:rPr lang="ru-RU" sz="2800" spc="-35" dirty="0" smtClean="0">
                <a:latin typeface="Noto Sans"/>
                <a:cs typeface="Noto Sans"/>
              </a:rPr>
              <a:t> в </a:t>
            </a:r>
            <a:r>
              <a:rPr lang="ru-RU" sz="2800" spc="-35" dirty="0" err="1" smtClean="0">
                <a:latin typeface="Noto Sans"/>
                <a:cs typeface="Noto Sans"/>
              </a:rPr>
              <a:t>матеріал</a:t>
            </a:r>
            <a:r>
              <a:rPr lang="ru-RU" sz="2800" spc="-35" dirty="0" smtClean="0">
                <a:latin typeface="Noto Sans"/>
                <a:cs typeface="Noto Sans"/>
              </a:rPr>
              <a:t> уроку</a:t>
            </a:r>
          </a:p>
          <a:p>
            <a:pPr marL="469900" marR="499109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ru-RU" sz="2800" spc="-35" dirty="0" err="1" smtClean="0">
                <a:latin typeface="Noto Sans"/>
                <a:cs typeface="Noto Sans"/>
              </a:rPr>
              <a:t>Мотиваційні</a:t>
            </a:r>
            <a:r>
              <a:rPr lang="ru-RU" sz="2800" spc="-35" dirty="0" smtClean="0">
                <a:latin typeface="Noto Sans"/>
                <a:cs typeface="Noto Sans"/>
              </a:rPr>
              <a:t>, </a:t>
            </a:r>
            <a:r>
              <a:rPr lang="ru-RU" sz="2800" spc="-35" dirty="0" err="1" smtClean="0">
                <a:latin typeface="Noto Sans"/>
                <a:cs typeface="Noto Sans"/>
              </a:rPr>
              <a:t>творчі</a:t>
            </a:r>
            <a:r>
              <a:rPr lang="ru-RU" sz="2800" spc="-35" dirty="0" smtClean="0">
                <a:latin typeface="Noto Sans"/>
                <a:cs typeface="Noto Sans"/>
              </a:rPr>
              <a:t> </a:t>
            </a:r>
            <a:r>
              <a:rPr lang="ru-RU" sz="2800" spc="-35" dirty="0" err="1" smtClean="0">
                <a:latin typeface="Noto Sans"/>
                <a:cs typeface="Noto Sans"/>
              </a:rPr>
              <a:t>завдання</a:t>
            </a:r>
            <a:r>
              <a:rPr lang="ru-RU" sz="2800" spc="-35" dirty="0" smtClean="0">
                <a:latin typeface="Noto Sans"/>
                <a:cs typeface="Noto Sans"/>
              </a:rPr>
              <a:t> на </a:t>
            </a:r>
            <a:r>
              <a:rPr lang="ru-RU" sz="2800" spc="-35" dirty="0" err="1" smtClean="0">
                <a:latin typeface="Noto Sans"/>
                <a:cs typeface="Noto Sans"/>
              </a:rPr>
              <a:t>уроці</a:t>
            </a:r>
            <a:endParaRPr sz="28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cs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Десять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інтегрувати</a:t>
            </a:r>
            <a:r>
              <a:rPr lang="ru-RU" dirty="0" smtClean="0"/>
              <a:t> </a:t>
            </a:r>
            <a:r>
              <a:rPr lang="ru-RU" dirty="0" err="1" smtClean="0"/>
              <a:t>критичне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i="1" dirty="0" smtClean="0"/>
              <a:t>1. Навчити учнів ключовій мові виконання завдань з КМ</a:t>
            </a:r>
          </a:p>
          <a:p>
            <a:r>
              <a:rPr lang="uk-UA" sz="2400" i="1" dirty="0" smtClean="0"/>
              <a:t>2. Заохочуйте учнів використовувати відкриті запитання</a:t>
            </a:r>
          </a:p>
          <a:p>
            <a:r>
              <a:rPr lang="uk-UA" sz="2400" i="1" dirty="0" smtClean="0"/>
              <a:t>3. Побудувати персоналізацію</a:t>
            </a:r>
          </a:p>
          <a:p>
            <a:r>
              <a:rPr lang="uk-UA" sz="2400" i="1" dirty="0" smtClean="0"/>
              <a:t>4. Змусити учнів створити вправу</a:t>
            </a:r>
          </a:p>
          <a:p>
            <a:r>
              <a:rPr lang="uk-UA" sz="2400" i="1" dirty="0" smtClean="0"/>
              <a:t>5. Запропонуйте студентам сказати "чому"</a:t>
            </a:r>
          </a:p>
          <a:p>
            <a:r>
              <a:rPr lang="uk-UA" sz="2400" i="1" dirty="0" smtClean="0"/>
              <a:t>6. Вийти за рамки основних питань розуміння</a:t>
            </a:r>
          </a:p>
          <a:p>
            <a:r>
              <a:rPr lang="uk-UA" sz="2400" i="1" dirty="0" smtClean="0"/>
              <a:t>7. Використовуйте різнорівневі завдання на КМ</a:t>
            </a:r>
          </a:p>
          <a:p>
            <a:r>
              <a:rPr lang="uk-UA" sz="2400" i="1" dirty="0" smtClean="0"/>
              <a:t>8. Використовуйте багаті інформацією фотографії</a:t>
            </a:r>
          </a:p>
          <a:p>
            <a:r>
              <a:rPr lang="uk-UA" sz="2400" i="1" dirty="0" smtClean="0"/>
              <a:t>9. Перейдіть до творчості</a:t>
            </a:r>
          </a:p>
          <a:p>
            <a:r>
              <a:rPr lang="uk-UA" sz="2400" i="1" dirty="0" smtClean="0"/>
              <a:t>10. Використовуйте більше одного навчального підходу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3636" y="3929066"/>
            <a:ext cx="1179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mtClean="0">
                <a:solidFill>
                  <a:srgbClr val="FF0000"/>
                </a:solidFill>
                <a:latin typeface="Arial"/>
                <a:cs typeface="Arial"/>
              </a:rPr>
              <a:t>because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8"/>
                <a:gridCol w="4071966"/>
                <a:gridCol w="2214546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uk-UA" sz="2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uk-UA" sz="2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думаю, що</a:t>
                      </a: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endParaRPr lang="uk-UA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 згодна, що</a:t>
                      </a: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endParaRPr lang="uk-UA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 не погоджуюсь, що</a:t>
                      </a: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endParaRPr lang="uk-UA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 не впевнена у тому, що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uk-UA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Руханка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є корисною для мене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подорожі розширюють розум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життя </a:t>
                      </a:r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нашіх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батьків було легше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життя за містом є  краще ніж у місті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інтернет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покращів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спілкування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люди витрачають занадто багато часу на FACEBOOK</a:t>
                      </a:r>
                      <a:endParaRPr lang="uk-UA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Тому що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364</Words>
  <Application>Microsoft Office PowerPoint</Application>
  <PresentationFormat>Экран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Критичне мислення в класі  створює ситуацію…</vt:lpstr>
      <vt:lpstr>Десять практичних способів інтегрувати критичне мислення  </vt:lpstr>
      <vt:lpstr>because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КВППУ</dc:creator>
  <cp:lastModifiedBy>Samsung</cp:lastModifiedBy>
  <cp:revision>88</cp:revision>
  <dcterms:created xsi:type="dcterms:W3CDTF">2019-09-24T09:59:39Z</dcterms:created>
  <dcterms:modified xsi:type="dcterms:W3CDTF">2020-01-08T17:05:30Z</dcterms:modified>
</cp:coreProperties>
</file>