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620688"/>
            <a:ext cx="6408712" cy="3960440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solidFill>
                  <a:srgbClr val="FF0000"/>
                </a:solidFill>
                <a:effectLst/>
                <a:latin typeface="Arial Black" pitchFamily="34" charset="0"/>
                <a:cs typeface="Times New Roman" pitchFamily="18" charset="0"/>
              </a:rPr>
              <a:t>Тема: </a:t>
            </a:r>
            <a:br>
              <a:rPr lang="uk-UA" sz="2800" i="1" dirty="0" smtClean="0">
                <a:solidFill>
                  <a:srgbClr val="FF0000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uk-UA" sz="2800" i="1" dirty="0" smtClean="0">
                <a:solidFill>
                  <a:srgbClr val="FF0000"/>
                </a:solidFill>
                <a:effectLst/>
                <a:latin typeface="Arial Black" pitchFamily="34" charset="0"/>
                <a:cs typeface="Times New Roman" pitchFamily="18" charset="0"/>
              </a:rPr>
              <a:t>Використання нетрадиційних форм і методів проведення уроків виробничого навчання для активізації пізнавальної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lang="uk-UA" sz="2800" i="1" dirty="0" smtClean="0">
                <a:solidFill>
                  <a:srgbClr val="FF0000"/>
                </a:solidFill>
                <a:effectLst/>
                <a:latin typeface="Arial Black" pitchFamily="34" charset="0"/>
                <a:cs typeface="Times New Roman" pitchFamily="18" charset="0"/>
              </a:rPr>
              <a:t>діяльності учнів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Arial Black" pitchFamily="34" charset="0"/>
                <a:cs typeface="Times New Roman" pitchFamily="18" charset="0"/>
              </a:rPr>
              <a:t/>
            </a:r>
            <a:br>
              <a:rPr lang="en-US" sz="2800" i="1" dirty="0" smtClean="0">
                <a:solidFill>
                  <a:srgbClr val="FF0000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uk-UA" sz="2800" i="1" dirty="0" smtClean="0">
                <a:solidFill>
                  <a:srgbClr val="FF0000"/>
                </a:solidFill>
                <a:effectLst/>
                <a:latin typeface="Arial Black" pitchFamily="34" charset="0"/>
                <a:cs typeface="Times New Roman" pitchFamily="18" charset="0"/>
              </a:rPr>
              <a:t> (з досвіду проведення квестів</a:t>
            </a:r>
            <a:r>
              <a:rPr lang="uk-UA" sz="2800" dirty="0" smtClean="0">
                <a:solidFill>
                  <a:srgbClr val="FF0000"/>
                </a:solidFill>
                <a:effectLst/>
                <a:latin typeface="Arial Black" pitchFamily="34" charset="0"/>
                <a:cs typeface="Times New Roman" pitchFamily="18" charset="0"/>
              </a:rPr>
              <a:t>) </a:t>
            </a:r>
            <a:endParaRPr lang="ru-RU" sz="2800" dirty="0">
              <a:solidFill>
                <a:srgbClr val="FF0000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589240"/>
            <a:ext cx="6552728" cy="1080119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Майстер виробничого навчання </a:t>
            </a:r>
          </a:p>
          <a:p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Мацкевич Катерина Володимирівна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сов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58869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355.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1270" y="1844824"/>
            <a:ext cx="3435732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6480720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  <a:latin typeface="Arial Black" pitchFamily="34" charset="0"/>
              </a:rPr>
              <a:t>Нетрадиційні уроки – це неординарні підходи до викладання навчальних дисциплін. </a:t>
            </a:r>
            <a:br>
              <a:rPr lang="uk-UA" sz="28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800" i="1" dirty="0" smtClean="0">
                <a:solidFill>
                  <a:schemeClr val="tx1"/>
                </a:solidFill>
                <a:latin typeface="Arial Black" pitchFamily="34" charset="0"/>
              </a:rPr>
              <a:t>Мета їх проста : пожвавити нудне, захопити творчістю, зацікавити повсякденним, тому що інтерес – це каталізатор усієї навчальної діяльності. </a:t>
            </a:r>
            <a:endParaRPr lang="ru-RU" sz="2800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67b267a10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204864"/>
            <a:ext cx="5184576" cy="41476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040" y="476672"/>
            <a:ext cx="8245424" cy="236227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  <a:latin typeface="Arial Black" pitchFamily="34" charset="0"/>
              </a:rPr>
              <a:t>Одним із </a:t>
            </a:r>
            <a:r>
              <a:rPr lang="uk-UA" sz="2800" i="1" dirty="0" smtClean="0">
                <a:solidFill>
                  <a:schemeClr val="tx1"/>
                </a:solidFill>
                <a:latin typeface="Arial Black" pitchFamily="34" charset="0"/>
              </a:rPr>
              <a:t>найцікавіших  </a:t>
            </a:r>
            <a:r>
              <a:rPr lang="uk-UA" sz="2800" i="1" dirty="0" smtClean="0">
                <a:solidFill>
                  <a:schemeClr val="tx1"/>
                </a:solidFill>
                <a:latin typeface="Arial Black" pitchFamily="34" charset="0"/>
              </a:rPr>
              <a:t>методів проведення уроку виробничого навчання </a:t>
            </a:r>
            <a:r>
              <a:rPr lang="uk-UA" sz="2800" i="1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uk-UA" sz="2800" i="1" dirty="0" smtClean="0">
                <a:solidFill>
                  <a:schemeClr val="tx1"/>
                </a:solidFill>
                <a:latin typeface="Arial Black" pitchFamily="34" charset="0"/>
              </a:rPr>
              <a:t>особисто для мене, </a:t>
            </a:r>
            <a:r>
              <a:rPr lang="uk-UA" sz="2800" i="1" dirty="0" smtClean="0">
                <a:solidFill>
                  <a:schemeClr val="tx1"/>
                </a:solidFill>
                <a:latin typeface="Arial Black" pitchFamily="34" charset="0"/>
              </a:rPr>
              <a:t>є </a:t>
            </a:r>
            <a:r>
              <a:rPr lang="uk-UA" sz="2800" i="1" dirty="0" smtClean="0">
                <a:solidFill>
                  <a:schemeClr val="tx1"/>
                </a:solidFill>
                <a:latin typeface="Arial Black" pitchFamily="34" charset="0"/>
              </a:rPr>
              <a:t>урок у вигляді квесту</a:t>
            </a:r>
            <a:endParaRPr lang="ru-RU" sz="2800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645024"/>
            <a:ext cx="8399784" cy="2664296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uk-UA" sz="2800" dirty="0" err="1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Квест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 – це командна гра, послідовне виконання кількох завдань.</a:t>
            </a:r>
            <a:br>
              <a:rPr lang="uk-UA" sz="2800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uk-UA" sz="2800" dirty="0" err="1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Квест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 проведений на моєму уроці виробничого навчання складався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як із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практичної частини, так і з теоретичної частини</a:t>
            </a:r>
            <a:br>
              <a:rPr lang="uk-UA" sz="2800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Ефект ста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"/>
            <a:ext cx="3816424" cy="3475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72819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Кожне завдання мало регламентовану кількість часу.</a:t>
            </a:r>
            <a:b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Першим завданням було розв'язання кросвордів 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20191226_1050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l="17585" b="3946"/>
          <a:stretch>
            <a:fillRect/>
          </a:stretch>
        </p:blipFill>
        <p:spPr>
          <a:xfrm rot="5586584">
            <a:off x="4672116" y="2349557"/>
            <a:ext cx="4574725" cy="358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Администратор\Рабочий стол\презентация\20191226_104405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10466" b="29635"/>
          <a:stretch>
            <a:fillRect/>
          </a:stretch>
        </p:blipFill>
        <p:spPr bwMode="auto">
          <a:xfrm rot="4637828">
            <a:off x="421955" y="2533584"/>
            <a:ext cx="4201058" cy="311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Наступним завданням було складання пазлів з підбору зачісок до типу обличчя та </a:t>
            </a: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тести, </a:t>
            </a: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які включали в себе питання всіх </a:t>
            </a:r>
            <a:r>
              <a:rPr lang="uk-UA" sz="2800" dirty="0" err="1" smtClean="0">
                <a:solidFill>
                  <a:schemeClr val="tx1"/>
                </a:solidFill>
                <a:latin typeface="Arial Black" pitchFamily="34" charset="0"/>
              </a:rPr>
              <a:t>спецпредметів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Администратор\Рабочий стол\презентация\20191226_10443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4896183">
            <a:off x="-32836" y="2720795"/>
            <a:ext cx="4329916" cy="324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0191226_11095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 rot="319868">
            <a:off x="4533909" y="2620099"/>
            <a:ext cx="4454143" cy="356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1226_1123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5400000">
            <a:off x="4580283" y="2409540"/>
            <a:ext cx="4594627" cy="344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itchFamily="34" charset="0"/>
              </a:rPr>
              <a:t>Завданням для практичної частини було створення зачіски відповідно теми уроку</a:t>
            </a:r>
            <a:r>
              <a:rPr lang="uk-UA" sz="20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Администратор\Рабочий стол\презентация\20191226_112309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9194" b="22184"/>
          <a:stretch>
            <a:fillRect/>
          </a:stretch>
        </p:blipFill>
        <p:spPr bwMode="auto">
          <a:xfrm rot="5400000">
            <a:off x="508595" y="2257789"/>
            <a:ext cx="4355307" cy="331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квестсльч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83264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604448" y="5157192"/>
            <a:ext cx="82352" cy="360040"/>
          </a:xfrm>
        </p:spPr>
        <p:txBody>
          <a:bodyPr>
            <a:normAutofit fontScale="85000" lnSpcReduction="20000"/>
          </a:bodyPr>
          <a:lstStyle/>
          <a:p>
            <a:pPr lvl="6">
              <a:buNone/>
            </a:pPr>
            <a:endParaRPr lang="ru-RU" sz="25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2578298"/>
          </a:xfrm>
        </p:spPr>
        <p:txBody>
          <a:bodyPr>
            <a:noAutofit/>
          </a:bodyPr>
          <a:lstStyle/>
          <a:p>
            <a:pPr lvl="6" algn="ctr" rtl="0">
              <a:spcBef>
                <a:spcPct val="0"/>
              </a:spcBef>
            </a:pPr>
            <a:r>
              <a:rPr lang="uk-UA" sz="2500" b="1" i="1" dirty="0" smtClean="0">
                <a:latin typeface="Arial Black" pitchFamily="34" charset="0"/>
                <a:cs typeface="Times New Roman" pitchFamily="18" charset="0"/>
              </a:rPr>
              <a:t>Я </a:t>
            </a:r>
            <a:r>
              <a:rPr lang="uk-UA" sz="2500" b="1" i="1" dirty="0" smtClean="0">
                <a:latin typeface="Arial Black" pitchFamily="34" charset="0"/>
                <a:cs typeface="Times New Roman" pitchFamily="18" charset="0"/>
              </a:rPr>
              <a:t>вважаю, </a:t>
            </a:r>
            <a:r>
              <a:rPr lang="uk-UA" sz="2500" b="1" i="1" dirty="0" smtClean="0">
                <a:latin typeface="Arial Black" pitchFamily="34" charset="0"/>
                <a:cs typeface="Times New Roman" pitchFamily="18" charset="0"/>
              </a:rPr>
              <a:t>що проведення уроку у формі квесту, підвищує мотивацію, оскільки здобувачі освіти не просто збирають інформацію </a:t>
            </a:r>
            <a:r>
              <a:rPr lang="uk-UA" sz="2500" b="1" i="1" dirty="0" smtClean="0">
                <a:latin typeface="Arial Black" pitchFamily="34" charset="0"/>
                <a:cs typeface="Times New Roman" pitchFamily="18" charset="0"/>
              </a:rPr>
              <a:t>, а </a:t>
            </a:r>
            <a:r>
              <a:rPr lang="uk-UA" sz="2500" b="1" i="1" dirty="0" smtClean="0">
                <a:latin typeface="Arial Black" pitchFamily="34" charset="0"/>
                <a:cs typeface="Times New Roman" pitchFamily="18" charset="0"/>
              </a:rPr>
              <a:t>трансформують її для виконання завдання та вирішення поставленої проблеми</a:t>
            </a:r>
            <a:r>
              <a:rPr lang="ru-RU" sz="2500" b="1" dirty="0" smtClean="0">
                <a:latin typeface="Arial Black" pitchFamily="34" charset="0"/>
              </a:rPr>
              <a:t/>
            </a:r>
            <a:br>
              <a:rPr lang="ru-RU" sz="2500" b="1" dirty="0" smtClean="0">
                <a:latin typeface="Arial Black" pitchFamily="34" charset="0"/>
              </a:rPr>
            </a:b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105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Black</vt:lpstr>
      <vt:lpstr>Lucida Sans Unicode</vt:lpstr>
      <vt:lpstr>Times New Roman</vt:lpstr>
      <vt:lpstr>Verdana</vt:lpstr>
      <vt:lpstr>Wingdings 2</vt:lpstr>
      <vt:lpstr>Wingdings 3</vt:lpstr>
      <vt:lpstr>Открытая</vt:lpstr>
      <vt:lpstr> Тема:  Використання нетрадиційних форм і методів проведення уроків виробничого навчання для активізації пізнавальної діяльності учнів  (з досвіду проведення квестів) </vt:lpstr>
      <vt:lpstr>Нетрадиційні уроки – це неординарні підходи до викладання навчальних дисциплін.  Мета їх проста : пожвавити нудне, захопити творчістю, зацікавити повсякденним, тому що інтерес – це каталізатор усієї навчальної діяльності. </vt:lpstr>
      <vt:lpstr>Одним із найцікавіших  методів проведення уроку виробничого навчання , особисто для мене, є урок у вигляді квесту</vt:lpstr>
      <vt:lpstr> Квест – це командна гра, послідовне виконання кількох завдань. Квест проведений на моєму уроці виробничого навчання складався як із практичної частини, так і з теоретичної частини  </vt:lpstr>
      <vt:lpstr>Кожне завдання мало регламентовану кількість часу. Першим завданням було розв'язання кросвордів </vt:lpstr>
      <vt:lpstr>Наступним завданням було складання пазлів з підбору зачісок до типу обличчя та тести, які включали в себе питання всіх спецпредметів</vt:lpstr>
      <vt:lpstr>Завданням для практичної частини було створення зачіски відповідно теми уроку.</vt:lpstr>
      <vt:lpstr>Я вважаю, що проведення уроку у формі квесту, підвищує мотивацію, оскільки здобувачі освіти не просто збирають інформацію , а трансформують її для виконання завдання та вирішення поставленої проблеми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Використання нетрадиційних форм і методів проведення уроків виробничого навчання для активізації пізнавальної діяльності учнів (з досвіду проведення квестів) </dc:title>
  <cp:lastModifiedBy>Блажко Галина Євгенівна</cp:lastModifiedBy>
  <cp:revision>14</cp:revision>
  <dcterms:modified xsi:type="dcterms:W3CDTF">2020-01-08T12:46:26Z</dcterms:modified>
</cp:coreProperties>
</file>