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2" r:id="rId2"/>
    <p:sldId id="281" r:id="rId3"/>
    <p:sldId id="282" r:id="rId4"/>
    <p:sldId id="272" r:id="rId5"/>
    <p:sldId id="274" r:id="rId6"/>
    <p:sldId id="276" r:id="rId7"/>
    <p:sldId id="257" r:id="rId8"/>
    <p:sldId id="259" r:id="rId9"/>
    <p:sldId id="258" r:id="rId10"/>
    <p:sldId id="316" r:id="rId11"/>
    <p:sldId id="317" r:id="rId12"/>
    <p:sldId id="318" r:id="rId13"/>
    <p:sldId id="319" r:id="rId14"/>
    <p:sldId id="320" r:id="rId15"/>
    <p:sldId id="321" r:id="rId16"/>
    <p:sldId id="308" r:id="rId17"/>
    <p:sldId id="309" r:id="rId18"/>
    <p:sldId id="310" r:id="rId19"/>
    <p:sldId id="302" r:id="rId20"/>
    <p:sldId id="304" r:id="rId21"/>
    <p:sldId id="305" r:id="rId22"/>
    <p:sldId id="306" r:id="rId23"/>
    <p:sldId id="290" r:id="rId24"/>
    <p:sldId id="292" r:id="rId25"/>
    <p:sldId id="295" r:id="rId26"/>
    <p:sldId id="296" r:id="rId27"/>
    <p:sldId id="297" r:id="rId28"/>
    <p:sldId id="298" r:id="rId29"/>
    <p:sldId id="299" r:id="rId30"/>
    <p:sldId id="300" r:id="rId31"/>
    <p:sldId id="285" r:id="rId32"/>
    <p:sldId id="286" r:id="rId33"/>
    <p:sldId id="289" r:id="rId34"/>
    <p:sldId id="288" r:id="rId35"/>
    <p:sldId id="311" r:id="rId36"/>
    <p:sldId id="314" r:id="rId37"/>
    <p:sldId id="315" r:id="rId38"/>
    <p:sldId id="263" r:id="rId39"/>
    <p:sldId id="264" r:id="rId40"/>
    <p:sldId id="265" r:id="rId41"/>
    <p:sldId id="266" r:id="rId42"/>
    <p:sldId id="267" r:id="rId43"/>
    <p:sldId id="268" r:id="rId44"/>
    <p:sldId id="313" r:id="rId45"/>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28" autoAdjust="0"/>
  </p:normalViewPr>
  <p:slideViewPr>
    <p:cSldViewPr>
      <p:cViewPr>
        <p:scale>
          <a:sx n="100" d="100"/>
          <a:sy n="100" d="100"/>
        </p:scale>
        <p:origin x="-312" y="-1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97868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384019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245747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29568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248670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21BF360B-1764-45D7-B22E-94BBB4D7F9B1}" type="datetimeFigureOut">
              <a:rPr lang="uk-UA" smtClean="0"/>
              <a:t>09.01.2020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427008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21BF360B-1764-45D7-B22E-94BBB4D7F9B1}" type="datetimeFigureOut">
              <a:rPr lang="uk-UA" smtClean="0"/>
              <a:t>09.01.2020</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83762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21BF360B-1764-45D7-B22E-94BBB4D7F9B1}" type="datetimeFigureOut">
              <a:rPr lang="uk-UA" smtClean="0"/>
              <a:t>09.01.2020</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428518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BF360B-1764-45D7-B22E-94BBB4D7F9B1}" type="datetimeFigureOut">
              <a:rPr lang="uk-UA" smtClean="0"/>
              <a:t>09.01.2020</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85539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1BF360B-1764-45D7-B22E-94BBB4D7F9B1}" type="datetimeFigureOut">
              <a:rPr lang="uk-UA" smtClean="0"/>
              <a:t>09.01.2020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52242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1BF360B-1764-45D7-B22E-94BBB4D7F9B1}" type="datetimeFigureOut">
              <a:rPr lang="uk-UA" smtClean="0"/>
              <a:t>09.01.2020</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4F41193D-9838-4E66-A5B2-C4B3FE468B52}" type="slidenum">
              <a:rPr lang="uk-UA" smtClean="0"/>
              <a:t>‹#›</a:t>
            </a:fld>
            <a:endParaRPr lang="uk-UA"/>
          </a:p>
        </p:txBody>
      </p:sp>
    </p:spTree>
    <p:extLst>
      <p:ext uri="{BB962C8B-B14F-4D97-AF65-F5344CB8AC3E}">
        <p14:creationId xmlns:p14="http://schemas.microsoft.com/office/powerpoint/2010/main" val="261717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F360B-1764-45D7-B22E-94BBB4D7F9B1}" type="datetimeFigureOut">
              <a:rPr lang="uk-UA" smtClean="0"/>
              <a:t>09.01.2020</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1193D-9838-4E66-A5B2-C4B3FE468B52}" type="slidenum">
              <a:rPr lang="uk-UA" smtClean="0"/>
              <a:t>‹#›</a:t>
            </a:fld>
            <a:endParaRPr lang="uk-UA"/>
          </a:p>
        </p:txBody>
      </p:sp>
    </p:spTree>
    <p:extLst>
      <p:ext uri="{BB962C8B-B14F-4D97-AF65-F5344CB8AC3E}">
        <p14:creationId xmlns:p14="http://schemas.microsoft.com/office/powerpoint/2010/main" val="262764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uk-UA" sz="4400" b="1" i="1" dirty="0">
                <a:solidFill>
                  <a:schemeClr val="tx2"/>
                </a:solidFill>
              </a:rPr>
              <a:t>Інноваційні технології </a:t>
            </a:r>
            <a:endParaRPr lang="uk-UA" sz="4400" b="1" i="1" dirty="0" smtClean="0">
              <a:solidFill>
                <a:schemeClr val="tx2"/>
              </a:solidFill>
            </a:endParaRPr>
          </a:p>
          <a:p>
            <a:pPr marL="0" indent="0" algn="ctr">
              <a:buNone/>
            </a:pPr>
            <a:r>
              <a:rPr lang="uk-UA" sz="4400" b="1" i="1" dirty="0" smtClean="0">
                <a:solidFill>
                  <a:schemeClr val="tx2"/>
                </a:solidFill>
              </a:rPr>
              <a:t>в </a:t>
            </a:r>
            <a:r>
              <a:rPr lang="uk-UA" sz="4400" b="1" i="1" dirty="0">
                <a:solidFill>
                  <a:schemeClr val="tx2"/>
                </a:solidFill>
              </a:rPr>
              <a:t>поліграфії – нові можливості для реклами</a:t>
            </a:r>
            <a:endParaRPr lang="uk-UA" sz="4400" i="1" dirty="0">
              <a:solidFill>
                <a:schemeClr val="tx2"/>
              </a:solidFill>
            </a:endParaRPr>
          </a:p>
          <a:p>
            <a:endParaRPr lang="uk-UA" dirty="0"/>
          </a:p>
        </p:txBody>
      </p:sp>
    </p:spTree>
    <p:extLst>
      <p:ext uri="{BB962C8B-B14F-4D97-AF65-F5344CB8AC3E}">
        <p14:creationId xmlns:p14="http://schemas.microsoft.com/office/powerpoint/2010/main" val="6094230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uk-UA" sz="1800" dirty="0"/>
              <a:t>Типографія Вольф продовжує дивувати своїх клієнтів та надає нову послугу!</a:t>
            </a:r>
          </a:p>
          <a:p>
            <a:pPr marL="0" indent="0">
              <a:buNone/>
            </a:pPr>
            <a:r>
              <a:rPr lang="uk-UA" sz="1800" dirty="0"/>
              <a:t>Друк на металізованому папері щільністю 350 г/м2</a:t>
            </a:r>
          </a:p>
          <a:p>
            <a:pPr marL="0" indent="0">
              <a:buNone/>
            </a:pPr>
            <a:r>
              <a:rPr lang="uk-UA" sz="1800" dirty="0"/>
              <a:t>Це може бути яскрава блискуча візитка, обкладинка блокнота, запрошення на весілля</a:t>
            </a:r>
            <a:r>
              <a:rPr lang="uk-UA" sz="1800" dirty="0" smtClean="0"/>
              <a:t>.</a:t>
            </a:r>
          </a:p>
          <a:p>
            <a:pPr marL="0" indent="0">
              <a:buNone/>
            </a:pPr>
            <a:endParaRPr lang="uk-UA" sz="1800" dirty="0"/>
          </a:p>
        </p:txBody>
      </p:sp>
      <p:sp>
        <p:nvSpPr>
          <p:cNvPr id="4" name="Прямоугольник 3"/>
          <p:cNvSpPr/>
          <p:nvPr/>
        </p:nvSpPr>
        <p:spPr>
          <a:xfrm>
            <a:off x="2699792" y="260648"/>
            <a:ext cx="3672408" cy="646331"/>
          </a:xfrm>
          <a:prstGeom prst="rect">
            <a:avLst/>
          </a:prstGeom>
        </p:spPr>
        <p:txBody>
          <a:bodyPr wrap="square">
            <a:spAutoFit/>
          </a:bodyPr>
          <a:lstStyle/>
          <a:p>
            <a:r>
              <a:rPr lang="uk-UA" b="1" dirty="0"/>
              <a:t>Візитки як інструмент </a:t>
            </a:r>
            <a:r>
              <a:rPr lang="uk-UA" b="1" dirty="0" smtClean="0"/>
              <a:t>бізнесу</a:t>
            </a:r>
          </a:p>
          <a:p>
            <a:endParaRPr lang="uk-UA" b="1" dirty="0"/>
          </a:p>
        </p:txBody>
      </p:sp>
      <p:sp>
        <p:nvSpPr>
          <p:cNvPr id="5" name="Прямоугольник 4"/>
          <p:cNvSpPr/>
          <p:nvPr/>
        </p:nvSpPr>
        <p:spPr>
          <a:xfrm>
            <a:off x="2051720" y="603548"/>
            <a:ext cx="4572000" cy="646331"/>
          </a:xfrm>
          <a:prstGeom prst="rect">
            <a:avLst/>
          </a:prstGeom>
        </p:spPr>
        <p:txBody>
          <a:bodyPr>
            <a:spAutoFit/>
          </a:bodyPr>
          <a:lstStyle/>
          <a:p>
            <a:r>
              <a:rPr lang="uk-UA" dirty="0"/>
              <a:t>Візитки–це не тільки носій інформації, але і важливий показник статусу та престижу</a:t>
            </a:r>
          </a:p>
        </p:txBody>
      </p:sp>
      <p:pic>
        <p:nvPicPr>
          <p:cNvPr id="6" name="Рисунок 5" descr="Роскошный лак теперь по карману всем"/>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996952"/>
            <a:ext cx="5048885" cy="2861310"/>
          </a:xfrm>
          <a:prstGeom prst="rect">
            <a:avLst/>
          </a:prstGeom>
          <a:noFill/>
          <a:ln>
            <a:noFill/>
          </a:ln>
        </p:spPr>
      </p:pic>
    </p:spTree>
    <p:extLst>
      <p:ext uri="{BB962C8B-B14F-4D97-AF65-F5344CB8AC3E}">
        <p14:creationId xmlns:p14="http://schemas.microsoft.com/office/powerpoint/2010/main" val="10031276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1800" dirty="0" smtClean="0"/>
              <a:t>Тиснення золотом</a:t>
            </a:r>
            <a:endParaRPr lang="uk-UA" sz="1800" dirty="0"/>
          </a:p>
        </p:txBody>
      </p:sp>
      <p:pic>
        <p:nvPicPr>
          <p:cNvPr id="6" name="Рисунок 5" descr="Визитки 90x50, Мелованная Матовая 350 г, Тиснение золотом"/>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5616624" cy="5212214"/>
          </a:xfrm>
          <a:prstGeom prst="rect">
            <a:avLst/>
          </a:prstGeom>
          <a:noFill/>
          <a:ln>
            <a:noFill/>
          </a:ln>
        </p:spPr>
      </p:pic>
    </p:spTree>
    <p:extLst>
      <p:ext uri="{BB962C8B-B14F-4D97-AF65-F5344CB8AC3E}">
        <p14:creationId xmlns:p14="http://schemas.microsoft.com/office/powerpoint/2010/main" val="3142991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1800" b="1" dirty="0" smtClean="0"/>
              <a:t>Триплекс-візитки</a:t>
            </a:r>
            <a:endParaRPr lang="uk-UA" sz="1800" b="1" dirty="0"/>
          </a:p>
        </p:txBody>
      </p:sp>
      <p:sp>
        <p:nvSpPr>
          <p:cNvPr id="3" name="Объект 2"/>
          <p:cNvSpPr>
            <a:spLocks noGrp="1"/>
          </p:cNvSpPr>
          <p:nvPr>
            <p:ph idx="1"/>
          </p:nvPr>
        </p:nvSpPr>
        <p:spPr>
          <a:xfrm>
            <a:off x="467544" y="1124744"/>
            <a:ext cx="8229600" cy="4525963"/>
          </a:xfrm>
        </p:spPr>
        <p:txBody>
          <a:bodyPr>
            <a:normAutofit/>
          </a:bodyPr>
          <a:lstStyle/>
          <a:p>
            <a:pPr marL="0" indent="0">
              <a:buNone/>
            </a:pPr>
            <a:r>
              <a:rPr lang="uk-UA" sz="1800" dirty="0" smtClean="0"/>
              <a:t>Для того щоб підкреслити індивідуальність, посилити впізнання, вам потрібна візитка, яка буде виглядати достойно, професійно та цікаво. Саме так виглядає Триплекс-візитка.</a:t>
            </a:r>
            <a:endParaRPr lang="uk-UA" sz="1800" dirty="0"/>
          </a:p>
        </p:txBody>
      </p:sp>
      <p:pic>
        <p:nvPicPr>
          <p:cNvPr id="4" name="Рисунок 3" descr="Визитки Триплекс (Triplex), 1050 г/м, зеленые 22038"/>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276872"/>
            <a:ext cx="5400600" cy="4010262"/>
          </a:xfrm>
          <a:prstGeom prst="rect">
            <a:avLst/>
          </a:prstGeom>
          <a:noFill/>
          <a:ln>
            <a:noFill/>
          </a:ln>
        </p:spPr>
      </p:pic>
    </p:spTree>
    <p:extLst>
      <p:ext uri="{BB962C8B-B14F-4D97-AF65-F5344CB8AC3E}">
        <p14:creationId xmlns:p14="http://schemas.microsoft.com/office/powerpoint/2010/main" val="1335270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b="1" dirty="0" smtClean="0"/>
              <a:t>Дзеркальні </a:t>
            </a:r>
            <a:r>
              <a:rPr lang="uk-UA" sz="2000" b="1" dirty="0"/>
              <a:t>візитки</a:t>
            </a:r>
          </a:p>
        </p:txBody>
      </p:sp>
      <p:pic>
        <p:nvPicPr>
          <p:cNvPr id="4" name="Объект 3" descr="Визитки Евро 85x55, Бумага Зеркальная 350 г, Без покрытия"/>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776" y="1628800"/>
            <a:ext cx="4525963" cy="4525963"/>
          </a:xfrm>
          <a:prstGeom prst="rect">
            <a:avLst/>
          </a:prstGeom>
          <a:noFill/>
          <a:ln>
            <a:noFill/>
          </a:ln>
        </p:spPr>
      </p:pic>
    </p:spTree>
    <p:extLst>
      <p:ext uri="{BB962C8B-B14F-4D97-AF65-F5344CB8AC3E}">
        <p14:creationId xmlns:p14="http://schemas.microsoft.com/office/powerpoint/2010/main" val="35900500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88640"/>
            <a:ext cx="7772400" cy="938535"/>
          </a:xfrm>
        </p:spPr>
        <p:txBody>
          <a:bodyPr>
            <a:normAutofit/>
          </a:bodyPr>
          <a:lstStyle/>
          <a:p>
            <a:r>
              <a:rPr lang="uk-UA" sz="2000" b="1" dirty="0"/>
              <a:t>З глянцевою ламінацією</a:t>
            </a:r>
          </a:p>
        </p:txBody>
      </p:sp>
      <p:sp>
        <p:nvSpPr>
          <p:cNvPr id="3" name="Подзаголовок 2"/>
          <p:cNvSpPr>
            <a:spLocks noGrp="1"/>
          </p:cNvSpPr>
          <p:nvPr>
            <p:ph type="subTitle" idx="1"/>
          </p:nvPr>
        </p:nvSpPr>
        <p:spPr/>
        <p:txBody>
          <a:bodyPr/>
          <a:lstStyle/>
          <a:p>
            <a:r>
              <a:rPr lang="uk-UA" dirty="0"/>
              <a:t>З глянцевою ламінацією</a:t>
            </a:r>
          </a:p>
          <a:p>
            <a:endParaRPr lang="uk-UA" dirty="0"/>
          </a:p>
        </p:txBody>
      </p:sp>
      <p:pic>
        <p:nvPicPr>
          <p:cNvPr id="4" name="Рисунок 3" descr="Визитки с глянцевой ламинацией 22054"/>
          <p:cNvPicPr/>
          <p:nvPr/>
        </p:nvPicPr>
        <p:blipFill>
          <a:blip r:embed="rId2">
            <a:extLst>
              <a:ext uri="{28A0092B-C50C-407E-A947-70E740481C1C}">
                <a14:useLocalDpi xmlns:a14="http://schemas.microsoft.com/office/drawing/2010/main" val="0"/>
              </a:ext>
            </a:extLst>
          </a:blip>
          <a:srcRect/>
          <a:stretch>
            <a:fillRect/>
          </a:stretch>
        </p:blipFill>
        <p:spPr bwMode="auto">
          <a:xfrm>
            <a:off x="1713865" y="980729"/>
            <a:ext cx="6026487" cy="5306406"/>
          </a:xfrm>
          <a:prstGeom prst="rect">
            <a:avLst/>
          </a:prstGeom>
          <a:noFill/>
          <a:ln>
            <a:noFill/>
          </a:ln>
        </p:spPr>
      </p:pic>
    </p:spTree>
    <p:extLst>
      <p:ext uri="{BB962C8B-B14F-4D97-AF65-F5344CB8AC3E}">
        <p14:creationId xmlns:p14="http://schemas.microsoft.com/office/powerpoint/2010/main" val="2839719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b="1" dirty="0"/>
              <a:t>З гібридним лакуванням</a:t>
            </a:r>
          </a:p>
        </p:txBody>
      </p:sp>
      <p:pic>
        <p:nvPicPr>
          <p:cNvPr id="4" name="Объект 3" descr="Визитки с выборочным Гибридным лаком 2311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ln>
            <a:noFill/>
          </a:ln>
        </p:spPr>
      </p:pic>
    </p:spTree>
    <p:extLst>
      <p:ext uri="{BB962C8B-B14F-4D97-AF65-F5344CB8AC3E}">
        <p14:creationId xmlns:p14="http://schemas.microsoft.com/office/powerpoint/2010/main" val="27050810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b="1" dirty="0"/>
              <a:t>Креативна реклама на будівлях та спорудах</a:t>
            </a:r>
            <a:br>
              <a:rPr lang="uk-UA" sz="2000" b="1" dirty="0"/>
            </a:br>
            <a:endParaRPr lang="uk-UA" sz="2000" b="1" dirty="0"/>
          </a:p>
        </p:txBody>
      </p:sp>
      <p:sp>
        <p:nvSpPr>
          <p:cNvPr id="3" name="Объект 2"/>
          <p:cNvSpPr>
            <a:spLocks noGrp="1"/>
          </p:cNvSpPr>
          <p:nvPr>
            <p:ph idx="1"/>
          </p:nvPr>
        </p:nvSpPr>
        <p:spPr>
          <a:xfrm>
            <a:off x="467544" y="908720"/>
            <a:ext cx="8229600" cy="648072"/>
          </a:xfrm>
        </p:spPr>
        <p:txBody>
          <a:bodyPr>
            <a:normAutofit fontScale="77500" lnSpcReduction="20000"/>
          </a:bodyPr>
          <a:lstStyle/>
          <a:p>
            <a:pPr marL="0" indent="0">
              <a:buNone/>
            </a:pPr>
            <a:r>
              <a:rPr lang="uk-UA" sz="1900" dirty="0" smtClean="0"/>
              <a:t>Вона стає </a:t>
            </a:r>
            <a:r>
              <a:rPr lang="uk-UA" sz="1900" dirty="0"/>
              <a:t>невід’ємною частиною сучасних міст. Рекламні зображення стають ще більш об’ємними. Вони вимагають більших площ, для чого підходять стіни та дахи домів.</a:t>
            </a:r>
          </a:p>
          <a:p>
            <a:pPr marL="0" indent="0">
              <a:buNone/>
            </a:pPr>
            <a:r>
              <a:rPr lang="uk-UA" sz="1600" dirty="0"/>
              <a:t> </a:t>
            </a:r>
          </a:p>
          <a:p>
            <a:endParaRPr lang="uk-UA" dirty="0"/>
          </a:p>
        </p:txBody>
      </p:sp>
      <p:pic>
        <p:nvPicPr>
          <p:cNvPr id="7" name="Рисунок 6" descr="https://ru5.anyfad.com/items/t1@8e823502-d558-4293-858c-92ba09259ef6/Kreativnaya-reklama-na-zdaniyah.jpg"/>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14664"/>
            <a:ext cx="7560839" cy="4909334"/>
          </a:xfrm>
          <a:prstGeom prst="rect">
            <a:avLst/>
          </a:prstGeom>
          <a:noFill/>
          <a:ln>
            <a:noFill/>
          </a:ln>
        </p:spPr>
      </p:pic>
    </p:spTree>
    <p:custDataLst>
      <p:tags r:id="rId1"/>
    </p:custDataLst>
    <p:extLst>
      <p:ext uri="{BB962C8B-B14F-4D97-AF65-F5344CB8AC3E}">
        <p14:creationId xmlns:p14="http://schemas.microsoft.com/office/powerpoint/2010/main" val="1630312673"/>
      </p:ext>
    </p:extLst>
  </p:cSld>
  <p:clrMapOvr>
    <a:masterClrMapping/>
  </p:clrMapOvr>
  <mc:AlternateContent xmlns:mc="http://schemas.openxmlformats.org/markup-compatibility/2006" xmlns:p14="http://schemas.microsoft.com/office/powerpoint/2010/main">
    <mc:Choice Requires="p14">
      <p:transition spd="slow" advTm="10730">
        <p14:flash/>
      </p:transition>
    </mc:Choice>
    <mc:Fallback xmlns="">
      <p:transition spd="slow" advTm="107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ru3.anyfad.com/items/t1@185b0291-f3dc-4499-8f10-48ca2d48e5d6/Kreativnaya-reklama-na-zdaniyah.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048" y="589870"/>
            <a:ext cx="3888432" cy="5678091"/>
          </a:xfrm>
          <a:prstGeom prst="rect">
            <a:avLst/>
          </a:prstGeom>
          <a:noFill/>
          <a:ln>
            <a:noFill/>
          </a:ln>
        </p:spPr>
      </p:pic>
      <p:pic>
        <p:nvPicPr>
          <p:cNvPr id="6" name="Рисунок 5" descr="Anando Milk – Superhuman Powers - Advertising Agency: McCANN ERICKSON, Mumbai, India Creative Advertising, Рекламная Кампания, Смешная Реклама, Рекламный Плакат, Графическое Искусство, Уличный Маркетинг, Партизанский Маркетинг, Креативная Реклама, Рекламные Кампании"/>
          <p:cNvPicPr/>
          <p:nvPr/>
        </p:nvPicPr>
        <p:blipFill>
          <a:blip r:embed="rId4">
            <a:extLst>
              <a:ext uri="{28A0092B-C50C-407E-A947-70E740481C1C}">
                <a14:useLocalDpi xmlns:a14="http://schemas.microsoft.com/office/drawing/2010/main" val="0"/>
              </a:ext>
            </a:extLst>
          </a:blip>
          <a:srcRect/>
          <a:stretch>
            <a:fillRect/>
          </a:stretch>
        </p:blipFill>
        <p:spPr bwMode="auto">
          <a:xfrm>
            <a:off x="467544" y="608626"/>
            <a:ext cx="4104456" cy="5640581"/>
          </a:xfrm>
          <a:prstGeom prst="rect">
            <a:avLst/>
          </a:prstGeom>
          <a:noFill/>
          <a:ln>
            <a:noFill/>
          </a:ln>
        </p:spPr>
      </p:pic>
    </p:spTree>
    <p:custDataLst>
      <p:tags r:id="rId1"/>
    </p:custDataLst>
    <p:extLst>
      <p:ext uri="{BB962C8B-B14F-4D97-AF65-F5344CB8AC3E}">
        <p14:creationId xmlns:p14="http://schemas.microsoft.com/office/powerpoint/2010/main" val="2126505838"/>
      </p:ext>
    </p:extLst>
  </p:cSld>
  <p:clrMapOvr>
    <a:masterClrMapping/>
  </p:clrMapOvr>
  <mc:AlternateContent xmlns:mc="http://schemas.openxmlformats.org/markup-compatibility/2006" xmlns:p14="http://schemas.microsoft.com/office/powerpoint/2010/main">
    <mc:Choice Requires="p14">
      <p:transition spd="slow" advTm="8891">
        <p14:flash/>
      </p:transition>
    </mc:Choice>
    <mc:Fallback xmlns="">
      <p:transition spd="slow" advTm="88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uk-UA" sz="1400" b="1" dirty="0" err="1" smtClean="0"/>
              <a:t>Siemens</a:t>
            </a:r>
            <a:r>
              <a:rPr lang="uk-UA" sz="1400" b="1" dirty="0"/>
              <a:t>.</a:t>
            </a:r>
            <a:r>
              <a:rPr lang="uk-UA" sz="1400" dirty="0"/>
              <a:t> </a:t>
            </a:r>
            <a:r>
              <a:rPr lang="uk-UA" sz="1400" dirty="0" smtClean="0"/>
              <a:t>Трішечки уяви, і двері перетворюються в величезні вінчики для міксера  </a:t>
            </a:r>
            <a:r>
              <a:rPr lang="uk-UA" sz="1400" dirty="0" err="1"/>
              <a:t>Siemens</a:t>
            </a:r>
            <a:r>
              <a:rPr lang="uk-UA" sz="1400" dirty="0"/>
              <a:t>. </a:t>
            </a:r>
            <a:r>
              <a:rPr lang="uk-UA" sz="1400" dirty="0" smtClean="0"/>
              <a:t>Захочеш забути таке видовище і не зможеш</a:t>
            </a:r>
            <a:endParaRPr lang="uk-UA" sz="1400" dirty="0"/>
          </a:p>
        </p:txBody>
      </p:sp>
      <p:pic>
        <p:nvPicPr>
          <p:cNvPr id="4" name="Рисунок 3" descr=" "/>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08720"/>
            <a:ext cx="5832648" cy="5514052"/>
          </a:xfrm>
          <a:prstGeom prst="rect">
            <a:avLst/>
          </a:prstGeom>
          <a:noFill/>
          <a:ln>
            <a:noFill/>
          </a:ln>
        </p:spPr>
      </p:pic>
    </p:spTree>
    <p:extLst>
      <p:ext uri="{BB962C8B-B14F-4D97-AF65-F5344CB8AC3E}">
        <p14:creationId xmlns:p14="http://schemas.microsoft.com/office/powerpoint/2010/main" val="22830117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04665"/>
            <a:ext cx="8229600" cy="1944216"/>
          </a:xfrm>
        </p:spPr>
        <p:txBody>
          <a:bodyPr>
            <a:normAutofit fontScale="92500" lnSpcReduction="20000"/>
          </a:bodyPr>
          <a:lstStyle/>
          <a:p>
            <a:pPr marL="0" indent="0">
              <a:buNone/>
            </a:pPr>
            <a:r>
              <a:rPr lang="uk-UA" sz="1600" dirty="0">
                <a:latin typeface="Times New Roman"/>
                <a:ea typeface="Calibri"/>
              </a:rPr>
              <a:t>Реклама на транспорті – один із самих ефективних видів зовнішньої реклами</a:t>
            </a:r>
            <a:r>
              <a:rPr lang="uk-UA" sz="1600" dirty="0">
                <a:ea typeface="Calibri"/>
                <a:cs typeface="Times New Roman"/>
              </a:rPr>
              <a:t>. Кожного дня її переглядають десятки тисяч людей, маючи при цьому низьку собівартість. Поклеївши автомобіль один раз рекламним матеріалом, компанія отримує безкоштовну рекламу кожного разу коли виїжджає на маршрут або навіть просто коли стоїть. Крім </a:t>
            </a:r>
            <a:r>
              <a:rPr lang="uk-UA" sz="1600" dirty="0" smtClean="0">
                <a:ea typeface="Calibri"/>
                <a:cs typeface="Times New Roman"/>
              </a:rPr>
              <a:t>того, </a:t>
            </a:r>
            <a:r>
              <a:rPr lang="uk-UA" sz="1600" dirty="0">
                <a:ea typeface="Calibri"/>
                <a:cs typeface="Times New Roman"/>
              </a:rPr>
              <a:t>це ефективний спосіб </a:t>
            </a:r>
            <a:r>
              <a:rPr lang="uk-UA" sz="1600" dirty="0" err="1">
                <a:ea typeface="Calibri"/>
                <a:cs typeface="Times New Roman"/>
              </a:rPr>
              <a:t>брендування</a:t>
            </a:r>
            <a:r>
              <a:rPr lang="uk-UA" sz="1600" dirty="0">
                <a:ea typeface="Calibri"/>
                <a:cs typeface="Times New Roman"/>
              </a:rPr>
              <a:t> транспорту компанії в фірмовий стиль. </a:t>
            </a:r>
            <a:r>
              <a:rPr lang="uk-UA" sz="1600" dirty="0" err="1">
                <a:ea typeface="Calibri"/>
                <a:cs typeface="Times New Roman"/>
              </a:rPr>
              <a:t>Поклейка</a:t>
            </a:r>
            <a:r>
              <a:rPr lang="uk-UA" sz="1600" dirty="0">
                <a:ea typeface="Calibri"/>
                <a:cs typeface="Times New Roman"/>
              </a:rPr>
              <a:t> плівкою коштує набагато дешевше, чим  </a:t>
            </a:r>
            <a:r>
              <a:rPr lang="uk-UA" sz="1600" dirty="0" err="1">
                <a:ea typeface="Calibri"/>
                <a:cs typeface="Times New Roman"/>
              </a:rPr>
              <a:t>покраска</a:t>
            </a:r>
            <a:r>
              <a:rPr lang="uk-UA" sz="1600" dirty="0">
                <a:ea typeface="Calibri"/>
                <a:cs typeface="Times New Roman"/>
              </a:rPr>
              <a:t> авто, та дає більше простору для втілення дизайнерських/рекламних ідей</a:t>
            </a:r>
            <a:r>
              <a:rPr lang="uk-UA" sz="1600" dirty="0" smtClean="0">
                <a:ea typeface="Calibri"/>
                <a:cs typeface="Times New Roman"/>
              </a:rPr>
              <a:t>.</a:t>
            </a:r>
          </a:p>
          <a:p>
            <a:pPr marL="0" indent="0">
              <a:buNone/>
            </a:pPr>
            <a:endParaRPr lang="uk-UA" sz="1600" dirty="0">
              <a:cs typeface="Times New Roman"/>
            </a:endParaRPr>
          </a:p>
          <a:p>
            <a:pPr marL="0" indent="0">
              <a:buNone/>
            </a:pPr>
            <a:r>
              <a:rPr lang="uk-UA" sz="1600" b="1" dirty="0"/>
              <a:t>Австралійський </a:t>
            </a:r>
            <a:r>
              <a:rPr lang="uk-UA" sz="1600" b="1" dirty="0" smtClean="0"/>
              <a:t>зоопарк запрошує відвідувачів до себе: </a:t>
            </a:r>
            <a:r>
              <a:rPr lang="uk-UA" sz="1600" dirty="0"/>
              <a:t>«Приходьте в зоопарк, поки зоопарк не прийшов до вас»</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48880"/>
            <a:ext cx="8198176" cy="379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9075327"/>
      </p:ext>
    </p:extLst>
  </p:cSld>
  <p:clrMapOvr>
    <a:masterClrMapping/>
  </p:clrMapOvr>
  <mc:AlternateContent xmlns:mc="http://schemas.openxmlformats.org/markup-compatibility/2006" xmlns:p14="http://schemas.microsoft.com/office/powerpoint/2010/main">
    <mc:Choice Requires="p14">
      <p:transition spd="slow" advTm="15836">
        <p14:flash/>
      </p:transition>
    </mc:Choice>
    <mc:Fallback xmlns="">
      <p:transition spd="slow" advTm="158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uk-UA" sz="1800" b="1" dirty="0" smtClean="0"/>
              <a:t>Інноваційні технології в поліграфії – нові можливості для реклами</a:t>
            </a:r>
            <a:endParaRPr lang="ru-RU" sz="1800" b="1" dirty="0"/>
          </a:p>
        </p:txBody>
      </p:sp>
      <p:sp>
        <p:nvSpPr>
          <p:cNvPr id="3" name="Объект 2"/>
          <p:cNvSpPr>
            <a:spLocks noGrp="1"/>
          </p:cNvSpPr>
          <p:nvPr>
            <p:ph idx="1"/>
          </p:nvPr>
        </p:nvSpPr>
        <p:spPr>
          <a:xfrm>
            <a:off x="539552" y="1124744"/>
            <a:ext cx="8229600" cy="4525963"/>
          </a:xfrm>
        </p:spPr>
        <p:txBody>
          <a:bodyPr>
            <a:normAutofit/>
          </a:bodyPr>
          <a:lstStyle/>
          <a:p>
            <a:pPr marL="0" indent="0">
              <a:buNone/>
            </a:pPr>
            <a:r>
              <a:rPr lang="uk-UA" sz="1600" dirty="0"/>
              <a:t>Кожен рекламодавець розуміє, що успіх в бізнесі залежить від кількості зацікавлених клієнтів. А тому він розміщує масові замовлення на виготовлення рекламної продукції тільки в тій типографії та дизайнерській студії, які здатні запропонувати дещо незвичайне. Саме новітні технології здатні зробити поліграфічну продукцію унікальною</a:t>
            </a:r>
            <a:r>
              <a:rPr lang="uk-UA" sz="1600" dirty="0" smtClean="0"/>
              <a:t>.</a:t>
            </a:r>
          </a:p>
          <a:p>
            <a:pPr marL="0" indent="0">
              <a:buNone/>
            </a:pPr>
            <a:r>
              <a:rPr lang="uk-UA" sz="1600" dirty="0"/>
              <a:t>Нове безупинно приходить на зміну старому. Індустрія реклами – яскравий тому приклад. В останні роки в рекламну поліграфію прийшло багато інноваційних технологій, які покращили якість виробів:</a:t>
            </a:r>
            <a:endParaRPr lang="ru-RU" sz="1600" dirty="0"/>
          </a:p>
          <a:p>
            <a:pPr lvl="0"/>
            <a:r>
              <a:rPr lang="uk-UA" sz="1600" dirty="0" err="1"/>
              <a:t>лентикулярний</a:t>
            </a:r>
            <a:r>
              <a:rPr lang="uk-UA" sz="1600" dirty="0"/>
              <a:t> друк;</a:t>
            </a:r>
            <a:endParaRPr lang="ru-RU" sz="1600" dirty="0"/>
          </a:p>
          <a:p>
            <a:pPr lvl="0"/>
            <a:r>
              <a:rPr lang="uk-UA" sz="1600" dirty="0"/>
              <a:t>бронзування;</a:t>
            </a:r>
            <a:endParaRPr lang="ru-RU" sz="1600" dirty="0"/>
          </a:p>
          <a:p>
            <a:pPr lvl="0"/>
            <a:r>
              <a:rPr lang="uk-UA" sz="1600" dirty="0"/>
              <a:t>гібридне лакування;</a:t>
            </a:r>
            <a:endParaRPr lang="ru-RU" sz="1600" dirty="0"/>
          </a:p>
          <a:p>
            <a:pPr lvl="0"/>
            <a:r>
              <a:rPr lang="uk-UA" sz="1600" dirty="0"/>
              <a:t>ароматизована поліграфія;</a:t>
            </a:r>
            <a:endParaRPr lang="ru-RU" sz="1600" dirty="0"/>
          </a:p>
          <a:p>
            <a:pPr lvl="0"/>
            <a:r>
              <a:rPr lang="uk-UA" sz="1600" dirty="0" err="1"/>
              <a:t>конгривне</a:t>
            </a:r>
            <a:r>
              <a:rPr lang="uk-UA" sz="1600" dirty="0"/>
              <a:t> тиснення;</a:t>
            </a:r>
            <a:endParaRPr lang="ru-RU" sz="1600" dirty="0"/>
          </a:p>
          <a:p>
            <a:pPr lvl="0"/>
            <a:r>
              <a:rPr lang="uk-UA" sz="1600" dirty="0" err="1"/>
              <a:t>Metal</a:t>
            </a:r>
            <a:r>
              <a:rPr lang="uk-UA" sz="1600" dirty="0"/>
              <a:t> FX.</a:t>
            </a:r>
            <a:endParaRPr lang="ru-RU" sz="1600" dirty="0"/>
          </a:p>
          <a:p>
            <a:pPr marL="0" indent="0">
              <a:buNone/>
            </a:pPr>
            <a:endParaRPr lang="ru-RU" sz="1600" dirty="0"/>
          </a:p>
        </p:txBody>
      </p:sp>
    </p:spTree>
    <p:extLst>
      <p:ext uri="{BB962C8B-B14F-4D97-AF65-F5344CB8AC3E}">
        <p14:creationId xmlns:p14="http://schemas.microsoft.com/office/powerpoint/2010/main" val="10384114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viplife.com.ua/wp-content/uploads/2015/12/bus11.jpg"/>
          <p:cNvPicPr/>
          <p:nvPr/>
        </p:nvPicPr>
        <p:blipFill>
          <a:blip r:embed="rId3">
            <a:extLst>
              <a:ext uri="{28A0092B-C50C-407E-A947-70E740481C1C}">
                <a14:useLocalDpi xmlns:a14="http://schemas.microsoft.com/office/drawing/2010/main" val="0"/>
              </a:ext>
            </a:extLst>
          </a:blip>
          <a:srcRect/>
          <a:stretch>
            <a:fillRect/>
          </a:stretch>
        </p:blipFill>
        <p:spPr bwMode="auto">
          <a:xfrm>
            <a:off x="416604" y="764704"/>
            <a:ext cx="8331859" cy="5040560"/>
          </a:xfrm>
          <a:prstGeom prst="rect">
            <a:avLst/>
          </a:prstGeom>
          <a:noFill/>
          <a:ln>
            <a:noFill/>
          </a:ln>
        </p:spPr>
      </p:pic>
    </p:spTree>
    <p:custDataLst>
      <p:tags r:id="rId1"/>
    </p:custDataLst>
    <p:extLst>
      <p:ext uri="{BB962C8B-B14F-4D97-AF65-F5344CB8AC3E}">
        <p14:creationId xmlns:p14="http://schemas.microsoft.com/office/powerpoint/2010/main" val="1578795496"/>
      </p:ext>
    </p:extLst>
  </p:cSld>
  <p:clrMapOvr>
    <a:masterClrMapping/>
  </p:clrMapOvr>
  <mc:AlternateContent xmlns:mc="http://schemas.openxmlformats.org/markup-compatibility/2006" xmlns:p14="http://schemas.microsoft.com/office/powerpoint/2010/main">
    <mc:Choice Requires="p14">
      <p:transition spd="slow" advTm="10940">
        <p14:flash/>
      </p:transition>
    </mc:Choice>
    <mc:Fallback xmlns="">
      <p:transition spd="slow" advTm="109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Друк на плівці</a:t>
            </a:r>
            <a:endParaRPr lang="uk-UA" dirty="0"/>
          </a:p>
        </p:txBody>
      </p:sp>
      <p:sp>
        <p:nvSpPr>
          <p:cNvPr id="3" name="Объект 2"/>
          <p:cNvSpPr>
            <a:spLocks noGrp="1"/>
          </p:cNvSpPr>
          <p:nvPr>
            <p:ph idx="1"/>
          </p:nvPr>
        </p:nvSpPr>
        <p:spPr/>
        <p:txBody>
          <a:bodyPr/>
          <a:lstStyle/>
          <a:p>
            <a:endParaRPr lang="uk-UA" dirty="0"/>
          </a:p>
        </p:txBody>
      </p:sp>
      <p:pic>
        <p:nvPicPr>
          <p:cNvPr id="1026" name="Picture 2" descr="https://rushen.com.ua/img/text/avto/print/avto_vinil_3-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7704856" cy="486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1239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descr="https://gw.ua/wp-content/uploads/2019/01/custom-branding-auto-01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7344815" cy="4464497"/>
          </a:xfrm>
          <a:prstGeom prst="rect">
            <a:avLst/>
          </a:prstGeom>
          <a:noFill/>
          <a:ln>
            <a:noFill/>
          </a:ln>
        </p:spPr>
      </p:pic>
    </p:spTree>
    <p:extLst>
      <p:ext uri="{BB962C8B-B14F-4D97-AF65-F5344CB8AC3E}">
        <p14:creationId xmlns:p14="http://schemas.microsoft.com/office/powerpoint/2010/main" val="16330555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uk-UA" dirty="0"/>
          </a:p>
        </p:txBody>
      </p:sp>
      <p:sp>
        <p:nvSpPr>
          <p:cNvPr id="4" name="Заголовок 3"/>
          <p:cNvSpPr>
            <a:spLocks noGrp="1"/>
          </p:cNvSpPr>
          <p:nvPr>
            <p:ph type="title"/>
          </p:nvPr>
        </p:nvSpPr>
        <p:spPr/>
        <p:txBody>
          <a:bodyPr>
            <a:normAutofit/>
          </a:bodyPr>
          <a:lstStyle/>
          <a:p>
            <a:r>
              <a:rPr lang="uk-UA" dirty="0" smtClean="0"/>
              <a:t>Реклама на тентових банерах </a:t>
            </a:r>
            <a:endParaRPr lang="uk-UA" dirty="0"/>
          </a:p>
        </p:txBody>
      </p:sp>
      <p:pic>
        <p:nvPicPr>
          <p:cNvPr id="5" name="Рисунок 4" descr="Похожее изображение"/>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8150"/>
            <a:ext cx="7416823" cy="4169122"/>
          </a:xfrm>
          <a:prstGeom prst="rect">
            <a:avLst/>
          </a:prstGeom>
          <a:noFill/>
          <a:ln>
            <a:noFill/>
          </a:ln>
        </p:spPr>
      </p:pic>
    </p:spTree>
    <p:extLst>
      <p:ext uri="{BB962C8B-B14F-4D97-AF65-F5344CB8AC3E}">
        <p14:creationId xmlns:p14="http://schemas.microsoft.com/office/powerpoint/2010/main" val="2286185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www.banner.kh.ua/wp-content/uploads/2018/11/tent-volchanskiy-new.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291264" cy="4463079"/>
          </a:xfrm>
          <a:prstGeom prst="rect">
            <a:avLst/>
          </a:prstGeom>
          <a:noFill/>
          <a:ln>
            <a:noFill/>
          </a:ln>
        </p:spPr>
      </p:pic>
    </p:spTree>
    <p:extLst>
      <p:ext uri="{BB962C8B-B14F-4D97-AF65-F5344CB8AC3E}">
        <p14:creationId xmlns:p14="http://schemas.microsoft.com/office/powerpoint/2010/main" val="12841961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1600" dirty="0" smtClean="0"/>
              <a:t>А відбувається все в декілька етапів</a:t>
            </a:r>
            <a:endParaRPr lang="uk-UA" sz="1600" dirty="0"/>
          </a:p>
        </p:txBody>
      </p:sp>
      <p:pic>
        <p:nvPicPr>
          <p:cNvPr id="4" name="Рисунок 3" descr="https://www.banner.kh.ua/wp-content/uploads/2018/11/zameri.png"/>
          <p:cNvPicPr/>
          <p:nvPr/>
        </p:nvPicPr>
        <p:blipFill>
          <a:blip r:embed="rId2">
            <a:extLst>
              <a:ext uri="{28A0092B-C50C-407E-A947-70E740481C1C}">
                <a14:useLocalDpi xmlns:a14="http://schemas.microsoft.com/office/drawing/2010/main" val="0"/>
              </a:ext>
            </a:extLst>
          </a:blip>
          <a:srcRect/>
          <a:stretch>
            <a:fillRect/>
          </a:stretch>
        </p:blipFill>
        <p:spPr bwMode="auto">
          <a:xfrm>
            <a:off x="1449953" y="2564904"/>
            <a:ext cx="6120765" cy="2538730"/>
          </a:xfrm>
          <a:prstGeom prst="rect">
            <a:avLst/>
          </a:prstGeom>
          <a:noFill/>
          <a:ln>
            <a:noFill/>
          </a:ln>
        </p:spPr>
      </p:pic>
      <p:sp>
        <p:nvSpPr>
          <p:cNvPr id="5" name="Заголовок 1"/>
          <p:cNvSpPr txBox="1">
            <a:spLocks/>
          </p:cNvSpPr>
          <p:nvPr/>
        </p:nvSpPr>
        <p:spPr>
          <a:xfrm>
            <a:off x="395536" y="15567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1600" dirty="0" smtClean="0"/>
              <a:t>1.Виміри</a:t>
            </a:r>
            <a:endParaRPr lang="uk-UA" sz="1600" dirty="0"/>
          </a:p>
        </p:txBody>
      </p:sp>
    </p:spTree>
    <p:extLst>
      <p:ext uri="{BB962C8B-B14F-4D97-AF65-F5344CB8AC3E}">
        <p14:creationId xmlns:p14="http://schemas.microsoft.com/office/powerpoint/2010/main" val="16633187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1800" dirty="0" smtClean="0"/>
              <a:t>2. Дизайн</a:t>
            </a:r>
            <a:endParaRPr lang="uk-UA" sz="1800" dirty="0"/>
          </a:p>
        </p:txBody>
      </p:sp>
      <p:pic>
        <p:nvPicPr>
          <p:cNvPr id="4" name="Объект 3" descr="https://www.banner.kh.ua/wp-content/uploads/2018/11/design.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6791661" cy="4525963"/>
          </a:xfrm>
          <a:prstGeom prst="rect">
            <a:avLst/>
          </a:prstGeom>
          <a:noFill/>
          <a:ln>
            <a:noFill/>
          </a:ln>
        </p:spPr>
      </p:pic>
    </p:spTree>
    <p:extLst>
      <p:ext uri="{BB962C8B-B14F-4D97-AF65-F5344CB8AC3E}">
        <p14:creationId xmlns:p14="http://schemas.microsoft.com/office/powerpoint/2010/main" val="15186980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3. Друк на тентовому банері</a:t>
            </a:r>
            <a:endParaRPr lang="uk-UA" dirty="0"/>
          </a:p>
        </p:txBody>
      </p:sp>
      <p:pic>
        <p:nvPicPr>
          <p:cNvPr id="4" name="Объект 3" descr="https://www.banner.kh.ua/wp-content/uploads/2018/11/pechat-tent.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169" y="1600200"/>
            <a:ext cx="6791661" cy="4525963"/>
          </a:xfrm>
          <a:prstGeom prst="rect">
            <a:avLst/>
          </a:prstGeom>
          <a:noFill/>
          <a:ln>
            <a:noFill/>
          </a:ln>
        </p:spPr>
      </p:pic>
    </p:spTree>
    <p:extLst>
      <p:ext uri="{BB962C8B-B14F-4D97-AF65-F5344CB8AC3E}">
        <p14:creationId xmlns:p14="http://schemas.microsoft.com/office/powerpoint/2010/main" val="28211998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4. Зварювання тентового банера</a:t>
            </a:r>
            <a:endParaRPr lang="uk-UA" dirty="0"/>
          </a:p>
        </p:txBody>
      </p:sp>
      <p:pic>
        <p:nvPicPr>
          <p:cNvPr id="4" name="Объект 3" descr="https://www.banner.kh.ua/wp-content/uploads/2018/11/provarca-tenta.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169" y="1600200"/>
            <a:ext cx="6791661" cy="4525963"/>
          </a:xfrm>
          <a:prstGeom prst="rect">
            <a:avLst/>
          </a:prstGeom>
          <a:noFill/>
          <a:ln>
            <a:noFill/>
          </a:ln>
        </p:spPr>
      </p:pic>
    </p:spTree>
    <p:extLst>
      <p:ext uri="{BB962C8B-B14F-4D97-AF65-F5344CB8AC3E}">
        <p14:creationId xmlns:p14="http://schemas.microsoft.com/office/powerpoint/2010/main" val="34364058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5. Установка люверсів</a:t>
            </a:r>
            <a:endParaRPr lang="uk-UA" dirty="0"/>
          </a:p>
        </p:txBody>
      </p:sp>
      <p:pic>
        <p:nvPicPr>
          <p:cNvPr id="4" name="Объект 3" descr="https://www.banner.kh.ua/wp-content/uploads/2018/11/luversi-new.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169" y="1600200"/>
            <a:ext cx="6791661" cy="4525963"/>
          </a:xfrm>
          <a:prstGeom prst="rect">
            <a:avLst/>
          </a:prstGeom>
          <a:noFill/>
          <a:ln>
            <a:noFill/>
          </a:ln>
        </p:spPr>
      </p:pic>
    </p:spTree>
    <p:extLst>
      <p:ext uri="{BB962C8B-B14F-4D97-AF65-F5344CB8AC3E}">
        <p14:creationId xmlns:p14="http://schemas.microsoft.com/office/powerpoint/2010/main" val="41869536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Pedago_43\Desktop\digital_printe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229600" cy="4689539"/>
          </a:xfrm>
          <a:prstGeom prst="rect">
            <a:avLst/>
          </a:prstGeom>
          <a:noFill/>
          <a:ln>
            <a:noFill/>
          </a:ln>
        </p:spPr>
      </p:pic>
    </p:spTree>
    <p:extLst>
      <p:ext uri="{BB962C8B-B14F-4D97-AF65-F5344CB8AC3E}">
        <p14:creationId xmlns:p14="http://schemas.microsoft.com/office/powerpoint/2010/main" val="17997453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6. Монтаж тентового банера</a:t>
            </a:r>
            <a:endParaRPr lang="uk-UA" dirty="0"/>
          </a:p>
        </p:txBody>
      </p:sp>
      <p:pic>
        <p:nvPicPr>
          <p:cNvPr id="4" name="Объект 3" descr="https://www.banner.kh.ua/wp-content/uploads/2018/11/tent.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169" y="1600200"/>
            <a:ext cx="6791661" cy="4525963"/>
          </a:xfrm>
          <a:prstGeom prst="rect">
            <a:avLst/>
          </a:prstGeom>
          <a:noFill/>
          <a:ln>
            <a:noFill/>
          </a:ln>
        </p:spPr>
      </p:pic>
    </p:spTree>
    <p:extLst>
      <p:ext uri="{BB962C8B-B14F-4D97-AF65-F5344CB8AC3E}">
        <p14:creationId xmlns:p14="http://schemas.microsoft.com/office/powerpoint/2010/main" val="3109040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Реклама в ліфтах</a:t>
            </a:r>
            <a:endParaRPr lang="uk-UA" dirty="0"/>
          </a:p>
        </p:txBody>
      </p:sp>
      <p:sp>
        <p:nvSpPr>
          <p:cNvPr id="3" name="Объект 2"/>
          <p:cNvSpPr>
            <a:spLocks noGrp="1"/>
          </p:cNvSpPr>
          <p:nvPr>
            <p:ph idx="1"/>
          </p:nvPr>
        </p:nvSpPr>
        <p:spPr>
          <a:xfrm>
            <a:off x="493204" y="1340768"/>
            <a:ext cx="8229600" cy="1036712"/>
          </a:xfrm>
        </p:spPr>
        <p:txBody>
          <a:bodyPr>
            <a:normAutofit lnSpcReduction="10000"/>
          </a:bodyPr>
          <a:lstStyle/>
          <a:p>
            <a:pPr marL="0" indent="0">
              <a:buNone/>
            </a:pPr>
            <a:r>
              <a:rPr lang="uk-UA" b="1" dirty="0" err="1"/>
              <a:t>Golds</a:t>
            </a:r>
            <a:r>
              <a:rPr lang="uk-UA" b="1" dirty="0"/>
              <a:t> </a:t>
            </a:r>
            <a:r>
              <a:rPr lang="uk-UA" b="1" dirty="0" err="1"/>
              <a:t>Gym</a:t>
            </a:r>
            <a:r>
              <a:rPr lang="uk-UA" b="1" dirty="0"/>
              <a:t>.</a:t>
            </a:r>
            <a:r>
              <a:rPr lang="uk-UA" dirty="0"/>
              <a:t> </a:t>
            </a:r>
            <a:r>
              <a:rPr lang="uk-UA" dirty="0" smtClean="0"/>
              <a:t>Відвідуй  фітнес-клуб </a:t>
            </a:r>
            <a:r>
              <a:rPr lang="uk-UA" dirty="0" err="1"/>
              <a:t>Golds</a:t>
            </a:r>
            <a:r>
              <a:rPr lang="uk-UA" dirty="0"/>
              <a:t> </a:t>
            </a:r>
            <a:r>
              <a:rPr lang="uk-UA" dirty="0" err="1"/>
              <a:t>Gym</a:t>
            </a:r>
            <a:r>
              <a:rPr lang="uk-UA" dirty="0"/>
              <a:t> </a:t>
            </a:r>
            <a:r>
              <a:rPr lang="uk-UA" dirty="0" smtClean="0"/>
              <a:t>і ти зможеш відкривати двері ліфта руками.</a:t>
            </a:r>
            <a:endParaRPr lang="uk-UA" dirty="0"/>
          </a:p>
        </p:txBody>
      </p:sp>
      <p:pic>
        <p:nvPicPr>
          <p:cNvPr id="5" name="Рисунок 4" descr=" "/>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20888"/>
            <a:ext cx="7704856" cy="3816424"/>
          </a:xfrm>
          <a:prstGeom prst="rect">
            <a:avLst/>
          </a:prstGeom>
          <a:noFill/>
          <a:ln>
            <a:noFill/>
          </a:ln>
        </p:spPr>
      </p:pic>
    </p:spTree>
    <p:extLst>
      <p:ext uri="{BB962C8B-B14F-4D97-AF65-F5344CB8AC3E}">
        <p14:creationId xmlns:p14="http://schemas.microsoft.com/office/powerpoint/2010/main" val="16913805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dirty="0" smtClean="0"/>
              <a:t>До Міжнародного фестивалю гри на  акордеоні, яке проходило в місті Сан-Антоніо</a:t>
            </a:r>
            <a:r>
              <a:rPr lang="uk-UA" sz="2400" dirty="0"/>
              <a:t>, </a:t>
            </a:r>
            <a:r>
              <a:rPr lang="uk-UA" sz="2400" dirty="0" smtClean="0"/>
              <a:t>США </a:t>
            </a:r>
            <a:endParaRPr lang="uk-UA" sz="2400" dirty="0"/>
          </a:p>
        </p:txBody>
      </p:sp>
      <p:pic>
        <p:nvPicPr>
          <p:cNvPr id="4" name="Объект 3" descr="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5"/>
            <a:ext cx="8064895" cy="3832870"/>
          </a:xfrm>
          <a:prstGeom prst="rect">
            <a:avLst/>
          </a:prstGeom>
          <a:noFill/>
          <a:ln>
            <a:noFill/>
          </a:ln>
        </p:spPr>
      </p:pic>
    </p:spTree>
    <p:extLst>
      <p:ext uri="{BB962C8B-B14F-4D97-AF65-F5344CB8AC3E}">
        <p14:creationId xmlns:p14="http://schemas.microsoft.com/office/powerpoint/2010/main" val="3958015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4536504"/>
          </a:xfrm>
        </p:spPr>
        <p:txBody>
          <a:bodyPr>
            <a:noAutofit/>
          </a:bodyPr>
          <a:lstStyle/>
          <a:p>
            <a:r>
              <a:rPr lang="uk-UA" sz="3200" dirty="0"/>
              <a:t>Ще </a:t>
            </a:r>
            <a:r>
              <a:rPr lang="uk-UA" sz="3200" dirty="0" smtClean="0"/>
              <a:t>одне ефектне розміщення реклами. </a:t>
            </a:r>
            <a:r>
              <a:rPr lang="uk-UA" sz="3200" dirty="0"/>
              <a:t>Школа </a:t>
            </a:r>
            <a:r>
              <a:rPr lang="uk-UA" sz="3200" dirty="0" err="1"/>
              <a:t>скайдайвінгу</a:t>
            </a:r>
            <a:r>
              <a:rPr lang="uk-UA" sz="3200" dirty="0"/>
              <a:t> провела </a:t>
            </a:r>
            <a:r>
              <a:rPr lang="uk-UA" sz="3200" dirty="0" err="1" smtClean="0"/>
              <a:t>малобюджетну</a:t>
            </a:r>
            <a:r>
              <a:rPr lang="uk-UA" sz="3200" dirty="0" smtClean="0"/>
              <a:t>, </a:t>
            </a:r>
            <a:r>
              <a:rPr lang="uk-UA" sz="3200" dirty="0"/>
              <a:t>але дуже ефективну рекламну компанію. На підлозі ліфтів високих багатолюдних будівель поклали покриття з фото міста з висоти пташиного польоту. Завдяки цьому пасажири ліфтів відчували ефект вільного польоту</a:t>
            </a:r>
            <a:endParaRPr lang="ru-RU" sz="3200" dirty="0"/>
          </a:p>
        </p:txBody>
      </p:sp>
    </p:spTree>
    <p:extLst>
      <p:ext uri="{BB962C8B-B14F-4D97-AF65-F5344CB8AC3E}">
        <p14:creationId xmlns:p14="http://schemas.microsoft.com/office/powerpoint/2010/main" val="1809658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txBody>
          <a:bodyPr/>
          <a:lstStyle/>
          <a:p>
            <a:endParaRPr lang="ru-RU" dirty="0"/>
          </a:p>
        </p:txBody>
      </p:sp>
      <p:pic>
        <p:nvPicPr>
          <p:cNvPr id="4" name="Рисунок 3" descr="Рекламный трюк с лифтом."/>
          <p:cNvPicPr/>
          <p:nvPr/>
        </p:nvPicPr>
        <p:blipFill>
          <a:blip r:embed="rId2">
            <a:extLst>
              <a:ext uri="{28A0092B-C50C-407E-A947-70E740481C1C}">
                <a14:useLocalDpi xmlns:a14="http://schemas.microsoft.com/office/drawing/2010/main" val="0"/>
              </a:ext>
            </a:extLst>
          </a:blip>
          <a:srcRect/>
          <a:stretch>
            <a:fillRect/>
          </a:stretch>
        </p:blipFill>
        <p:spPr bwMode="auto">
          <a:xfrm>
            <a:off x="668364" y="332656"/>
            <a:ext cx="7776864" cy="6048672"/>
          </a:xfrm>
          <a:prstGeom prst="rect">
            <a:avLst/>
          </a:prstGeom>
          <a:noFill/>
          <a:ln>
            <a:noFill/>
          </a:ln>
        </p:spPr>
      </p:pic>
    </p:spTree>
    <p:extLst>
      <p:ext uri="{BB962C8B-B14F-4D97-AF65-F5344CB8AC3E}">
        <p14:creationId xmlns:p14="http://schemas.microsoft.com/office/powerpoint/2010/main" val="28688128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a:bodyPr>
          <a:lstStyle/>
          <a:p>
            <a:r>
              <a:rPr lang="uk-UA" sz="1600" b="1" dirty="0" err="1"/>
              <a:t>National</a:t>
            </a:r>
            <a:r>
              <a:rPr lang="uk-UA" sz="1600" b="1" dirty="0"/>
              <a:t> </a:t>
            </a:r>
            <a:r>
              <a:rPr lang="uk-UA" sz="1600" b="1" dirty="0" err="1"/>
              <a:t>Geographic</a:t>
            </a:r>
            <a:r>
              <a:rPr lang="uk-UA" sz="1600" b="1" dirty="0"/>
              <a:t>.</a:t>
            </a:r>
            <a:r>
              <a:rPr lang="uk-UA" sz="1600" dirty="0"/>
              <a:t> </a:t>
            </a:r>
            <a:r>
              <a:rPr lang="uk-UA" sz="1600" dirty="0" smtClean="0"/>
              <a:t>«Дикій світ з </a:t>
            </a:r>
            <a:r>
              <a:rPr lang="uk-UA" sz="1600" dirty="0"/>
              <a:t>Ричардом </a:t>
            </a:r>
            <a:r>
              <a:rPr lang="uk-UA" sz="1600" dirty="0" err="1" smtClean="0"/>
              <a:t>Расмусеном</a:t>
            </a:r>
            <a:r>
              <a:rPr lang="uk-UA" sz="1600" dirty="0" smtClean="0"/>
              <a:t>»</a:t>
            </a:r>
            <a:r>
              <a:rPr lang="en-US" sz="1600" dirty="0" smtClean="0"/>
              <a:t> </a:t>
            </a:r>
            <a:r>
              <a:rPr lang="uk-UA" sz="1600" dirty="0" smtClean="0"/>
              <a:t>обіцяє що сумно точно не буде</a:t>
            </a:r>
            <a:endParaRPr lang="uk-UA" sz="1600" dirty="0"/>
          </a:p>
        </p:txBody>
      </p:sp>
      <p:pic>
        <p:nvPicPr>
          <p:cNvPr id="4" name="Объект 3" descr="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7" y="764704"/>
            <a:ext cx="2919432" cy="5616624"/>
          </a:xfrm>
          <a:prstGeom prst="rect">
            <a:avLst/>
          </a:prstGeom>
          <a:noFill/>
          <a:ln>
            <a:noFill/>
          </a:ln>
        </p:spPr>
      </p:pic>
    </p:spTree>
    <p:extLst>
      <p:ext uri="{BB962C8B-B14F-4D97-AF65-F5344CB8AC3E}">
        <p14:creationId xmlns:p14="http://schemas.microsoft.com/office/powerpoint/2010/main" val="3959274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0"/>
            <a:ext cx="8496944" cy="646331"/>
          </a:xfrm>
          <a:prstGeom prst="rect">
            <a:avLst/>
          </a:prstGeom>
        </p:spPr>
        <p:txBody>
          <a:bodyPr wrap="square">
            <a:spAutoFit/>
          </a:bodyPr>
          <a:lstStyle/>
          <a:p>
            <a:r>
              <a:rPr lang="uk-UA" b="1" dirty="0" err="1"/>
              <a:t>Caribou</a:t>
            </a:r>
            <a:r>
              <a:rPr lang="uk-UA" b="1" dirty="0"/>
              <a:t> </a:t>
            </a:r>
            <a:r>
              <a:rPr lang="uk-UA" b="1" dirty="0" err="1"/>
              <a:t>Coffee</a:t>
            </a:r>
            <a:r>
              <a:rPr lang="uk-UA" b="1" dirty="0"/>
              <a:t>.</a:t>
            </a:r>
            <a:r>
              <a:rPr lang="uk-UA" dirty="0"/>
              <a:t>  </a:t>
            </a:r>
            <a:r>
              <a:rPr lang="uk-UA" dirty="0" smtClean="0"/>
              <a:t>«Гаряче та корисне» Щоб зігрітися в холодну погоду, хто відмовить собі в задоволенні забігти в </a:t>
            </a:r>
            <a:r>
              <a:rPr lang="uk-UA" dirty="0" err="1" smtClean="0"/>
              <a:t>кавярню</a:t>
            </a:r>
            <a:r>
              <a:rPr lang="uk-UA" dirty="0" smtClean="0"/>
              <a:t> та випити гарячого кофе?</a:t>
            </a:r>
            <a:endParaRPr lang="uk-UA" dirty="0"/>
          </a:p>
        </p:txBody>
      </p:sp>
      <p:pic>
        <p:nvPicPr>
          <p:cNvPr id="5" name="Объект 4" descr="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344816" cy="5184576"/>
          </a:xfrm>
          <a:prstGeom prst="rect">
            <a:avLst/>
          </a:prstGeom>
          <a:noFill/>
          <a:ln>
            <a:noFill/>
          </a:ln>
        </p:spPr>
      </p:pic>
    </p:spTree>
    <p:extLst>
      <p:ext uri="{BB962C8B-B14F-4D97-AF65-F5344CB8AC3E}">
        <p14:creationId xmlns:p14="http://schemas.microsoft.com/office/powerpoint/2010/main" val="33882163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1600" b="1" dirty="0" smtClean="0"/>
              <a:t>Coca-Cola. </a:t>
            </a:r>
            <a:r>
              <a:rPr lang="uk-UA" sz="1600" dirty="0" smtClean="0"/>
              <a:t>А хто відмовиться отримати прохолоджуючий ефект від Кока-коли в спеку?.</a:t>
            </a:r>
            <a:endParaRPr lang="uk-UA" sz="1600" dirty="0"/>
          </a:p>
        </p:txBody>
      </p:sp>
      <p:pic>
        <p:nvPicPr>
          <p:cNvPr id="4" name="Объект 3" descr="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6912768" cy="4680520"/>
          </a:xfrm>
          <a:prstGeom prst="rect">
            <a:avLst/>
          </a:prstGeom>
          <a:noFill/>
          <a:ln>
            <a:noFill/>
          </a:ln>
        </p:spPr>
      </p:pic>
    </p:spTree>
    <p:extLst>
      <p:ext uri="{BB962C8B-B14F-4D97-AF65-F5344CB8AC3E}">
        <p14:creationId xmlns:p14="http://schemas.microsoft.com/office/powerpoint/2010/main" val="23844498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1143000"/>
          </a:xfrm>
        </p:spPr>
        <p:txBody>
          <a:bodyPr>
            <a:normAutofit/>
          </a:bodyPr>
          <a:lstStyle/>
          <a:p>
            <a:r>
              <a:rPr lang="uk-UA" sz="1800" b="1" dirty="0"/>
              <a:t>Tyskie </a:t>
            </a:r>
            <a:r>
              <a:rPr lang="uk-UA" sz="1800" dirty="0"/>
              <a:t>пиво перетворює звичайні дверні ручки в ручки для </a:t>
            </a:r>
            <a:r>
              <a:rPr lang="uk-UA" sz="1800" dirty="0" smtClean="0"/>
              <a:t>келихів </a:t>
            </a:r>
            <a:r>
              <a:rPr lang="ru-RU" sz="1800" dirty="0"/>
              <a:t/>
            </a:r>
            <a:br>
              <a:rPr lang="ru-RU" sz="1800" dirty="0"/>
            </a:br>
            <a:endParaRPr lang="ru-RU" sz="1800" dirty="0"/>
          </a:p>
        </p:txBody>
      </p:sp>
      <p:pic>
        <p:nvPicPr>
          <p:cNvPr id="4" name="Объект 3" descr="Прихований маркетинг"/>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052736"/>
            <a:ext cx="5760640" cy="5328592"/>
          </a:xfrm>
          <a:prstGeom prst="rect">
            <a:avLst/>
          </a:prstGeom>
          <a:noFill/>
          <a:ln>
            <a:noFill/>
          </a:ln>
        </p:spPr>
      </p:pic>
    </p:spTree>
    <p:extLst>
      <p:ext uri="{BB962C8B-B14F-4D97-AF65-F5344CB8AC3E}">
        <p14:creationId xmlns:p14="http://schemas.microsoft.com/office/powerpoint/2010/main" val="2456271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229600" cy="1143000"/>
          </a:xfrm>
        </p:spPr>
        <p:txBody>
          <a:bodyPr>
            <a:noAutofit/>
          </a:bodyPr>
          <a:lstStyle/>
          <a:p>
            <a:r>
              <a:rPr lang="uk-UA" sz="1800" b="1" dirty="0"/>
              <a:t>Colgate </a:t>
            </a:r>
            <a:r>
              <a:rPr lang="uk-UA" sz="1800" dirty="0"/>
              <a:t>створив образ дерев'яних паличок для вставки в морозиво, нагадуючи дітям (і дорослим) про важливість чистки зубів.</a:t>
            </a:r>
            <a:endParaRPr lang="ru-RU" sz="1800" dirty="0"/>
          </a:p>
        </p:txBody>
      </p:sp>
      <p:pic>
        <p:nvPicPr>
          <p:cNvPr id="4" name="Объект 3" descr="Дешева реклама"/>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2132857"/>
            <a:ext cx="6961956" cy="3600400"/>
          </a:xfrm>
          <a:prstGeom prst="rect">
            <a:avLst/>
          </a:prstGeom>
          <a:noFill/>
          <a:ln>
            <a:noFill/>
          </a:ln>
        </p:spPr>
      </p:pic>
    </p:spTree>
    <p:extLst>
      <p:ext uri="{BB962C8B-B14F-4D97-AF65-F5344CB8AC3E}">
        <p14:creationId xmlns:p14="http://schemas.microsoft.com/office/powerpoint/2010/main" val="4921583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85000" lnSpcReduction="10000"/>
          </a:bodyPr>
          <a:lstStyle/>
          <a:p>
            <a:pPr marL="0" indent="0">
              <a:buNone/>
            </a:pPr>
            <a:r>
              <a:rPr lang="ru-RU" dirty="0" err="1"/>
              <a:t>Хоч</a:t>
            </a:r>
            <a:r>
              <a:rPr lang="ru-RU" dirty="0"/>
              <a:t> </a:t>
            </a:r>
            <a:r>
              <a:rPr lang="ru-RU" dirty="0" err="1"/>
              <a:t>якою</a:t>
            </a:r>
            <a:r>
              <a:rPr lang="ru-RU" dirty="0"/>
              <a:t> б </a:t>
            </a:r>
            <a:r>
              <a:rPr lang="ru-RU" dirty="0" err="1"/>
              <a:t>якісною</a:t>
            </a:r>
            <a:r>
              <a:rPr lang="ru-RU" dirty="0"/>
              <a:t> </a:t>
            </a:r>
            <a:r>
              <a:rPr lang="ru-RU" dirty="0" err="1"/>
              <a:t>була</a:t>
            </a:r>
            <a:r>
              <a:rPr lang="ru-RU" dirty="0"/>
              <a:t> реклама, з часом вона</a:t>
            </a:r>
          </a:p>
          <a:p>
            <a:pPr marL="0" indent="0">
              <a:buNone/>
            </a:pPr>
            <a:r>
              <a:rPr lang="ru-RU" dirty="0" err="1"/>
              <a:t>починає</a:t>
            </a:r>
            <a:r>
              <a:rPr lang="ru-RU" dirty="0"/>
              <a:t> </a:t>
            </a:r>
            <a:r>
              <a:rPr lang="ru-RU" dirty="0" err="1"/>
              <a:t>набридати</a:t>
            </a:r>
            <a:r>
              <a:rPr lang="ru-RU" dirty="0"/>
              <a:t> </a:t>
            </a:r>
            <a:r>
              <a:rPr lang="ru-RU" dirty="0" err="1"/>
              <a:t>споживачеві</a:t>
            </a:r>
            <a:r>
              <a:rPr lang="ru-RU" dirty="0"/>
              <a:t>. </a:t>
            </a:r>
            <a:r>
              <a:rPr lang="ru-RU" dirty="0" err="1"/>
              <a:t>Це</a:t>
            </a:r>
            <a:r>
              <a:rPr lang="ru-RU" dirty="0"/>
              <a:t> </a:t>
            </a:r>
            <a:r>
              <a:rPr lang="ru-RU" dirty="0" err="1"/>
              <a:t>стосується</a:t>
            </a:r>
            <a:r>
              <a:rPr lang="ru-RU" dirty="0"/>
              <a:t> як</a:t>
            </a:r>
          </a:p>
          <a:p>
            <a:pPr marL="0" indent="0">
              <a:buNone/>
            </a:pPr>
            <a:r>
              <a:rPr lang="ru-RU" dirty="0" err="1"/>
              <a:t>способів</a:t>
            </a:r>
            <a:r>
              <a:rPr lang="ru-RU" dirty="0"/>
              <a:t> </a:t>
            </a:r>
            <a:r>
              <a:rPr lang="ru-RU" dirty="0" err="1"/>
              <a:t>розкриття</a:t>
            </a:r>
            <a:r>
              <a:rPr lang="ru-RU" dirty="0"/>
              <a:t> </a:t>
            </a:r>
            <a:r>
              <a:rPr lang="ru-RU" dirty="0" err="1"/>
              <a:t>ідейного</a:t>
            </a:r>
            <a:r>
              <a:rPr lang="ru-RU" dirty="0"/>
              <a:t> </a:t>
            </a:r>
            <a:r>
              <a:rPr lang="ru-RU" dirty="0" err="1"/>
              <a:t>задуму</a:t>
            </a:r>
            <a:r>
              <a:rPr lang="ru-RU" dirty="0"/>
              <a:t>, так і </a:t>
            </a:r>
            <a:r>
              <a:rPr lang="ru-RU" dirty="0" err="1"/>
              <a:t>засобів</a:t>
            </a:r>
            <a:endParaRPr lang="ru-RU" dirty="0"/>
          </a:p>
          <a:p>
            <a:pPr marL="0" indent="0">
              <a:buNone/>
            </a:pPr>
            <a:r>
              <a:rPr lang="ru-RU" dirty="0" err="1"/>
              <a:t>поширення</a:t>
            </a:r>
            <a:r>
              <a:rPr lang="ru-RU" dirty="0"/>
              <a:t>, </a:t>
            </a:r>
            <a:r>
              <a:rPr lang="ru-RU" dirty="0" err="1"/>
              <a:t>носіїв</a:t>
            </a:r>
            <a:r>
              <a:rPr lang="ru-RU" dirty="0"/>
              <a:t> </a:t>
            </a:r>
            <a:r>
              <a:rPr lang="ru-RU" dirty="0" err="1"/>
              <a:t>рекламних</a:t>
            </a:r>
            <a:r>
              <a:rPr lang="ru-RU" dirty="0"/>
              <a:t> </a:t>
            </a:r>
            <a:r>
              <a:rPr lang="ru-RU" dirty="0" err="1"/>
              <a:t>звернень</a:t>
            </a:r>
            <a:r>
              <a:rPr lang="ru-RU" dirty="0"/>
              <a:t>. </a:t>
            </a:r>
            <a:r>
              <a:rPr lang="ru-RU" dirty="0" err="1"/>
              <a:t>Отже</a:t>
            </a:r>
            <a:r>
              <a:rPr lang="ru-RU" dirty="0"/>
              <a:t>, перед</a:t>
            </a:r>
          </a:p>
          <a:p>
            <a:pPr marL="0" indent="0">
              <a:buNone/>
            </a:pPr>
            <a:r>
              <a:rPr lang="ru-RU" dirty="0" err="1"/>
              <a:t>рекламістами</a:t>
            </a:r>
            <a:r>
              <a:rPr lang="ru-RU" dirty="0"/>
              <a:t> </a:t>
            </a:r>
            <a:r>
              <a:rPr lang="ru-RU" dirty="0" err="1"/>
              <a:t>стоїть</a:t>
            </a:r>
            <a:r>
              <a:rPr lang="ru-RU" dirty="0"/>
              <a:t> </a:t>
            </a:r>
            <a:r>
              <a:rPr lang="ru-RU" dirty="0" err="1"/>
              <a:t>завдання</a:t>
            </a:r>
            <a:r>
              <a:rPr lang="ru-RU" dirty="0"/>
              <a:t> </a:t>
            </a:r>
            <a:r>
              <a:rPr lang="ru-RU" dirty="0" err="1"/>
              <a:t>пошуку</a:t>
            </a:r>
            <a:r>
              <a:rPr lang="ru-RU" dirty="0"/>
              <a:t> </a:t>
            </a:r>
            <a:r>
              <a:rPr lang="ru-RU" dirty="0" err="1"/>
              <a:t>нових</a:t>
            </a:r>
            <a:r>
              <a:rPr lang="ru-RU" dirty="0"/>
              <a:t> креатив-</a:t>
            </a:r>
          </a:p>
          <a:p>
            <a:pPr marL="0" indent="0">
              <a:buNone/>
            </a:pPr>
            <a:r>
              <a:rPr lang="ru-RU" dirty="0"/>
              <a:t>них </a:t>
            </a:r>
            <a:r>
              <a:rPr lang="ru-RU" dirty="0" err="1"/>
              <a:t>рішень</a:t>
            </a:r>
            <a:r>
              <a:rPr lang="ru-RU" dirty="0"/>
              <a:t>, </a:t>
            </a:r>
            <a:r>
              <a:rPr lang="ru-RU" dirty="0" err="1"/>
              <a:t>починаючи</a:t>
            </a:r>
            <a:r>
              <a:rPr lang="ru-RU" dirty="0"/>
              <a:t> з </a:t>
            </a:r>
            <a:r>
              <a:rPr lang="ru-RU" dirty="0" err="1"/>
              <a:t>цікавого</a:t>
            </a:r>
            <a:r>
              <a:rPr lang="ru-RU" dirty="0"/>
              <a:t> </a:t>
            </a:r>
            <a:r>
              <a:rPr lang="ru-RU" dirty="0" err="1"/>
              <a:t>ідейно-змістового</a:t>
            </a:r>
            <a:endParaRPr lang="ru-RU" dirty="0"/>
          </a:p>
          <a:p>
            <a:pPr marL="0" indent="0">
              <a:buNone/>
            </a:pPr>
            <a:r>
              <a:rPr lang="ru-RU" dirty="0" err="1"/>
              <a:t>наповнення</a:t>
            </a:r>
            <a:r>
              <a:rPr lang="ru-RU" dirty="0"/>
              <a:t> </a:t>
            </a:r>
            <a:r>
              <a:rPr lang="ru-RU" dirty="0" err="1"/>
              <a:t>рекламних</a:t>
            </a:r>
            <a:r>
              <a:rPr lang="ru-RU" dirty="0"/>
              <a:t> </a:t>
            </a:r>
            <a:r>
              <a:rPr lang="ru-RU" dirty="0" err="1"/>
              <a:t>звернень</a:t>
            </a:r>
            <a:r>
              <a:rPr lang="ru-RU" dirty="0"/>
              <a:t> і </a:t>
            </a:r>
            <a:r>
              <a:rPr lang="ru-RU" dirty="0" err="1"/>
              <a:t>закінчуючи</a:t>
            </a:r>
            <a:r>
              <a:rPr lang="ru-RU" dirty="0"/>
              <a:t> </a:t>
            </a:r>
            <a:r>
              <a:rPr lang="ru-RU" dirty="0" err="1"/>
              <a:t>суто</a:t>
            </a:r>
            <a:endParaRPr lang="ru-RU" dirty="0"/>
          </a:p>
          <a:p>
            <a:pPr marL="0" indent="0">
              <a:buNone/>
            </a:pPr>
            <a:r>
              <a:rPr lang="ru-RU" dirty="0" err="1"/>
              <a:t>технічними</a:t>
            </a:r>
            <a:r>
              <a:rPr lang="ru-RU" dirty="0"/>
              <a:t> </a:t>
            </a:r>
            <a:r>
              <a:rPr lang="ru-RU" dirty="0" err="1"/>
              <a:t>засобами</a:t>
            </a:r>
            <a:r>
              <a:rPr lang="ru-RU" dirty="0"/>
              <a:t> </a:t>
            </a:r>
            <a:r>
              <a:rPr lang="ru-RU" dirty="0" err="1"/>
              <a:t>їх</a:t>
            </a:r>
            <a:r>
              <a:rPr lang="ru-RU" dirty="0"/>
              <a:t> </a:t>
            </a:r>
            <a:r>
              <a:rPr lang="ru-RU" dirty="0" err="1"/>
              <a:t>відтворення</a:t>
            </a:r>
            <a:r>
              <a:rPr lang="ru-RU" dirty="0"/>
              <a:t>.</a:t>
            </a:r>
          </a:p>
        </p:txBody>
      </p:sp>
    </p:spTree>
    <p:extLst>
      <p:ext uri="{BB962C8B-B14F-4D97-AF65-F5344CB8AC3E}">
        <p14:creationId xmlns:p14="http://schemas.microsoft.com/office/powerpoint/2010/main" val="36087603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10546"/>
          </a:xfrm>
        </p:spPr>
        <p:txBody>
          <a:bodyPr>
            <a:noAutofit/>
          </a:bodyPr>
          <a:lstStyle/>
          <a:p>
            <a:r>
              <a:rPr lang="uk-UA" sz="2400" b="1" dirty="0" err="1"/>
              <a:t>Інтер'єрна</a:t>
            </a:r>
            <a:r>
              <a:rPr lang="uk-UA" sz="2400" b="1" dirty="0"/>
              <a:t> реклама в новому вигляді приваблює покупців і рекламодавців</a:t>
            </a:r>
            <a:r>
              <a:rPr lang="ru-RU" sz="1800" dirty="0"/>
              <a:t/>
            </a:r>
            <a:br>
              <a:rPr lang="ru-RU" sz="1800" dirty="0"/>
            </a:br>
            <a:r>
              <a:rPr lang="uk-UA" sz="1800" dirty="0" err="1"/>
              <a:t>Мерчендайзери</a:t>
            </a:r>
            <a:r>
              <a:rPr lang="uk-UA" sz="1800" dirty="0"/>
              <a:t> займаються оформленням магазинів рекламними матеріалами і розташуванням товарів на полицях. Це самий короткий шлях від сприйняття інформації до покупки товару, що є високим показником ефективності нових видів рекламних продуктів у цій області. За даними маркетологів у 70% випадків приймає рішення про вибір товару безпосередньо у точках реалізації. Корпорація </a:t>
            </a:r>
            <a:r>
              <a:rPr lang="uk-UA" sz="1800" dirty="0" err="1"/>
              <a:t>Proctor</a:t>
            </a:r>
            <a:r>
              <a:rPr lang="uk-UA" sz="1800" dirty="0"/>
              <a:t> і </a:t>
            </a:r>
            <a:r>
              <a:rPr lang="uk-UA" sz="1800" dirty="0" err="1"/>
              <a:t>Gamble</a:t>
            </a:r>
            <a:r>
              <a:rPr lang="uk-UA" sz="1800" dirty="0"/>
              <a:t> провела маркетингове дослідження покупців магазинів і отримала середньостатистичні показники спостереження. В середньому на ухвалення рішення про виборі покупці </a:t>
            </a:r>
            <a:r>
              <a:rPr lang="uk-UA" sz="1800" dirty="0" smtClean="0"/>
              <a:t>витрачають </a:t>
            </a:r>
            <a:r>
              <a:rPr lang="uk-UA" sz="1800" dirty="0"/>
              <a:t>3-7 секунд. Рівно за скільки часу повинна спрацьовувати робота </a:t>
            </a:r>
            <a:r>
              <a:rPr lang="uk-UA" sz="1800" dirty="0" err="1"/>
              <a:t>мерчендайзера</a:t>
            </a:r>
            <a:r>
              <a:rPr lang="uk-UA" sz="1800" dirty="0"/>
              <a:t>. Інвестиції в </a:t>
            </a:r>
            <a:r>
              <a:rPr lang="uk-UA" sz="1800" dirty="0" err="1"/>
              <a:t>інтер'єрну</a:t>
            </a:r>
            <a:r>
              <a:rPr lang="uk-UA" sz="1800" dirty="0"/>
              <a:t> рекламу ростуть з кожним роком, показник щорічного приросту 20%. Але з іншого боку частка бюджету рекламної компанії на </a:t>
            </a:r>
            <a:r>
              <a:rPr lang="uk-UA" sz="1800" dirty="0" err="1"/>
              <a:t>інтер'єрну</a:t>
            </a:r>
            <a:r>
              <a:rPr lang="uk-UA" sz="1800" dirty="0"/>
              <a:t> рекламу припадає лише 7%. Готові зразки нових видів реклами:</a:t>
            </a:r>
            <a:endParaRPr lang="ru-RU" sz="1800" dirty="0"/>
          </a:p>
        </p:txBody>
      </p:sp>
    </p:spTree>
    <p:extLst>
      <p:ext uri="{BB962C8B-B14F-4D97-AF65-F5344CB8AC3E}">
        <p14:creationId xmlns:p14="http://schemas.microsoft.com/office/powerpoint/2010/main" val="23712023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352926" cy="1359024"/>
          </a:xfrm>
        </p:spPr>
        <p:txBody>
          <a:bodyPr>
            <a:normAutofit/>
          </a:bodyPr>
          <a:lstStyle/>
          <a:p>
            <a:r>
              <a:rPr lang="uk-UA" sz="2800" dirty="0"/>
              <a:t>Гармонійне поєднання рекламного банера і крісла нагадує підйомник на гірськолижному курорті</a:t>
            </a:r>
            <a:endParaRPr lang="ru-RU" sz="2800" dirty="0"/>
          </a:p>
        </p:txBody>
      </p:sp>
      <p:pic>
        <p:nvPicPr>
          <p:cNvPr id="4" name="Рисунок 3" descr="Слияние кресла и бигборда."/>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55470"/>
            <a:ext cx="7848871" cy="4309834"/>
          </a:xfrm>
          <a:prstGeom prst="rect">
            <a:avLst/>
          </a:prstGeom>
          <a:noFill/>
          <a:ln>
            <a:noFill/>
          </a:ln>
        </p:spPr>
      </p:pic>
    </p:spTree>
    <p:extLst>
      <p:ext uri="{BB962C8B-B14F-4D97-AF65-F5344CB8AC3E}">
        <p14:creationId xmlns:p14="http://schemas.microsoft.com/office/powerpoint/2010/main" val="24127249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dirty="0"/>
              <a:t>Ефектне рекламування наближення </a:t>
            </a:r>
            <a:r>
              <a:rPr lang="uk-UA" sz="2800" dirty="0" smtClean="0"/>
              <a:t>фільму-катастрофи </a:t>
            </a:r>
            <a:r>
              <a:rPr lang="uk-UA" sz="2800" dirty="0" smtClean="0"/>
              <a:t>«</a:t>
            </a:r>
            <a:r>
              <a:rPr lang="uk-UA" sz="2800" dirty="0"/>
              <a:t>2012» завдяки </a:t>
            </a:r>
            <a:r>
              <a:rPr lang="uk-UA" sz="2800" dirty="0" smtClean="0"/>
              <a:t>високоякісному </a:t>
            </a:r>
            <a:r>
              <a:rPr lang="uk-UA" sz="2800" dirty="0" smtClean="0"/>
              <a:t>друку наздоганяє пішохода навіть в підземному переході</a:t>
            </a:r>
            <a:r>
              <a:rPr lang="ru-RU" sz="2800" dirty="0" smtClean="0"/>
              <a:t> </a:t>
            </a:r>
            <a:endParaRPr lang="ru-RU" sz="2800" dirty="0"/>
          </a:p>
        </p:txBody>
      </p:sp>
      <p:pic>
        <p:nvPicPr>
          <p:cNvPr id="4" name="Объект 3" descr="Эффектный пример наружной рекламы."/>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600200"/>
            <a:ext cx="7632848" cy="4637112"/>
          </a:xfrm>
          <a:prstGeom prst="rect">
            <a:avLst/>
          </a:prstGeom>
          <a:noFill/>
          <a:ln>
            <a:noFill/>
          </a:ln>
        </p:spPr>
      </p:pic>
    </p:spTree>
    <p:extLst>
      <p:ext uri="{BB962C8B-B14F-4D97-AF65-F5344CB8AC3E}">
        <p14:creationId xmlns:p14="http://schemas.microsoft.com/office/powerpoint/2010/main" val="30239248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dirty="0"/>
              <a:t>Ще одне гармонійне поєднання дзеркала і примірювальній завдяки якому можна приміряти одяг просто підійшовши до дзеркала.</a:t>
            </a:r>
            <a:r>
              <a:rPr lang="ru-RU" sz="2800" dirty="0"/>
              <a:t> </a:t>
            </a:r>
          </a:p>
        </p:txBody>
      </p:sp>
      <p:pic>
        <p:nvPicPr>
          <p:cNvPr id="4" name="Объект 3" descr="Рекламный трюк с зеркалом и примеркой."/>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1882" y="1600200"/>
            <a:ext cx="7960236" cy="4525963"/>
          </a:xfrm>
          <a:prstGeom prst="rect">
            <a:avLst/>
          </a:prstGeom>
          <a:noFill/>
          <a:ln>
            <a:noFill/>
          </a:ln>
        </p:spPr>
      </p:pic>
    </p:spTree>
    <p:extLst>
      <p:ext uri="{BB962C8B-B14F-4D97-AF65-F5344CB8AC3E}">
        <p14:creationId xmlns:p14="http://schemas.microsoft.com/office/powerpoint/2010/main" val="21924836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06690"/>
          </a:xfrm>
        </p:spPr>
        <p:txBody>
          <a:bodyPr>
            <a:noAutofit/>
          </a:bodyPr>
          <a:lstStyle/>
          <a:p>
            <a:pPr algn="just"/>
            <a:r>
              <a:rPr lang="ru-RU" sz="1800" dirty="0"/>
              <a:t>Уся </a:t>
            </a:r>
            <a:r>
              <a:rPr lang="ru-RU" sz="1800" dirty="0" err="1"/>
              <a:t>проаналізована</a:t>
            </a:r>
            <a:r>
              <a:rPr lang="ru-RU" sz="1800" dirty="0"/>
              <a:t> </a:t>
            </a:r>
            <a:r>
              <a:rPr lang="ru-RU" sz="1800" dirty="0" err="1"/>
              <a:t>інноваційна</a:t>
            </a:r>
            <a:r>
              <a:rPr lang="ru-RU" sz="1800" dirty="0"/>
              <a:t> реклама </a:t>
            </a:r>
            <a:r>
              <a:rPr lang="ru-RU" sz="1800" dirty="0" err="1"/>
              <a:t>виконує</a:t>
            </a:r>
            <a:r>
              <a:rPr lang="ru-RU" sz="1800" dirty="0"/>
              <a:t> </a:t>
            </a:r>
            <a:r>
              <a:rPr lang="ru-RU" sz="1800" dirty="0" err="1"/>
              <a:t>велику</a:t>
            </a:r>
            <a:r>
              <a:rPr lang="ru-RU" sz="1800" dirty="0"/>
              <a:t> </a:t>
            </a:r>
            <a:r>
              <a:rPr lang="ru-RU" sz="1800" dirty="0" err="1"/>
              <a:t>кількість</a:t>
            </a:r>
            <a:r>
              <a:rPr lang="ru-RU" sz="1800" dirty="0"/>
              <a:t> </a:t>
            </a:r>
            <a:r>
              <a:rPr lang="ru-RU" sz="1800" dirty="0" err="1"/>
              <a:t>функцій</a:t>
            </a:r>
            <a:r>
              <a:rPr lang="ru-RU" sz="1800" dirty="0"/>
              <a:t>, головною з </a:t>
            </a:r>
            <a:r>
              <a:rPr lang="ru-RU" sz="1800" dirty="0" err="1"/>
              <a:t>яких</a:t>
            </a:r>
            <a:r>
              <a:rPr lang="ru-RU" sz="1800" dirty="0"/>
              <a:t> є, </a:t>
            </a:r>
            <a:r>
              <a:rPr lang="ru-RU" sz="1800" dirty="0" err="1" smtClean="0"/>
              <a:t>передусім</a:t>
            </a:r>
            <a:r>
              <a:rPr lang="ru-RU" sz="1800" dirty="0"/>
              <a:t>, </a:t>
            </a:r>
            <a:r>
              <a:rPr lang="ru-RU" sz="1800" dirty="0" err="1"/>
              <a:t>привернути</a:t>
            </a:r>
            <a:r>
              <a:rPr lang="ru-RU" sz="1800" dirty="0"/>
              <a:t> </a:t>
            </a:r>
            <a:r>
              <a:rPr lang="ru-RU" sz="1800" dirty="0" err="1"/>
              <a:t>увагу</a:t>
            </a:r>
            <a:r>
              <a:rPr lang="ru-RU" sz="1800" dirty="0"/>
              <a:t> до </a:t>
            </a:r>
            <a:r>
              <a:rPr lang="ru-RU" sz="1800" dirty="0" err="1"/>
              <a:t>самої</a:t>
            </a:r>
            <a:r>
              <a:rPr lang="ru-RU" sz="1800" dirty="0"/>
              <a:t> себе. </a:t>
            </a:r>
            <a:r>
              <a:rPr lang="ru-RU" sz="1800" dirty="0" err="1"/>
              <a:t>Адже</a:t>
            </a:r>
            <a:r>
              <a:rPr lang="ru-RU" sz="1800" dirty="0"/>
              <a:t> </a:t>
            </a:r>
            <a:r>
              <a:rPr lang="ru-RU" sz="1800" dirty="0" err="1"/>
              <a:t>така</a:t>
            </a:r>
            <a:r>
              <a:rPr lang="ru-RU" sz="1800" dirty="0"/>
              <a:t> реклама </a:t>
            </a:r>
            <a:r>
              <a:rPr lang="ru-RU" sz="1800" dirty="0" err="1"/>
              <a:t>незвична</a:t>
            </a:r>
            <a:r>
              <a:rPr lang="ru-RU" sz="1800" dirty="0"/>
              <a:t>. Вона </a:t>
            </a:r>
            <a:r>
              <a:rPr lang="ru-RU" sz="1800" dirty="0" err="1"/>
              <a:t>вражає</a:t>
            </a:r>
            <a:r>
              <a:rPr lang="ru-RU" sz="1800" dirty="0"/>
              <a:t>, а </a:t>
            </a:r>
            <a:r>
              <a:rPr lang="ru-RU" sz="1800" dirty="0" err="1"/>
              <a:t>отже</a:t>
            </a:r>
            <a:r>
              <a:rPr lang="ru-RU" sz="1800" dirty="0"/>
              <a:t> не </a:t>
            </a:r>
            <a:r>
              <a:rPr lang="ru-RU" sz="1800" dirty="0" err="1"/>
              <a:t>може</a:t>
            </a:r>
            <a:r>
              <a:rPr lang="ru-RU" sz="1800" dirty="0"/>
              <a:t> </a:t>
            </a:r>
            <a:r>
              <a:rPr lang="ru-RU" sz="1800" dirty="0" err="1"/>
              <a:t>залишитися</a:t>
            </a:r>
            <a:r>
              <a:rPr lang="ru-RU" sz="1800" dirty="0"/>
              <a:t> поза </a:t>
            </a:r>
            <a:r>
              <a:rPr lang="ru-RU" sz="1800" dirty="0" err="1"/>
              <a:t>увагою</a:t>
            </a:r>
            <a:r>
              <a:rPr lang="ru-RU" sz="1800" dirty="0"/>
              <a:t> </a:t>
            </a:r>
            <a:r>
              <a:rPr lang="ru-RU" sz="1800" dirty="0" err="1"/>
              <a:t>аудиторії</a:t>
            </a:r>
            <a:r>
              <a:rPr lang="ru-RU" sz="1800" dirty="0"/>
              <a:t>. </a:t>
            </a:r>
            <a:r>
              <a:rPr lang="ru-RU" sz="1800" dirty="0" err="1"/>
              <a:t>Інноваційна</a:t>
            </a:r>
            <a:r>
              <a:rPr lang="ru-RU" sz="1800" dirty="0"/>
              <a:t> реклама </a:t>
            </a:r>
            <a:r>
              <a:rPr lang="ru-RU" sz="1800" dirty="0" err="1"/>
              <a:t>допомагає</a:t>
            </a:r>
            <a:r>
              <a:rPr lang="ru-RU" sz="1800" dirty="0"/>
              <a:t> </a:t>
            </a:r>
            <a:r>
              <a:rPr lang="ru-RU" sz="1800" dirty="0" err="1"/>
              <a:t>вигідно</a:t>
            </a:r>
            <a:r>
              <a:rPr lang="ru-RU" sz="1800" dirty="0"/>
              <a:t> </a:t>
            </a:r>
            <a:r>
              <a:rPr lang="ru-RU" sz="1800" dirty="0" err="1"/>
              <a:t>виділити</a:t>
            </a:r>
            <a:r>
              <a:rPr lang="ru-RU" sz="1800" dirty="0"/>
              <a:t> </a:t>
            </a:r>
            <a:r>
              <a:rPr lang="ru-RU" sz="1800" dirty="0" err="1"/>
              <a:t>пропонований</a:t>
            </a:r>
            <a:r>
              <a:rPr lang="ru-RU" sz="1800" dirty="0"/>
              <a:t> товар та </a:t>
            </a:r>
            <a:r>
              <a:rPr lang="ru-RU" sz="1800" dirty="0" err="1"/>
              <a:t>його</a:t>
            </a:r>
            <a:r>
              <a:rPr lang="ru-RU" sz="1800" dirty="0"/>
              <a:t> </a:t>
            </a:r>
            <a:r>
              <a:rPr lang="ru-RU" sz="1800" dirty="0" err="1"/>
              <a:t>продавця</a:t>
            </a:r>
            <a:r>
              <a:rPr lang="ru-RU" sz="1800" dirty="0"/>
              <a:t>, </a:t>
            </a:r>
            <a:r>
              <a:rPr lang="ru-RU" sz="1800" dirty="0" err="1"/>
              <a:t>інформуючи</a:t>
            </a:r>
            <a:r>
              <a:rPr lang="ru-RU" sz="1800" dirty="0"/>
              <a:t> про товар </a:t>
            </a:r>
            <a:r>
              <a:rPr lang="ru-RU" sz="1800" dirty="0" err="1"/>
              <a:t>або</a:t>
            </a:r>
            <a:r>
              <a:rPr lang="ru-RU" sz="1800" dirty="0"/>
              <a:t> </a:t>
            </a:r>
            <a:r>
              <a:rPr lang="ru-RU" sz="1800" dirty="0" err="1"/>
              <a:t>послугу</a:t>
            </a:r>
            <a:r>
              <a:rPr lang="ru-RU" sz="1800" dirty="0"/>
              <a:t>, </a:t>
            </a:r>
            <a:r>
              <a:rPr lang="ru-RU" sz="1800" dirty="0" err="1"/>
              <a:t>певним</a:t>
            </a:r>
            <a:r>
              <a:rPr lang="ru-RU" sz="1800" dirty="0"/>
              <a:t> чином </a:t>
            </a:r>
            <a:r>
              <a:rPr lang="ru-RU" sz="1800" dirty="0" err="1"/>
              <a:t>позиціонує</a:t>
            </a:r>
            <a:r>
              <a:rPr lang="ru-RU" sz="1800" dirty="0"/>
              <a:t> </a:t>
            </a:r>
            <a:r>
              <a:rPr lang="ru-RU" sz="1800" dirty="0" err="1"/>
              <a:t>продукцію</a:t>
            </a:r>
            <a:r>
              <a:rPr lang="ru-RU" sz="1800" dirty="0"/>
              <a:t> </a:t>
            </a:r>
            <a:r>
              <a:rPr lang="ru-RU" sz="1800" dirty="0" err="1"/>
              <a:t>компанії</a:t>
            </a:r>
            <a:r>
              <a:rPr lang="ru-RU" sz="1800" dirty="0"/>
              <a:t>. </a:t>
            </a:r>
            <a:r>
              <a:rPr lang="ru-RU" sz="1800" dirty="0" err="1"/>
              <a:t>Така</a:t>
            </a:r>
            <a:r>
              <a:rPr lang="ru-RU" sz="1800" dirty="0"/>
              <a:t> реклама добре </a:t>
            </a:r>
            <a:r>
              <a:rPr lang="ru-RU" sz="1800" dirty="0" err="1"/>
              <a:t>запам’ятовується</a:t>
            </a:r>
            <a:r>
              <a:rPr lang="ru-RU" sz="1800" dirty="0"/>
              <a:t>. Про </a:t>
            </a:r>
            <a:r>
              <a:rPr lang="ru-RU" sz="1800" dirty="0" err="1"/>
              <a:t>неї</a:t>
            </a:r>
            <a:r>
              <a:rPr lang="ru-RU" sz="1800" dirty="0"/>
              <a:t> </a:t>
            </a:r>
            <a:r>
              <a:rPr lang="ru-RU" sz="1800" dirty="0" err="1"/>
              <a:t>хочеться</a:t>
            </a:r>
            <a:r>
              <a:rPr lang="ru-RU" sz="1800" dirty="0"/>
              <a:t> </a:t>
            </a:r>
            <a:r>
              <a:rPr lang="ru-RU" sz="1800" dirty="0" err="1"/>
              <a:t>розповісти</a:t>
            </a:r>
            <a:r>
              <a:rPr lang="ru-RU" sz="1800" dirty="0"/>
              <a:t> </a:t>
            </a:r>
            <a:r>
              <a:rPr lang="ru-RU" sz="1800" dirty="0" err="1"/>
              <a:t>друзям</a:t>
            </a:r>
            <a:r>
              <a:rPr lang="ru-RU" sz="1800" dirty="0"/>
              <a:t>, </a:t>
            </a:r>
            <a:r>
              <a:rPr lang="ru-RU" sz="1800" dirty="0" err="1"/>
              <a:t>знайомим</a:t>
            </a:r>
            <a:r>
              <a:rPr lang="ru-RU" sz="1800" dirty="0"/>
              <a:t>. </a:t>
            </a:r>
            <a:r>
              <a:rPr lang="ru-RU" sz="1800" dirty="0" smtClean="0"/>
              <a:t>Вона </a:t>
            </a:r>
            <a:r>
              <a:rPr lang="ru-RU" sz="1800" dirty="0" err="1"/>
              <a:t>захоплює</a:t>
            </a:r>
            <a:r>
              <a:rPr lang="ru-RU" sz="1800" dirty="0"/>
              <a:t> в першу </a:t>
            </a:r>
            <a:r>
              <a:rPr lang="ru-RU" sz="1800" dirty="0" err="1"/>
              <a:t>чергу</a:t>
            </a:r>
            <a:r>
              <a:rPr lang="ru-RU" sz="1800" dirty="0"/>
              <a:t> не </a:t>
            </a:r>
            <a:r>
              <a:rPr lang="ru-RU" sz="1800" dirty="0" err="1"/>
              <a:t>об’єкт</a:t>
            </a:r>
            <a:r>
              <a:rPr lang="ru-RU" sz="1800" dirty="0"/>
              <a:t> </a:t>
            </a:r>
            <a:r>
              <a:rPr lang="ru-RU" sz="1800" dirty="0" err="1"/>
              <a:t>рекламування</a:t>
            </a:r>
            <a:r>
              <a:rPr lang="ru-RU" sz="1800" dirty="0"/>
              <a:t> (товар), не </a:t>
            </a:r>
            <a:r>
              <a:rPr lang="ru-RU" sz="1800" dirty="0" err="1"/>
              <a:t>зміст</a:t>
            </a:r>
            <a:r>
              <a:rPr lang="ru-RU" sz="1800" dirty="0"/>
              <a:t> </a:t>
            </a:r>
            <a:r>
              <a:rPr lang="ru-RU" sz="1800" dirty="0" err="1"/>
              <a:t>реклами</a:t>
            </a:r>
            <a:r>
              <a:rPr lang="ru-RU" sz="1800" dirty="0"/>
              <a:t>, а </a:t>
            </a:r>
            <a:r>
              <a:rPr lang="ru-RU" sz="1800" dirty="0" err="1"/>
              <a:t>незвична</a:t>
            </a:r>
            <a:r>
              <a:rPr lang="ru-RU" sz="1800" dirty="0"/>
              <a:t> </a:t>
            </a:r>
            <a:r>
              <a:rPr lang="ru-RU" sz="1800" dirty="0" err="1"/>
              <a:t>її</a:t>
            </a:r>
            <a:r>
              <a:rPr lang="ru-RU" sz="1800" dirty="0"/>
              <a:t> подача. </a:t>
            </a:r>
            <a:r>
              <a:rPr lang="ru-RU" sz="1800" dirty="0" err="1"/>
              <a:t>Розповідаючи</a:t>
            </a:r>
            <a:r>
              <a:rPr lang="ru-RU" sz="1800" dirty="0"/>
              <a:t>, </a:t>
            </a:r>
            <a:r>
              <a:rPr lang="ru-RU" sz="1800" dirty="0" err="1"/>
              <a:t>наприклад</a:t>
            </a:r>
            <a:r>
              <a:rPr lang="ru-RU" sz="1800" dirty="0"/>
              <a:t>, про те, </a:t>
            </a:r>
            <a:r>
              <a:rPr lang="ru-RU" sz="1800" dirty="0" err="1"/>
              <a:t>що</a:t>
            </a:r>
            <a:r>
              <a:rPr lang="ru-RU" sz="1800" dirty="0"/>
              <a:t> </a:t>
            </a:r>
            <a:r>
              <a:rPr lang="ru-RU" sz="1800" dirty="0" err="1"/>
              <a:t>ледве</a:t>
            </a:r>
            <a:r>
              <a:rPr lang="ru-RU" sz="1800" dirty="0"/>
              <a:t> не наступив у </a:t>
            </a:r>
            <a:r>
              <a:rPr lang="ru-RU" sz="1800" dirty="0" err="1"/>
              <a:t>магазині</a:t>
            </a:r>
            <a:r>
              <a:rPr lang="ru-RU" sz="1800" dirty="0"/>
              <a:t> на </a:t>
            </a:r>
            <a:r>
              <a:rPr lang="ru-RU" sz="1800" dirty="0" err="1"/>
              <a:t>мобільний</a:t>
            </a:r>
            <a:r>
              <a:rPr lang="ru-RU" sz="1800" dirty="0"/>
              <a:t> телефон, нанесений на </a:t>
            </a:r>
            <a:r>
              <a:rPr lang="ru-RU" sz="1800" dirty="0" err="1"/>
              <a:t>підлогу</a:t>
            </a:r>
            <a:r>
              <a:rPr lang="ru-RU" sz="1800" dirty="0"/>
              <a:t> з </a:t>
            </a:r>
            <a:r>
              <a:rPr lang="ru-RU" sz="1800" dirty="0" err="1"/>
              <a:t>допомогою</a:t>
            </a:r>
            <a:r>
              <a:rPr lang="ru-RU" sz="1800" dirty="0"/>
              <a:t> 3-D </a:t>
            </a:r>
            <a:r>
              <a:rPr lang="ru-RU" sz="1800" dirty="0" err="1"/>
              <a:t>технології</a:t>
            </a:r>
            <a:r>
              <a:rPr lang="ru-RU" sz="1800" dirty="0"/>
              <a:t>, </a:t>
            </a:r>
            <a:r>
              <a:rPr lang="ru-RU" sz="1800" dirty="0" err="1"/>
              <a:t>оповідач</a:t>
            </a:r>
            <a:r>
              <a:rPr lang="ru-RU" sz="1800" dirty="0"/>
              <a:t> так </a:t>
            </a:r>
            <a:r>
              <a:rPr lang="ru-RU" sz="1800" dirty="0" err="1"/>
              <a:t>чи</a:t>
            </a:r>
            <a:r>
              <a:rPr lang="ru-RU" sz="1800" dirty="0"/>
              <a:t> так не </a:t>
            </a:r>
            <a:r>
              <a:rPr lang="ru-RU" sz="1800" dirty="0" err="1"/>
              <a:t>омине</a:t>
            </a:r>
            <a:r>
              <a:rPr lang="ru-RU" sz="1800" dirty="0"/>
              <a:t> й бренда, </a:t>
            </a:r>
            <a:r>
              <a:rPr lang="ru-RU" sz="1800" dirty="0" err="1"/>
              <a:t>що</a:t>
            </a:r>
            <a:r>
              <a:rPr lang="ru-RU" sz="1800" dirty="0"/>
              <a:t> </a:t>
            </a:r>
            <a:r>
              <a:rPr lang="ru-RU" sz="1800" dirty="0" err="1"/>
              <a:t>його</a:t>
            </a:r>
            <a:r>
              <a:rPr lang="ru-RU" sz="1800" dirty="0"/>
              <a:t> </a:t>
            </a:r>
            <a:r>
              <a:rPr lang="ru-RU" sz="1800" dirty="0" err="1"/>
              <a:t>виробляє</a:t>
            </a:r>
            <a:r>
              <a:rPr lang="ru-RU" sz="1800" dirty="0"/>
              <a:t>. </a:t>
            </a:r>
            <a:r>
              <a:rPr lang="ru-RU" sz="1800" dirty="0" err="1"/>
              <a:t>Тоді</a:t>
            </a:r>
            <a:r>
              <a:rPr lang="ru-RU" sz="1800" dirty="0"/>
              <a:t> як </a:t>
            </a:r>
            <a:r>
              <a:rPr lang="ru-RU" sz="1800" dirty="0" err="1"/>
              <a:t>стосовно</a:t>
            </a:r>
            <a:r>
              <a:rPr lang="ru-RU" sz="1800" dirty="0"/>
              <a:t> </a:t>
            </a:r>
            <a:r>
              <a:rPr lang="ru-RU" sz="1800" dirty="0" err="1"/>
              <a:t>традиційної</a:t>
            </a:r>
            <a:r>
              <a:rPr lang="ru-RU" sz="1800" dirty="0"/>
              <a:t> </a:t>
            </a:r>
            <a:r>
              <a:rPr lang="ru-RU" sz="1800" dirty="0" err="1"/>
              <a:t>реклами</a:t>
            </a:r>
            <a:r>
              <a:rPr lang="ru-RU" sz="1800" dirty="0"/>
              <a:t> люди нечасто </a:t>
            </a:r>
            <a:r>
              <a:rPr lang="ru-RU" sz="1800" dirty="0" err="1"/>
              <a:t>переповідають</a:t>
            </a:r>
            <a:r>
              <a:rPr lang="ru-RU" sz="1800" dirty="0"/>
              <a:t> </a:t>
            </a:r>
            <a:r>
              <a:rPr lang="ru-RU" sz="1800" dirty="0" err="1"/>
              <a:t>рекламні</a:t>
            </a:r>
            <a:r>
              <a:rPr lang="ru-RU" sz="1800" dirty="0"/>
              <a:t> </a:t>
            </a:r>
            <a:r>
              <a:rPr lang="ru-RU" sz="1800" dirty="0" err="1"/>
              <a:t>сюжети</a:t>
            </a:r>
            <a:r>
              <a:rPr lang="ru-RU" sz="1800" dirty="0"/>
              <a:t>. Таким чином, </a:t>
            </a:r>
            <a:r>
              <a:rPr lang="ru-RU" sz="1800" dirty="0" err="1"/>
              <a:t>поширення</a:t>
            </a:r>
            <a:r>
              <a:rPr lang="ru-RU" sz="1800" dirty="0"/>
              <a:t> </a:t>
            </a:r>
            <a:r>
              <a:rPr lang="ru-RU" sz="1800" dirty="0" err="1"/>
              <a:t>інформації</a:t>
            </a:r>
            <a:r>
              <a:rPr lang="ru-RU" sz="1800" dirty="0"/>
              <a:t> </a:t>
            </a:r>
            <a:r>
              <a:rPr lang="ru-RU" sz="1800" dirty="0" err="1"/>
              <a:t>від</a:t>
            </a:r>
            <a:r>
              <a:rPr lang="ru-RU" sz="1800" dirty="0"/>
              <a:t> </a:t>
            </a:r>
            <a:r>
              <a:rPr lang="ru-RU" sz="1800" dirty="0" err="1"/>
              <a:t>людини</a:t>
            </a:r>
            <a:r>
              <a:rPr lang="ru-RU" sz="1800" dirty="0"/>
              <a:t> до </a:t>
            </a:r>
            <a:r>
              <a:rPr lang="ru-RU" sz="1800" dirty="0" err="1"/>
              <a:t>людини</a:t>
            </a:r>
            <a:r>
              <a:rPr lang="ru-RU" sz="1800" dirty="0"/>
              <a:t> є </a:t>
            </a:r>
            <a:r>
              <a:rPr lang="ru-RU" sz="1800" dirty="0" err="1"/>
              <a:t>ще</a:t>
            </a:r>
            <a:r>
              <a:rPr lang="ru-RU" sz="1800" dirty="0"/>
              <a:t> </a:t>
            </a:r>
            <a:r>
              <a:rPr lang="ru-RU" sz="1800" dirty="0" err="1"/>
              <a:t>однією</a:t>
            </a:r>
            <a:r>
              <a:rPr lang="ru-RU" sz="1800" dirty="0"/>
              <a:t> </a:t>
            </a:r>
            <a:r>
              <a:rPr lang="ru-RU" sz="1800" dirty="0" err="1"/>
              <a:t>важливою</a:t>
            </a:r>
            <a:r>
              <a:rPr lang="ru-RU" sz="1800" dirty="0"/>
              <a:t> </a:t>
            </a:r>
            <a:r>
              <a:rPr lang="ru-RU" sz="1800" dirty="0" err="1"/>
              <a:t>функцією</a:t>
            </a:r>
            <a:r>
              <a:rPr lang="ru-RU" sz="1800" dirty="0"/>
              <a:t> </a:t>
            </a:r>
            <a:r>
              <a:rPr lang="ru-RU" sz="1800" dirty="0" err="1"/>
              <a:t>інноваційної</a:t>
            </a:r>
            <a:r>
              <a:rPr lang="ru-RU" sz="1800" dirty="0"/>
              <a:t> </a:t>
            </a:r>
            <a:r>
              <a:rPr lang="ru-RU" sz="1800" dirty="0" err="1"/>
              <a:t>реклами</a:t>
            </a:r>
            <a:r>
              <a:rPr lang="ru-RU" sz="1800" dirty="0"/>
              <a:t>. </a:t>
            </a:r>
            <a:r>
              <a:rPr lang="ru-RU" sz="1800" dirty="0" err="1"/>
              <a:t>Також</a:t>
            </a:r>
            <a:r>
              <a:rPr lang="ru-RU" sz="1800" dirty="0"/>
              <a:t> вона </a:t>
            </a:r>
            <a:r>
              <a:rPr lang="ru-RU" sz="1800" dirty="0" err="1"/>
              <a:t>майже</a:t>
            </a:r>
            <a:r>
              <a:rPr lang="ru-RU" sz="1800" dirty="0"/>
              <a:t> </a:t>
            </a:r>
            <a:r>
              <a:rPr lang="ru-RU" sz="1800" dirty="0" err="1"/>
              <a:t>завжди</a:t>
            </a:r>
            <a:r>
              <a:rPr lang="ru-RU" sz="1800" dirty="0"/>
              <a:t> </a:t>
            </a:r>
            <a:r>
              <a:rPr lang="ru-RU" sz="1800" dirty="0" err="1"/>
              <a:t>викликає</a:t>
            </a:r>
            <a:r>
              <a:rPr lang="ru-RU" sz="1800" dirty="0"/>
              <a:t> </a:t>
            </a:r>
            <a:r>
              <a:rPr lang="ru-RU" sz="1800" dirty="0" err="1"/>
              <a:t>позитивні</a:t>
            </a:r>
            <a:r>
              <a:rPr lang="ru-RU" sz="1800" dirty="0"/>
              <a:t> </a:t>
            </a:r>
            <a:r>
              <a:rPr lang="ru-RU" sz="1800" dirty="0" err="1"/>
              <a:t>емоції</a:t>
            </a:r>
            <a:r>
              <a:rPr lang="ru-RU" sz="1800" dirty="0"/>
              <a:t> при </a:t>
            </a:r>
            <a:r>
              <a:rPr lang="ru-RU" sz="1800" dirty="0" err="1"/>
              <a:t>візуальному</a:t>
            </a:r>
            <a:r>
              <a:rPr lang="ru-RU" sz="1800" dirty="0"/>
              <a:t> </a:t>
            </a:r>
            <a:r>
              <a:rPr lang="ru-RU" sz="1800" dirty="0" err="1"/>
              <a:t>контакті</a:t>
            </a:r>
            <a:r>
              <a:rPr lang="ru-RU" sz="1800" dirty="0"/>
              <a:t>, а </a:t>
            </a:r>
            <a:r>
              <a:rPr lang="ru-RU" sz="1800" dirty="0" err="1"/>
              <a:t>отже</a:t>
            </a:r>
            <a:r>
              <a:rPr lang="ru-RU" sz="1800" dirty="0"/>
              <a:t> </a:t>
            </a:r>
            <a:r>
              <a:rPr lang="ru-RU" sz="1800" dirty="0" err="1"/>
              <a:t>сприяє</a:t>
            </a:r>
            <a:r>
              <a:rPr lang="ru-RU" sz="1800" dirty="0"/>
              <a:t> продажу товару</a:t>
            </a:r>
          </a:p>
        </p:txBody>
      </p:sp>
    </p:spTree>
    <p:extLst>
      <p:ext uri="{BB962C8B-B14F-4D97-AF65-F5344CB8AC3E}">
        <p14:creationId xmlns:p14="http://schemas.microsoft.com/office/powerpoint/2010/main" val="22380725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85000" lnSpcReduction="10000"/>
          </a:bodyPr>
          <a:lstStyle/>
          <a:p>
            <a:pPr marL="0" indent="0">
              <a:buNone/>
            </a:pPr>
            <a:r>
              <a:rPr lang="ru-RU" dirty="0"/>
              <a:t>На </a:t>
            </a:r>
            <a:r>
              <a:rPr lang="ru-RU" dirty="0" err="1"/>
              <a:t>особливу</a:t>
            </a:r>
            <a:r>
              <a:rPr lang="ru-RU" dirty="0"/>
              <a:t> </a:t>
            </a:r>
            <a:r>
              <a:rPr lang="ru-RU" dirty="0" err="1"/>
              <a:t>увагу</a:t>
            </a:r>
            <a:r>
              <a:rPr lang="ru-RU" dirty="0"/>
              <a:t> </a:t>
            </a:r>
            <a:r>
              <a:rPr lang="ru-RU" dirty="0" err="1"/>
              <a:t>заслуговує</a:t>
            </a:r>
            <a:r>
              <a:rPr lang="ru-RU" dirty="0"/>
              <a:t> </a:t>
            </a:r>
            <a:r>
              <a:rPr lang="ru-RU" dirty="0" err="1"/>
              <a:t>інноваційна</a:t>
            </a:r>
            <a:r>
              <a:rPr lang="ru-RU" dirty="0"/>
              <a:t> техно-</a:t>
            </a:r>
          </a:p>
          <a:p>
            <a:pPr marL="0" indent="0">
              <a:buNone/>
            </a:pPr>
            <a:r>
              <a:rPr lang="ru-RU" dirty="0" err="1"/>
              <a:t>логія</a:t>
            </a:r>
            <a:r>
              <a:rPr lang="ru-RU" dirty="0"/>
              <a:t> </a:t>
            </a:r>
            <a:r>
              <a:rPr lang="en-US" b="1" dirty="0"/>
              <a:t>Free Format Projection</a:t>
            </a:r>
            <a:r>
              <a:rPr lang="en-US" dirty="0"/>
              <a:t>, </a:t>
            </a:r>
            <a:r>
              <a:rPr lang="ru-RU" dirty="0"/>
              <a:t>яку </a:t>
            </a:r>
            <a:r>
              <a:rPr lang="ru-RU" dirty="0" err="1"/>
              <a:t>розробили</a:t>
            </a:r>
            <a:endParaRPr lang="ru-RU" dirty="0"/>
          </a:p>
          <a:p>
            <a:pPr marL="0" indent="0">
              <a:buNone/>
            </a:pPr>
            <a:r>
              <a:rPr lang="ru-RU" dirty="0" err="1"/>
              <a:t>японські</a:t>
            </a:r>
            <a:r>
              <a:rPr lang="ru-RU" dirty="0"/>
              <a:t> </a:t>
            </a:r>
            <a:r>
              <a:rPr lang="ru-RU" dirty="0" err="1"/>
              <a:t>винахідники</a:t>
            </a:r>
            <a:r>
              <a:rPr lang="ru-RU" dirty="0"/>
              <a:t>. Вона </a:t>
            </a:r>
            <a:r>
              <a:rPr lang="ru-RU" dirty="0" err="1"/>
              <a:t>створює</a:t>
            </a:r>
            <a:r>
              <a:rPr lang="ru-RU" dirty="0"/>
              <a:t> </a:t>
            </a:r>
            <a:r>
              <a:rPr lang="ru-RU" i="1" dirty="0" err="1"/>
              <a:t>ефект</a:t>
            </a:r>
            <a:r>
              <a:rPr lang="ru-RU" i="1" dirty="0"/>
              <a:t> </a:t>
            </a:r>
            <a:r>
              <a:rPr lang="ru-RU" i="1" dirty="0" err="1"/>
              <a:t>присут</a:t>
            </a:r>
            <a:r>
              <a:rPr lang="ru-RU" i="1" dirty="0"/>
              <a:t>-</a:t>
            </a:r>
          </a:p>
          <a:p>
            <a:pPr marL="0" indent="0">
              <a:buNone/>
            </a:pPr>
            <a:r>
              <a:rPr lang="ru-RU" i="1" dirty="0" err="1"/>
              <a:t>ності</a:t>
            </a:r>
            <a:r>
              <a:rPr lang="ru-RU" i="1" dirty="0"/>
              <a:t> </a:t>
            </a:r>
            <a:r>
              <a:rPr lang="ru-RU" dirty="0" err="1"/>
              <a:t>об’єктів</a:t>
            </a:r>
            <a:r>
              <a:rPr lang="ru-RU" dirty="0"/>
              <a:t> у </a:t>
            </a:r>
            <a:r>
              <a:rPr lang="ru-RU" dirty="0" err="1"/>
              <a:t>натуральну</a:t>
            </a:r>
            <a:r>
              <a:rPr lang="ru-RU" dirty="0"/>
              <a:t> величину за </a:t>
            </a:r>
            <a:r>
              <a:rPr lang="ru-RU" dirty="0" err="1"/>
              <a:t>рахунок</a:t>
            </a:r>
            <a:endParaRPr lang="ru-RU" dirty="0"/>
          </a:p>
          <a:p>
            <a:pPr marL="0" indent="0">
              <a:buNone/>
            </a:pPr>
            <a:r>
              <a:rPr lang="ru-RU" dirty="0" err="1"/>
              <a:t>особливої</a:t>
            </a:r>
            <a:r>
              <a:rPr lang="ru-RU" dirty="0"/>
              <a:t> </a:t>
            </a:r>
            <a:r>
              <a:rPr lang="ru-RU" dirty="0" err="1"/>
              <a:t>обробки</a:t>
            </a:r>
            <a:r>
              <a:rPr lang="ru-RU" dirty="0"/>
              <a:t> </a:t>
            </a:r>
            <a:r>
              <a:rPr lang="ru-RU" dirty="0" err="1"/>
              <a:t>зображення</a:t>
            </a:r>
            <a:r>
              <a:rPr lang="ru-RU" dirty="0"/>
              <a:t>, </a:t>
            </a:r>
            <a:r>
              <a:rPr lang="ru-RU" dirty="0" err="1"/>
              <a:t>котре</a:t>
            </a:r>
            <a:r>
              <a:rPr lang="ru-RU" dirty="0"/>
              <a:t> </a:t>
            </a:r>
            <a:r>
              <a:rPr lang="ru-RU" dirty="0" err="1"/>
              <a:t>потім</a:t>
            </a:r>
            <a:r>
              <a:rPr lang="ru-RU" dirty="0"/>
              <a:t> про-</a:t>
            </a:r>
          </a:p>
          <a:p>
            <a:pPr marL="0" indent="0">
              <a:buNone/>
            </a:pPr>
            <a:r>
              <a:rPr lang="ru-RU" dirty="0" err="1"/>
              <a:t>ектується</a:t>
            </a:r>
            <a:r>
              <a:rPr lang="ru-RU" dirty="0"/>
              <a:t> на </a:t>
            </a:r>
            <a:r>
              <a:rPr lang="ru-RU" dirty="0" err="1"/>
              <a:t>поверхню</a:t>
            </a:r>
            <a:r>
              <a:rPr lang="ru-RU" dirty="0"/>
              <a:t>. Не </a:t>
            </a:r>
            <a:r>
              <a:rPr lang="ru-RU" dirty="0" err="1"/>
              <a:t>може</a:t>
            </a:r>
            <a:r>
              <a:rPr lang="ru-RU" dirty="0"/>
              <a:t> </a:t>
            </a:r>
            <a:r>
              <a:rPr lang="ru-RU" dirty="0" err="1"/>
              <a:t>залишитися</a:t>
            </a:r>
            <a:r>
              <a:rPr lang="ru-RU" dirty="0"/>
              <a:t> поза</a:t>
            </a:r>
          </a:p>
          <a:p>
            <a:pPr marL="0" indent="0">
              <a:buNone/>
            </a:pPr>
            <a:r>
              <a:rPr lang="ru-RU" dirty="0" err="1"/>
              <a:t>увагою</a:t>
            </a:r>
            <a:r>
              <a:rPr lang="ru-RU" dirty="0"/>
              <a:t> </a:t>
            </a:r>
            <a:r>
              <a:rPr lang="ru-RU" dirty="0" err="1"/>
              <a:t>клієнта</a:t>
            </a:r>
            <a:r>
              <a:rPr lang="ru-RU" dirty="0"/>
              <a:t> </a:t>
            </a:r>
            <a:r>
              <a:rPr lang="ru-RU" dirty="0" err="1"/>
              <a:t>торгівельного</a:t>
            </a:r>
            <a:r>
              <a:rPr lang="ru-RU" dirty="0"/>
              <a:t> центру </a:t>
            </a:r>
            <a:r>
              <a:rPr lang="ru-RU" dirty="0" err="1"/>
              <a:t>консервна</a:t>
            </a:r>
            <a:endParaRPr lang="ru-RU" dirty="0"/>
          </a:p>
          <a:p>
            <a:pPr marL="0" indent="0">
              <a:buNone/>
            </a:pPr>
            <a:r>
              <a:rPr lang="ru-RU" dirty="0"/>
              <a:t>банка, </a:t>
            </a:r>
            <a:r>
              <a:rPr lang="ru-RU" dirty="0" err="1"/>
              <a:t>що</a:t>
            </a:r>
            <a:r>
              <a:rPr lang="ru-RU" dirty="0"/>
              <a:t> </a:t>
            </a:r>
            <a:r>
              <a:rPr lang="ru-RU" dirty="0" err="1"/>
              <a:t>прогулюється</a:t>
            </a:r>
            <a:r>
              <a:rPr lang="ru-RU" dirty="0"/>
              <a:t> </a:t>
            </a:r>
            <a:r>
              <a:rPr lang="ru-RU" dirty="0" err="1"/>
              <a:t>між</a:t>
            </a:r>
            <a:r>
              <a:rPr lang="ru-RU" dirty="0"/>
              <a:t> рядами в </a:t>
            </a:r>
            <a:r>
              <a:rPr lang="ru-RU" dirty="0" err="1" smtClean="0"/>
              <a:t>супермаркеті</a:t>
            </a:r>
            <a:endParaRPr lang="ru-RU" dirty="0"/>
          </a:p>
        </p:txBody>
      </p:sp>
    </p:spTree>
    <p:extLst>
      <p:ext uri="{BB962C8B-B14F-4D97-AF65-F5344CB8AC3E}">
        <p14:creationId xmlns:p14="http://schemas.microsoft.com/office/powerpoint/2010/main" val="3472143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2400" dirty="0" err="1"/>
              <a:t>Можливості</a:t>
            </a:r>
            <a:r>
              <a:rPr lang="ru-RU" sz="2400" dirty="0"/>
              <a:t> </a:t>
            </a:r>
            <a:r>
              <a:rPr lang="ru-RU" sz="2400" dirty="0" err="1"/>
              <a:t>інноваційних</a:t>
            </a:r>
            <a:r>
              <a:rPr lang="ru-RU" sz="2400" dirty="0"/>
              <a:t> </a:t>
            </a:r>
            <a:r>
              <a:rPr lang="ru-RU" sz="2400" dirty="0" err="1"/>
              <a:t>рекламних</a:t>
            </a:r>
            <a:r>
              <a:rPr lang="ru-RU" sz="2400" dirty="0"/>
              <a:t> </a:t>
            </a:r>
            <a:r>
              <a:rPr lang="ru-RU" sz="2400" dirty="0" err="1"/>
              <a:t>технологій</a:t>
            </a:r>
            <a:endParaRPr lang="ru-RU" sz="2400" dirty="0"/>
          </a:p>
          <a:p>
            <a:pPr marL="0" indent="0">
              <a:buNone/>
            </a:pPr>
            <a:r>
              <a:rPr lang="ru-RU" sz="2400" dirty="0" err="1"/>
              <a:t>дозволяють</a:t>
            </a:r>
            <a:r>
              <a:rPr lang="ru-RU" sz="2400" dirty="0"/>
              <a:t> </a:t>
            </a:r>
            <a:r>
              <a:rPr lang="ru-RU" sz="2400" dirty="0" err="1"/>
              <a:t>створювати</a:t>
            </a:r>
            <a:r>
              <a:rPr lang="ru-RU" sz="2400" dirty="0"/>
              <a:t> </a:t>
            </a:r>
            <a:r>
              <a:rPr lang="ru-RU" sz="2400" dirty="0" err="1"/>
              <a:t>відчуття</a:t>
            </a:r>
            <a:r>
              <a:rPr lang="ru-RU" sz="2400" dirty="0"/>
              <a:t> </a:t>
            </a:r>
            <a:r>
              <a:rPr lang="ru-RU" sz="2400" i="1" dirty="0" err="1"/>
              <a:t>додаткової</a:t>
            </a:r>
            <a:r>
              <a:rPr lang="ru-RU" sz="2400" i="1" dirty="0"/>
              <a:t> </a:t>
            </a:r>
            <a:r>
              <a:rPr lang="ru-RU" sz="2400" i="1" dirty="0" err="1"/>
              <a:t>реаль</a:t>
            </a:r>
            <a:r>
              <a:rPr lang="ru-RU" sz="2400" i="1" dirty="0"/>
              <a:t>-</a:t>
            </a:r>
          </a:p>
          <a:p>
            <a:pPr marL="0" indent="0">
              <a:buNone/>
            </a:pPr>
            <a:r>
              <a:rPr lang="ru-RU" sz="2400" i="1" dirty="0" err="1"/>
              <a:t>ності</a:t>
            </a:r>
            <a:r>
              <a:rPr lang="ru-RU" sz="2400" i="1" dirty="0"/>
              <a:t> </a:t>
            </a:r>
            <a:r>
              <a:rPr lang="ru-RU" sz="2400" dirty="0"/>
              <a:t>(</a:t>
            </a:r>
            <a:r>
              <a:rPr lang="en-US" sz="2400" b="1" dirty="0"/>
              <a:t>augmented reality</a:t>
            </a:r>
            <a:r>
              <a:rPr lang="en-US" sz="2400" dirty="0"/>
              <a:t>). </a:t>
            </a:r>
            <a:r>
              <a:rPr lang="ru-RU" sz="2400" dirty="0"/>
              <a:t>Сфера </a:t>
            </a:r>
            <a:r>
              <a:rPr lang="ru-RU" sz="2400" dirty="0" err="1"/>
              <a:t>застосування</a:t>
            </a:r>
            <a:r>
              <a:rPr lang="ru-RU" sz="2400" dirty="0"/>
              <a:t> </a:t>
            </a:r>
            <a:r>
              <a:rPr lang="ru-RU" sz="2400" dirty="0" err="1"/>
              <a:t>цієї</a:t>
            </a:r>
            <a:endParaRPr lang="ru-RU" sz="2400" dirty="0"/>
          </a:p>
          <a:p>
            <a:pPr marL="0" indent="0">
              <a:buNone/>
            </a:pPr>
            <a:r>
              <a:rPr lang="ru-RU" sz="2400" dirty="0" err="1"/>
              <a:t>інноваційної</a:t>
            </a:r>
            <a:r>
              <a:rPr lang="ru-RU" sz="2400" dirty="0"/>
              <a:t> </a:t>
            </a:r>
            <a:r>
              <a:rPr lang="ru-RU" sz="2400" dirty="0" err="1"/>
              <a:t>технології</a:t>
            </a:r>
            <a:r>
              <a:rPr lang="ru-RU" sz="2400" dirty="0"/>
              <a:t> — </a:t>
            </a:r>
            <a:r>
              <a:rPr lang="ru-RU" sz="2400" dirty="0" err="1"/>
              <a:t>інтернет</a:t>
            </a:r>
            <a:r>
              <a:rPr lang="ru-RU" sz="2400" dirty="0"/>
              <a:t> і </a:t>
            </a:r>
            <a:r>
              <a:rPr lang="ru-RU" sz="2400" dirty="0" err="1"/>
              <a:t>поліграфія</a:t>
            </a:r>
            <a:r>
              <a:rPr lang="ru-RU" sz="2400" dirty="0"/>
              <a:t>.</a:t>
            </a:r>
          </a:p>
          <a:p>
            <a:pPr marL="0" indent="0">
              <a:buNone/>
            </a:pPr>
            <a:r>
              <a:rPr lang="ru-RU" sz="2400" dirty="0" err="1"/>
              <a:t>Сутність</a:t>
            </a:r>
            <a:r>
              <a:rPr lang="ru-RU" sz="2400" dirty="0"/>
              <a:t> </a:t>
            </a:r>
            <a:r>
              <a:rPr lang="ru-RU" sz="2400" dirty="0" err="1"/>
              <a:t>її</a:t>
            </a:r>
            <a:r>
              <a:rPr lang="ru-RU" sz="2400" dirty="0"/>
              <a:t> </a:t>
            </a:r>
            <a:r>
              <a:rPr lang="ru-RU" sz="2400" dirty="0" err="1"/>
              <a:t>полягає</a:t>
            </a:r>
            <a:r>
              <a:rPr lang="ru-RU" sz="2400" dirty="0"/>
              <a:t> в тому, </a:t>
            </a:r>
            <a:r>
              <a:rPr lang="ru-RU" sz="2400" dirty="0" err="1"/>
              <a:t>що</a:t>
            </a:r>
            <a:r>
              <a:rPr lang="ru-RU" sz="2400" dirty="0"/>
              <a:t> коли </a:t>
            </a:r>
            <a:r>
              <a:rPr lang="ru-RU" sz="2400" dirty="0" err="1"/>
              <a:t>розмістити</a:t>
            </a:r>
            <a:r>
              <a:rPr lang="ru-RU" sz="2400" dirty="0"/>
              <a:t> рек-</a:t>
            </a:r>
          </a:p>
          <a:p>
            <a:pPr marL="0" indent="0">
              <a:buNone/>
            </a:pPr>
            <a:r>
              <a:rPr lang="ru-RU" sz="2400" dirty="0" err="1"/>
              <a:t>ламну</a:t>
            </a:r>
            <a:r>
              <a:rPr lang="ru-RU" sz="2400" dirty="0"/>
              <a:t> </a:t>
            </a:r>
            <a:r>
              <a:rPr lang="ru-RU" sz="2400" dirty="0" err="1"/>
              <a:t>сторінку</a:t>
            </a:r>
            <a:r>
              <a:rPr lang="ru-RU" sz="2400" dirty="0"/>
              <a:t> </a:t>
            </a:r>
            <a:r>
              <a:rPr lang="ru-RU" sz="2400" dirty="0" err="1"/>
              <a:t>із</a:t>
            </a:r>
            <a:r>
              <a:rPr lang="ru-RU" sz="2400" dirty="0"/>
              <a:t> </a:t>
            </a:r>
            <a:r>
              <a:rPr lang="ru-RU" sz="2400" dirty="0" err="1"/>
              <a:t>зображенням</a:t>
            </a:r>
            <a:r>
              <a:rPr lang="ru-RU" sz="2400" dirty="0"/>
              <a:t> перед веб-камерою,</a:t>
            </a:r>
          </a:p>
          <a:p>
            <a:pPr marL="0" indent="0">
              <a:buNone/>
            </a:pPr>
            <a:r>
              <a:rPr lang="ru-RU" sz="2400" dirty="0"/>
              <a:t>то </a:t>
            </a:r>
            <a:r>
              <a:rPr lang="ru-RU" sz="2400" dirty="0" err="1"/>
              <a:t>отримаємо</a:t>
            </a:r>
            <a:r>
              <a:rPr lang="ru-RU" sz="2400" dirty="0"/>
              <a:t> </a:t>
            </a:r>
            <a:r>
              <a:rPr lang="ru-RU" sz="2400" dirty="0" err="1"/>
              <a:t>тривимірну</a:t>
            </a:r>
            <a:r>
              <a:rPr lang="ru-RU" sz="2400" dirty="0"/>
              <a:t> модель на </a:t>
            </a:r>
            <a:r>
              <a:rPr lang="ru-RU" sz="2400" dirty="0" err="1"/>
              <a:t>екрані</a:t>
            </a:r>
            <a:r>
              <a:rPr lang="ru-RU" sz="2400" dirty="0"/>
              <a:t>.</a:t>
            </a:r>
          </a:p>
        </p:txBody>
      </p:sp>
    </p:spTree>
    <p:extLst>
      <p:ext uri="{BB962C8B-B14F-4D97-AF65-F5344CB8AC3E}">
        <p14:creationId xmlns:p14="http://schemas.microsoft.com/office/powerpoint/2010/main" val="4355963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pic>
        <p:nvPicPr>
          <p:cNvPr id="4" name="Cadabra-identity-by-byHAUS-studio.gi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600200"/>
            <a:ext cx="7315200" cy="4525963"/>
          </a:xfrm>
        </p:spPr>
      </p:pic>
    </p:spTree>
    <p:extLst>
      <p:ext uri="{BB962C8B-B14F-4D97-AF65-F5344CB8AC3E}">
        <p14:creationId xmlns:p14="http://schemas.microsoft.com/office/powerpoint/2010/main" val="7359351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nike-fresh-1.gi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39752" y="1484784"/>
            <a:ext cx="4525962" cy="4525963"/>
          </a:xfrm>
        </p:spPr>
      </p:pic>
    </p:spTree>
    <p:extLst>
      <p:ext uri="{BB962C8B-B14F-4D97-AF65-F5344CB8AC3E}">
        <p14:creationId xmlns:p14="http://schemas.microsoft.com/office/powerpoint/2010/main" val="1432626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blanc-naturals-package-design-by-Foxtrot-Studio.gi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59832" y="1340768"/>
            <a:ext cx="3141662" cy="4525963"/>
          </a:xfrm>
        </p:spPr>
      </p:pic>
    </p:spTree>
    <p:extLst>
      <p:ext uri="{BB962C8B-B14F-4D97-AF65-F5344CB8AC3E}">
        <p14:creationId xmlns:p14="http://schemas.microsoft.com/office/powerpoint/2010/main" val="721613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3.3|2.8"/>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TotalTime>
  <Words>847</Words>
  <Application>Microsoft Office PowerPoint</Application>
  <PresentationFormat>Экран (4:3)</PresentationFormat>
  <Paragraphs>76</Paragraphs>
  <Slides>44</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Інноваційні технології в поліграфії – нові можливості для реклами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Тиснення золотом</vt:lpstr>
      <vt:lpstr>Триплекс-візитки</vt:lpstr>
      <vt:lpstr>Дзеркальні візитки</vt:lpstr>
      <vt:lpstr>З глянцевою ламінацією</vt:lpstr>
      <vt:lpstr>З гібридним лакуванням</vt:lpstr>
      <vt:lpstr>Креативна реклама на будівлях та спорудах </vt:lpstr>
      <vt:lpstr>Презентация PowerPoint</vt:lpstr>
      <vt:lpstr>Siemens. Трішечки уяви, і двері перетворюються в величезні вінчики для міксера  Siemens. Захочеш забути таке видовище і не зможеш</vt:lpstr>
      <vt:lpstr>Презентация PowerPoint</vt:lpstr>
      <vt:lpstr>Презентация PowerPoint</vt:lpstr>
      <vt:lpstr>Друк на плівці</vt:lpstr>
      <vt:lpstr>Презентация PowerPoint</vt:lpstr>
      <vt:lpstr>Реклама на тентових банерах </vt:lpstr>
      <vt:lpstr>Презентация PowerPoint</vt:lpstr>
      <vt:lpstr>А відбувається все в декілька етапів</vt:lpstr>
      <vt:lpstr>2. Дизайн</vt:lpstr>
      <vt:lpstr>3. Друк на тентовому банері</vt:lpstr>
      <vt:lpstr>4. Зварювання тентового банера</vt:lpstr>
      <vt:lpstr>5. Установка люверсів</vt:lpstr>
      <vt:lpstr>6. Монтаж тентового банера</vt:lpstr>
      <vt:lpstr>Реклама в ліфтах</vt:lpstr>
      <vt:lpstr>До Міжнародного фестивалю гри на  акордеоні, яке проходило в місті Сан-Антоніо, США </vt:lpstr>
      <vt:lpstr>Ще одне ефектне розміщення реклами. Школа скайдайвінгу провела малобюджетну, але дуже ефективну рекламну компанію. На підлозі ліфтів високих багатолюдних будівель поклали покриття з фото міста з висоти пташиного польоту. Завдяки цьому пасажири ліфтів відчували ефект вільного польоту</vt:lpstr>
      <vt:lpstr>Презентация PowerPoint</vt:lpstr>
      <vt:lpstr>National Geographic. «Дикій світ з Ричардом Расмусеном» обіцяє що сумно точно не буде</vt:lpstr>
      <vt:lpstr>Презентация PowerPoint</vt:lpstr>
      <vt:lpstr>Coca-Cola. А хто відмовиться отримати прохолоджуючий ефект від Кока-коли в спеку?.</vt:lpstr>
      <vt:lpstr>Tyskie пиво перетворює звичайні дверні ручки в ручки для келихів  </vt:lpstr>
      <vt:lpstr>Colgate створив образ дерев'яних паличок для вставки в морозиво, нагадуючи дітям (і дорослим) про важливість чистки зубів.</vt:lpstr>
      <vt:lpstr>Інтер'єрна реклама в новому вигляді приваблює покупців і рекламодавців Мерчендайзери займаються оформленням магазинів рекламними матеріалами і розташуванням товарів на полицях. Це самий короткий шлях від сприйняття інформації до покупки товару, що є високим показником ефективності нових видів рекламних продуктів у цій області. За даними маркетологів у 70% випадків приймає рішення про вибір товару безпосередньо у точках реалізації. Корпорація Proctor і Gamble провела маркетингове дослідження покупців магазинів і отримала середньостатистичні показники спостереження. В середньому на ухвалення рішення про виборі покупці витрачають 3-7 секунд. Рівно за скільки часу повинна спрацьовувати робота мерчендайзера. Інвестиції в інтер'єрну рекламу ростуть з кожним роком, показник щорічного приросту 20%. Але з іншого боку частка бюджету рекламної компанії на інтер'єрну рекламу припадає лише 7%. Готові зразки нових видів реклами:</vt:lpstr>
      <vt:lpstr>Гармонійне поєднання рекламного банера і крісла нагадує підйомник на гірськолижному курорті</vt:lpstr>
      <vt:lpstr>Ефектне рекламування наближення фільму-катастрофи «2012» завдяки високоякісному друку наздоганяє пішохода навіть в підземному переході </vt:lpstr>
      <vt:lpstr>Ще одне гармонійне поєднання дзеркала і примірювальній завдяки якому можна приміряти одяг просто підійшовши до дзеркала. </vt:lpstr>
      <vt:lpstr>Уся проаналізована інноваційна реклама виконує велику кількість функцій, головною з яких є, передусім, привернути увагу до самої себе. Адже така реклама незвична. Вона вражає, а отже не може залишитися поза увагою аудиторії. Інноваційна реклама допомагає вигідно виділити пропонований товар та його продавця, інформуючи про товар або послугу, певним чином позиціонує продукцію компанії. Така реклама добре запам’ятовується. Про неї хочеться розповісти друзям, знайомим. Вона захоплює в першу чергу не об’єкт рекламування (товар), не зміст реклами, а незвична її подача. Розповідаючи, наприклад, про те, що ледве не наступив у магазині на мобільний телефон, нанесений на підлогу з допомогою 3-D технології, оповідач так чи так не омине й бренда, що його виробляє. Тоді як стосовно традиційної реклами люди нечасто переповідають рекламні сюжети. Таким чином, поширення інформації від людини до людини є ще однією важливою функцією інноваційної реклами. Також вона майже завжди викликає позитивні емоції при візуальному контакті, а отже сприяє продажу товару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Pedago_43</dc:creator>
  <cp:lastModifiedBy>Люда</cp:lastModifiedBy>
  <cp:revision>44</cp:revision>
  <dcterms:created xsi:type="dcterms:W3CDTF">2019-12-26T12:36:49Z</dcterms:created>
  <dcterms:modified xsi:type="dcterms:W3CDTF">2020-01-09T04:57:43Z</dcterms:modified>
</cp:coreProperties>
</file>