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315" r:id="rId3"/>
    <p:sldId id="296" r:id="rId4"/>
    <p:sldId id="301" r:id="rId5"/>
    <p:sldId id="297" r:id="rId6"/>
    <p:sldId id="300" r:id="rId7"/>
    <p:sldId id="302" r:id="rId8"/>
    <p:sldId id="304" r:id="rId9"/>
    <p:sldId id="306" r:id="rId10"/>
    <p:sldId id="303" r:id="rId11"/>
    <p:sldId id="299" r:id="rId12"/>
    <p:sldId id="308" r:id="rId13"/>
    <p:sldId id="307" r:id="rId14"/>
    <p:sldId id="305" r:id="rId15"/>
    <p:sldId id="309" r:id="rId16"/>
    <p:sldId id="310" r:id="rId17"/>
    <p:sldId id="311" r:id="rId18"/>
    <p:sldId id="312" r:id="rId19"/>
    <p:sldId id="313" r:id="rId20"/>
    <p:sldId id="314"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D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94660"/>
  </p:normalViewPr>
  <p:slideViewPr>
    <p:cSldViewPr>
      <p:cViewPr>
        <p:scale>
          <a:sx n="60" d="100"/>
          <a:sy n="60" d="100"/>
        </p:scale>
        <p:origin x="1722" y="29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4902D1-44E1-4F9C-B958-EDFA1F114269}" type="datetimeFigureOut">
              <a:rPr lang="ru-RU" smtClean="0"/>
              <a:pPr/>
              <a:t>08.01.2020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745A9C-A162-4A45-A6FB-7CF5FD538638}" type="slidenum">
              <a:rPr lang="ru-RU" smtClean="0"/>
              <a:pPr/>
              <a:t>‹#›</a:t>
            </a:fld>
            <a:endParaRPr lang="ru-RU"/>
          </a:p>
        </p:txBody>
      </p:sp>
    </p:spTree>
    <p:extLst>
      <p:ext uri="{BB962C8B-B14F-4D97-AF65-F5344CB8AC3E}">
        <p14:creationId xmlns:p14="http://schemas.microsoft.com/office/powerpoint/2010/main" val="3685841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F496F35-C517-4637-A1FC-28FD0D08B757}" type="datetimeFigureOut">
              <a:rPr lang="ru-RU" smtClean="0"/>
              <a:pPr/>
              <a:t>08.01.2020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7D5ED3-3FA0-4468-8017-76D450D45D9C}" type="slidenum">
              <a:rPr lang="ru-RU" smtClean="0"/>
              <a:pPr/>
              <a:t>‹#›</a:t>
            </a:fld>
            <a:endParaRPr lang="ru-RU"/>
          </a:p>
        </p:txBody>
      </p:sp>
      <p:pic>
        <p:nvPicPr>
          <p:cNvPr id="7" name="Рисунок 6" descr="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64" y="0"/>
            <a:ext cx="9129271" cy="6858000"/>
          </a:xfrm>
          <a:prstGeom prst="rect">
            <a:avLst/>
          </a:prstGeom>
        </p:spPr>
      </p:pic>
      <p:pic>
        <p:nvPicPr>
          <p:cNvPr id="8" name="Рисунок 7" descr="11.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64" y="0"/>
            <a:ext cx="9129271"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F496F35-C517-4637-A1FC-28FD0D08B757}" type="datetimeFigureOut">
              <a:rPr lang="ru-RU" smtClean="0"/>
              <a:pPr/>
              <a:t>08.01.2020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7D5ED3-3FA0-4468-8017-76D450D45D9C}" type="slidenum">
              <a:rPr lang="ru-RU" smtClean="0"/>
              <a:pPr/>
              <a:t>‹#›</a:t>
            </a:fld>
            <a:endParaRPr lang="ru-RU"/>
          </a:p>
        </p:txBody>
      </p:sp>
      <p:pic>
        <p:nvPicPr>
          <p:cNvPr id="7" name="Рисунок 6" descr="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64" y="0"/>
            <a:ext cx="9129271" cy="6858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F496F35-C517-4637-A1FC-28FD0D08B757}" type="datetimeFigureOut">
              <a:rPr lang="ru-RU" smtClean="0"/>
              <a:pPr/>
              <a:t>08.01.2020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67D5ED3-3FA0-4468-8017-76D450D45D9C}"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F496F35-C517-4637-A1FC-28FD0D08B757}" type="datetimeFigureOut">
              <a:rPr lang="ru-RU" smtClean="0"/>
              <a:pPr/>
              <a:t>08.01.2020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67D5ED3-3FA0-4468-8017-76D450D45D9C}"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F496F35-C517-4637-A1FC-28FD0D08B757}" type="datetimeFigureOut">
              <a:rPr lang="ru-RU" smtClean="0"/>
              <a:pPr/>
              <a:t>08.01.2020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67D5ED3-3FA0-4468-8017-76D450D45D9C}"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F496F35-C517-4637-A1FC-28FD0D08B757}" type="datetimeFigureOut">
              <a:rPr lang="ru-RU" smtClean="0"/>
              <a:pPr/>
              <a:t>08.01.2020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67D5ED3-3FA0-4468-8017-76D450D45D9C}"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F496F35-C517-4637-A1FC-28FD0D08B757}" type="datetimeFigureOut">
              <a:rPr lang="ru-RU" smtClean="0"/>
              <a:pPr/>
              <a:t>08.01.2020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67D5ED3-3FA0-4468-8017-76D450D45D9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496F35-C517-4637-A1FC-28FD0D08B757}" type="datetimeFigureOut">
              <a:rPr lang="ru-RU" smtClean="0"/>
              <a:pPr/>
              <a:t>08.01.2020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7D5ED3-3FA0-4468-8017-76D450D45D9C}" type="slidenum">
              <a:rPr lang="ru-RU" smtClean="0"/>
              <a:pPr/>
              <a:t>‹#›</a:t>
            </a:fld>
            <a:endParaRPr lang="ru-RU"/>
          </a:p>
        </p:txBody>
      </p:sp>
      <p:pic>
        <p:nvPicPr>
          <p:cNvPr id="7" name="Рисунок 6" descr="1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64" y="0"/>
            <a:ext cx="9129271"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5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496F35-C517-4637-A1FC-28FD0D08B757}" type="datetimeFigureOut">
              <a:rPr lang="ru-RU" smtClean="0"/>
              <a:pPr/>
              <a:t>08.01.2020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7D5ED3-3FA0-4468-8017-76D450D45D9C}" type="slidenum">
              <a:rPr lang="ru-RU" smtClean="0"/>
              <a:pPr/>
              <a:t>‹#›</a:t>
            </a:fld>
            <a:endParaRPr lang="ru-RU"/>
          </a:p>
        </p:txBody>
      </p:sp>
      <p:pic>
        <p:nvPicPr>
          <p:cNvPr id="7" name="Рисунок 6" descr="1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64" y="0"/>
            <a:ext cx="9129271" cy="6858000"/>
          </a:xfrm>
          <a:prstGeom prst="rect">
            <a:avLst/>
          </a:prstGeom>
        </p:spPr>
      </p:pic>
      <p:pic>
        <p:nvPicPr>
          <p:cNvPr id="8" name="Рисунок 7" descr="1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51" y="0"/>
            <a:ext cx="9099698"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7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496F35-C517-4637-A1FC-28FD0D08B757}" type="datetimeFigureOut">
              <a:rPr lang="ru-RU" smtClean="0"/>
              <a:pPr/>
              <a:t>08.01.2020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7D5ED3-3FA0-4468-8017-76D450D45D9C}" type="slidenum">
              <a:rPr lang="ru-RU" smtClean="0"/>
              <a:pPr/>
              <a:t>‹#›</a:t>
            </a:fld>
            <a:endParaRPr lang="ru-RU"/>
          </a:p>
        </p:txBody>
      </p:sp>
      <p:pic>
        <p:nvPicPr>
          <p:cNvPr id="7" name="Рисунок 6" descr="1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64" y="0"/>
            <a:ext cx="9129271" cy="6858000"/>
          </a:xfrm>
          <a:prstGeom prst="rect">
            <a:avLst/>
          </a:prstGeom>
        </p:spPr>
      </p:pic>
      <p:pic>
        <p:nvPicPr>
          <p:cNvPr id="8" name="Рисунок 7" descr="1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51" y="0"/>
            <a:ext cx="9099698" cy="6858000"/>
          </a:xfrm>
          <a:prstGeom prst="rect">
            <a:avLst/>
          </a:prstGeom>
        </p:spPr>
      </p:pic>
      <p:pic>
        <p:nvPicPr>
          <p:cNvPr id="9" name="Рисунок 8" descr="1.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64" y="0"/>
            <a:ext cx="9129271"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6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496F35-C517-4637-A1FC-28FD0D08B757}" type="datetimeFigureOut">
              <a:rPr lang="ru-RU" smtClean="0"/>
              <a:pPr/>
              <a:t>08.01.2020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7D5ED3-3FA0-4468-8017-76D450D45D9C}" type="slidenum">
              <a:rPr lang="ru-RU" smtClean="0"/>
              <a:pPr/>
              <a:t>‹#›</a:t>
            </a:fld>
            <a:endParaRPr lang="ru-RU"/>
          </a:p>
        </p:txBody>
      </p:sp>
      <p:pic>
        <p:nvPicPr>
          <p:cNvPr id="7" name="Рисунок 6" descr="1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64" y="0"/>
            <a:ext cx="9129271" cy="6858000"/>
          </a:xfrm>
          <a:prstGeom prst="rect">
            <a:avLst/>
          </a:prstGeom>
        </p:spPr>
      </p:pic>
      <p:pic>
        <p:nvPicPr>
          <p:cNvPr id="8" name="Рисунок 7" descr="1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51" y="0"/>
            <a:ext cx="9099698" cy="6858000"/>
          </a:xfrm>
          <a:prstGeom prst="rect">
            <a:avLst/>
          </a:prstGeom>
        </p:spPr>
      </p:pic>
      <p:pic>
        <p:nvPicPr>
          <p:cNvPr id="9" name="Рисунок 8" descr="9.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51" y="0"/>
            <a:ext cx="9099698"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496F35-C517-4637-A1FC-28FD0D08B757}" type="datetimeFigureOut">
              <a:rPr lang="ru-RU" smtClean="0"/>
              <a:pPr/>
              <a:t>08.01.2020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7D5ED3-3FA0-4468-8017-76D450D45D9C}" type="slidenum">
              <a:rPr lang="ru-RU" smtClean="0"/>
              <a:pPr/>
              <a:t>‹#›</a:t>
            </a:fld>
            <a:endParaRPr lang="ru-RU"/>
          </a:p>
        </p:txBody>
      </p:sp>
      <p:pic>
        <p:nvPicPr>
          <p:cNvPr id="7" name="Рисунок 6" descr="9.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64" y="0"/>
            <a:ext cx="9129271"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496F35-C517-4637-A1FC-28FD0D08B757}" type="datetimeFigureOut">
              <a:rPr lang="ru-RU" smtClean="0"/>
              <a:pPr/>
              <a:t>08.01.2020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7D5ED3-3FA0-4468-8017-76D450D45D9C}" type="slidenum">
              <a:rPr lang="ru-RU" smtClean="0"/>
              <a:pPr/>
              <a:t>‹#›</a:t>
            </a:fld>
            <a:endParaRPr lang="ru-RU"/>
          </a:p>
        </p:txBody>
      </p:sp>
      <p:pic>
        <p:nvPicPr>
          <p:cNvPr id="7" name="Рисунок 6" descr="7.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64" y="0"/>
            <a:ext cx="9129271"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496F35-C517-4637-A1FC-28FD0D08B757}" type="datetimeFigureOut">
              <a:rPr lang="ru-RU" smtClean="0"/>
              <a:pPr/>
              <a:t>08.01.2020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7D5ED3-3FA0-4468-8017-76D450D45D9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496F35-C517-4637-A1FC-28FD0D08B757}" type="datetimeFigureOut">
              <a:rPr lang="ru-RU" smtClean="0"/>
              <a:pPr/>
              <a:t>08.01.2020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7D5ED3-3FA0-4468-8017-76D450D45D9C}" type="slidenum">
              <a:rPr lang="ru-RU" smtClean="0"/>
              <a:pPr/>
              <a:t>‹#›</a:t>
            </a:fld>
            <a:endParaRPr lang="ru-RU"/>
          </a:p>
        </p:txBody>
      </p:sp>
      <p:pic>
        <p:nvPicPr>
          <p:cNvPr id="7" name="Рисунок 6" descr="8.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151" y="0"/>
            <a:ext cx="9099698"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96F35-C517-4637-A1FC-28FD0D08B757}" type="datetimeFigureOut">
              <a:rPr lang="ru-RU" smtClean="0"/>
              <a:pPr/>
              <a:t>08.01.2020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D5ED3-3FA0-4468-8017-76D450D45D9C}" type="slidenum">
              <a:rPr lang="ru-RU" smtClean="0"/>
              <a:pPr/>
              <a:t>‹#›</a:t>
            </a:fld>
            <a:endParaRPr lang="ru-RU"/>
          </a:p>
        </p:txBody>
      </p:sp>
      <p:pic>
        <p:nvPicPr>
          <p:cNvPr id="7" name="Рисунок 6" descr="3.jpg"/>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7364" y="0"/>
            <a:ext cx="9129271" cy="6858000"/>
          </a:xfrm>
          <a:prstGeom prst="rect">
            <a:avLst/>
          </a:prstGeom>
        </p:spPr>
      </p:pic>
      <p:pic>
        <p:nvPicPr>
          <p:cNvPr id="8" name="Рисунок 7" descr="7.jpg"/>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7364" y="0"/>
            <a:ext cx="9129271" cy="6858000"/>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50" r:id="rId2"/>
    <p:sldLayoutId id="2147483665" r:id="rId3"/>
    <p:sldLayoutId id="2147483667" r:id="rId4"/>
    <p:sldLayoutId id="2147483666" r:id="rId5"/>
    <p:sldLayoutId id="2147483660" r:id="rId6"/>
    <p:sldLayoutId id="2147483661" r:id="rId7"/>
    <p:sldLayoutId id="2147483662" r:id="rId8"/>
    <p:sldLayoutId id="2147483664" r:id="rId9"/>
    <p:sldLayoutId id="2147483651" r:id="rId10"/>
    <p:sldLayoutId id="2147483652" r:id="rId11"/>
    <p:sldLayoutId id="2147483653" r:id="rId12"/>
    <p:sldLayoutId id="2147483654" r:id="rId13"/>
    <p:sldLayoutId id="2147483655" r:id="rId14"/>
    <p:sldLayoutId id="2147483657"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43608" y="980728"/>
            <a:ext cx="6914327" cy="3428926"/>
          </a:xfrm>
        </p:spPr>
        <p:txBody>
          <a:bodyPr>
            <a:normAutofit fontScale="25000" lnSpcReduction="20000"/>
          </a:bodyPr>
          <a:lstStyle/>
          <a:p>
            <a:pPr marL="0" indent="0" algn="ctr">
              <a:buNone/>
            </a:pPr>
            <a:endParaRPr lang="uk-UA" sz="4800" i="1" spc="50" dirty="0" smtClean="0">
              <a:ln w="11430"/>
              <a:solidFill>
                <a:srgbClr val="FFFF00"/>
              </a:solidFill>
              <a:effectLst>
                <a:outerShdw blurRad="76200" dist="50800" dir="5400000" algn="tl" rotWithShape="0">
                  <a:srgbClr val="000000">
                    <a:alpha val="65000"/>
                  </a:srgbClr>
                </a:outerShdw>
              </a:effectLst>
              <a:latin typeface="Constantia" pitchFamily="18" charset="0"/>
            </a:endParaRPr>
          </a:p>
          <a:p>
            <a:pPr marL="0" indent="0" algn="ctr">
              <a:buNone/>
            </a:pPr>
            <a:endParaRPr lang="uk-UA" sz="4800" i="1" spc="50" dirty="0">
              <a:ln w="11430"/>
              <a:solidFill>
                <a:srgbClr val="FFFF00"/>
              </a:solidFill>
              <a:effectLst>
                <a:outerShdw blurRad="76200" dist="50800" dir="5400000" algn="tl" rotWithShape="0">
                  <a:srgbClr val="000000">
                    <a:alpha val="65000"/>
                  </a:srgbClr>
                </a:outerShdw>
              </a:effectLst>
              <a:latin typeface="Constantia" pitchFamily="18" charset="0"/>
            </a:endParaRPr>
          </a:p>
          <a:p>
            <a:pPr marL="0" indent="0">
              <a:buNone/>
            </a:pPr>
            <a:r>
              <a:rPr lang="uk-UA" sz="19200" i="1" spc="50" dirty="0" smtClean="0">
                <a:ln w="11430"/>
                <a:solidFill>
                  <a:srgbClr val="FFFF00"/>
                </a:solidFill>
                <a:effectLst>
                  <a:outerShdw blurRad="76200" dist="50800" dir="5400000" algn="tl" rotWithShape="0">
                    <a:srgbClr val="000000">
                      <a:alpha val="65000"/>
                    </a:srgbClr>
                  </a:outerShdw>
                </a:effectLst>
                <a:latin typeface="Constantia" pitchFamily="18" charset="0"/>
              </a:rPr>
              <a:t>Використання </a:t>
            </a:r>
            <a:r>
              <a:rPr lang="uk-UA" sz="19200" i="1" spc="50" dirty="0" smtClean="0">
                <a:ln w="11430"/>
                <a:solidFill>
                  <a:srgbClr val="FFFF00"/>
                </a:solidFill>
                <a:effectLst>
                  <a:outerShdw blurRad="76200" dist="50800" dir="5400000" algn="tl" rotWithShape="0">
                    <a:srgbClr val="000000">
                      <a:alpha val="65000"/>
                    </a:srgbClr>
                  </a:outerShdw>
                </a:effectLst>
                <a:latin typeface="Constantia" pitchFamily="18" charset="0"/>
              </a:rPr>
              <a:t>ІКТ</a:t>
            </a:r>
          </a:p>
          <a:p>
            <a:pPr marL="0" indent="0" algn="ctr">
              <a:buNone/>
            </a:pPr>
            <a:r>
              <a:rPr lang="uk-UA" sz="19200" i="1" spc="50" dirty="0" smtClean="0">
                <a:ln w="11430"/>
                <a:solidFill>
                  <a:srgbClr val="FFFF00"/>
                </a:solidFill>
                <a:effectLst>
                  <a:outerShdw blurRad="76200" dist="50800" dir="5400000" algn="tl" rotWithShape="0">
                    <a:srgbClr val="000000">
                      <a:alpha val="65000"/>
                    </a:srgbClr>
                  </a:outerShdw>
                </a:effectLst>
                <a:latin typeface="Constantia" pitchFamily="18" charset="0"/>
              </a:rPr>
              <a:t> </a:t>
            </a:r>
            <a:r>
              <a:rPr lang="uk-UA" sz="19200" i="1" spc="50" dirty="0" smtClean="0">
                <a:ln w="11430"/>
                <a:solidFill>
                  <a:srgbClr val="FFFF00"/>
                </a:solidFill>
                <a:effectLst>
                  <a:outerShdw blurRad="76200" dist="50800" dir="5400000" algn="tl" rotWithShape="0">
                    <a:srgbClr val="000000">
                      <a:alpha val="65000"/>
                    </a:srgbClr>
                  </a:outerShdw>
                </a:effectLst>
                <a:latin typeface="Constantia" pitchFamily="18" charset="0"/>
              </a:rPr>
              <a:t>для підвищення ефективності уроку </a:t>
            </a:r>
            <a:r>
              <a:rPr lang="uk-UA" sz="19200" b="1" i="1" spc="50" dirty="0" smtClean="0">
                <a:ln w="11430"/>
                <a:solidFill>
                  <a:srgbClr val="FFFF00"/>
                </a:solidFill>
                <a:effectLst>
                  <a:outerShdw blurRad="76200" dist="50800" dir="5400000" algn="tl" rotWithShape="0">
                    <a:srgbClr val="000000">
                      <a:alpha val="65000"/>
                    </a:srgbClr>
                  </a:outerShdw>
                </a:effectLst>
                <a:latin typeface="Constantia" pitchFamily="18" charset="0"/>
              </a:rPr>
              <a:t>історії</a:t>
            </a:r>
            <a:endParaRPr lang="ru-RU" sz="19200" b="1" i="1" spc="50" dirty="0" smtClean="0">
              <a:ln w="11430"/>
              <a:solidFill>
                <a:srgbClr val="FFFF00"/>
              </a:solidFill>
              <a:effectLst>
                <a:outerShdw blurRad="76200" dist="50800" dir="5400000" algn="tl" rotWithShape="0">
                  <a:srgbClr val="000000">
                    <a:alpha val="65000"/>
                  </a:srgbClr>
                </a:outerShdw>
              </a:effectLst>
              <a:latin typeface="Constantia" pitchFamily="18" charset="0"/>
            </a:endParaRPr>
          </a:p>
        </p:txBody>
      </p:sp>
      <p:pic>
        <p:nvPicPr>
          <p:cNvPr id="5" name="Рисунок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7162" y="3882132"/>
            <a:ext cx="3312368" cy="2787236"/>
          </a:xfrm>
          <a:prstGeom prst="ellipse">
            <a:avLst/>
          </a:prstGeom>
          <a:ln>
            <a:noFill/>
          </a:ln>
          <a:effectLst>
            <a:softEdge rad="112500"/>
          </a:effectLst>
        </p:spPr>
      </p:pic>
      <p:pic>
        <p:nvPicPr>
          <p:cNvPr id="4" name="Рисунок 3"/>
          <p:cNvPicPr>
            <a:picLocks noChangeAspect="1"/>
          </p:cNvPicPr>
          <p:nvPr/>
        </p:nvPicPr>
        <p:blipFill>
          <a:blip r:embed="rId3"/>
          <a:stretch>
            <a:fillRect/>
          </a:stretch>
        </p:blipFill>
        <p:spPr>
          <a:xfrm>
            <a:off x="7020272" y="116632"/>
            <a:ext cx="1971675" cy="1971675"/>
          </a:xfrm>
          <a:prstGeom prst="rect">
            <a:avLst/>
          </a:prstGeom>
        </p:spPr>
      </p:pic>
      <p:sp>
        <p:nvSpPr>
          <p:cNvPr id="2" name="Прямоугольник 1"/>
          <p:cNvSpPr/>
          <p:nvPr/>
        </p:nvSpPr>
        <p:spPr>
          <a:xfrm>
            <a:off x="5004047" y="4409654"/>
            <a:ext cx="3924491" cy="1477328"/>
          </a:xfrm>
          <a:prstGeom prst="rect">
            <a:avLst/>
          </a:prstGeom>
        </p:spPr>
        <p:txBody>
          <a:bodyPr wrap="square">
            <a:spAutoFit/>
          </a:bodyPr>
          <a:lstStyle/>
          <a:p>
            <a:endParaRPr 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panose="02030602050306030303" pitchFamily="18" charset="0"/>
            </a:endParaRPr>
          </a:p>
          <a:p>
            <a:r>
              <a:rPr 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panose="02030602050306030303" pitchFamily="18" charset="0"/>
              </a:rPr>
              <a:t>Автор</a:t>
            </a:r>
            <a:r>
              <a:rPr lang="uk-U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panose="02030602050306030303" pitchFamily="18" charset="0"/>
              </a:rPr>
              <a:t>: </a:t>
            </a:r>
          </a:p>
          <a:p>
            <a:pPr algn="just"/>
            <a:r>
              <a:rPr lang="uk-U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panose="02030602050306030303" pitchFamily="18" charset="0"/>
              </a:rPr>
              <a:t>Викладач </a:t>
            </a:r>
            <a:r>
              <a:rPr 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panose="02030602050306030303" pitchFamily="18" charset="0"/>
              </a:rPr>
              <a:t>суспільних </a:t>
            </a:r>
            <a:r>
              <a:rPr lang="uk-U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panose="02030602050306030303" pitchFamily="18" charset="0"/>
              </a:rPr>
              <a:t>дисциплін </a:t>
            </a:r>
            <a:endParaRPr 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panose="02030602050306030303" pitchFamily="18" charset="0"/>
            </a:endParaRPr>
          </a:p>
          <a:p>
            <a:r>
              <a:rPr 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panose="02030602050306030303" pitchFamily="18" charset="0"/>
              </a:rPr>
              <a:t>першої </a:t>
            </a:r>
            <a:r>
              <a:rPr lang="uk-U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panose="02030602050306030303" pitchFamily="18" charset="0"/>
              </a:rPr>
              <a:t>категорії</a:t>
            </a:r>
          </a:p>
          <a:p>
            <a:r>
              <a:rPr 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panose="02030602050306030303" pitchFamily="18" charset="0"/>
              </a:rPr>
              <a:t>Стогній </a:t>
            </a:r>
            <a:r>
              <a:rPr lang="uk-U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panose="02030602050306030303" pitchFamily="18" charset="0"/>
              </a:rPr>
              <a:t>О</a:t>
            </a:r>
            <a:r>
              <a:rPr lang="uk-U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panose="02030602050306030303" pitchFamily="18" charset="0"/>
              </a:rPr>
              <a:t>. В. </a:t>
            </a:r>
            <a:endParaRPr lang="uk-U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nstantia" panose="02030602050306030303"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r>
              <a:rPr lang="uk-UA" sz="3600" dirty="0" smtClean="0">
                <a:latin typeface="Constantia" panose="02030602050306030303" pitchFamily="18" charset="0"/>
              </a:rPr>
              <a:t>Наслідки використання ІКТ </a:t>
            </a:r>
            <a:br>
              <a:rPr lang="uk-UA" sz="3600" dirty="0" smtClean="0">
                <a:latin typeface="Constantia" panose="02030602050306030303" pitchFamily="18" charset="0"/>
              </a:rPr>
            </a:br>
            <a:r>
              <a:rPr lang="uk-UA" sz="3600" dirty="0" smtClean="0">
                <a:latin typeface="Constantia" panose="02030602050306030303" pitchFamily="18" charset="0"/>
              </a:rPr>
              <a:t>на </a:t>
            </a:r>
            <a:r>
              <a:rPr lang="uk-UA" sz="3600" dirty="0" err="1" smtClean="0">
                <a:latin typeface="Constantia" panose="02030602050306030303" pitchFamily="18" charset="0"/>
              </a:rPr>
              <a:t>уроці</a:t>
            </a:r>
            <a:r>
              <a:rPr lang="uk-UA" sz="3600" dirty="0" smtClean="0">
                <a:latin typeface="Constantia" panose="02030602050306030303" pitchFamily="18" charset="0"/>
              </a:rPr>
              <a:t>:</a:t>
            </a:r>
            <a:endParaRPr lang="ru-RU" sz="3600" dirty="0">
              <a:latin typeface="Constantia" panose="02030602050306030303" pitchFamily="18" charset="0"/>
            </a:endParaRPr>
          </a:p>
        </p:txBody>
      </p:sp>
      <p:sp>
        <p:nvSpPr>
          <p:cNvPr id="4" name="Объект 3"/>
          <p:cNvSpPr>
            <a:spLocks noGrp="1"/>
          </p:cNvSpPr>
          <p:nvPr>
            <p:ph idx="1"/>
          </p:nvPr>
        </p:nvSpPr>
        <p:spPr>
          <a:xfrm>
            <a:off x="323528" y="1600200"/>
            <a:ext cx="8363272" cy="4997152"/>
          </a:xfrm>
        </p:spPr>
        <p:txBody>
          <a:bodyPr>
            <a:normAutofit fontScale="77500" lnSpcReduction="20000"/>
          </a:bodyPr>
          <a:lstStyle/>
          <a:p>
            <a:r>
              <a:rPr lang="uk-UA" sz="2800" dirty="0" smtClean="0">
                <a:latin typeface="Constantia" panose="02030602050306030303" pitchFamily="18" charset="0"/>
              </a:rPr>
              <a:t>Збільшується можливість використання наочних матеріалів на </a:t>
            </a:r>
            <a:r>
              <a:rPr lang="uk-UA" sz="2800" dirty="0" err="1" smtClean="0">
                <a:latin typeface="Constantia" panose="02030602050306030303" pitchFamily="18" charset="0"/>
              </a:rPr>
              <a:t>уроці</a:t>
            </a:r>
            <a:r>
              <a:rPr lang="uk-UA" sz="2800" dirty="0" smtClean="0">
                <a:latin typeface="Constantia" panose="02030602050306030303" pitchFamily="18" charset="0"/>
              </a:rPr>
              <a:t>;</a:t>
            </a:r>
          </a:p>
          <a:p>
            <a:r>
              <a:rPr lang="uk-UA" sz="2800" dirty="0" smtClean="0">
                <a:latin typeface="Constantia" panose="02030602050306030303" pitchFamily="18" charset="0"/>
              </a:rPr>
              <a:t>Підвищується ефективність праці на </a:t>
            </a:r>
            <a:r>
              <a:rPr lang="uk-UA" sz="2800" dirty="0" err="1" smtClean="0">
                <a:latin typeface="Constantia" panose="02030602050306030303" pitchFamily="18" charset="0"/>
              </a:rPr>
              <a:t>уроці</a:t>
            </a:r>
            <a:r>
              <a:rPr lang="uk-UA" sz="2800" dirty="0" smtClean="0">
                <a:latin typeface="Constantia" panose="02030602050306030303" pitchFamily="18" charset="0"/>
              </a:rPr>
              <a:t> і учня, і вчителя;</a:t>
            </a:r>
          </a:p>
          <a:p>
            <a:r>
              <a:rPr lang="uk-UA" sz="2800" dirty="0" smtClean="0">
                <a:latin typeface="Constantia" panose="02030602050306030303" pitchFamily="18" charset="0"/>
              </a:rPr>
              <a:t>Встановлюються міжпредметні зв'язки з основами інформатики та обчислювальної техніки;</a:t>
            </a:r>
          </a:p>
          <a:p>
            <a:r>
              <a:rPr lang="uk-UA" sz="2800" dirty="0" smtClean="0">
                <a:latin typeface="Constantia" panose="02030602050306030303" pitchFamily="18" charset="0"/>
              </a:rPr>
              <a:t>Стає можливою організація проектної діяльності учнів під керівництвом вчителя історії та інформатики, спрямована на створення електронних навчальних продуктів</a:t>
            </a:r>
            <a:r>
              <a:rPr lang="ru-RU" sz="2800" dirty="0" smtClean="0">
                <a:latin typeface="Constantia" panose="02030602050306030303" pitchFamily="18" charset="0"/>
              </a:rPr>
              <a:t>;</a:t>
            </a:r>
          </a:p>
          <a:p>
            <a:r>
              <a:rPr lang="uk-UA" sz="2800" dirty="0" smtClean="0">
                <a:latin typeface="Constantia" panose="02030602050306030303" pitchFamily="18" charset="0"/>
              </a:rPr>
              <a:t>Змінюються на краще стосунки вчителя з учнями, особливо з тими, хто цікавиться комп'ютерами: вони починають бачити в учителеві «споріднену душу»;</a:t>
            </a:r>
          </a:p>
          <a:p>
            <a:r>
              <a:rPr lang="uk-UA" sz="2800" dirty="0" smtClean="0">
                <a:latin typeface="Constantia" panose="02030602050306030303" pitchFamily="18" charset="0"/>
              </a:rPr>
              <a:t>Змінюється ставлення до комп'ютера: учні починають сприймати його як інструмент для роботи в будь-якій галузі</a:t>
            </a:r>
            <a:r>
              <a:rPr lang="uk-UA" sz="2800" dirty="0">
                <a:latin typeface="Constantia" panose="02030602050306030303" pitchFamily="18" charset="0"/>
              </a:rPr>
              <a:t> </a:t>
            </a:r>
            <a:r>
              <a:rPr lang="uk-UA" sz="2800" dirty="0" smtClean="0">
                <a:latin typeface="Constantia" panose="02030602050306030303" pitchFamily="18" charset="0"/>
              </a:rPr>
              <a:t>людської діяльності, а не як цікаву іграшку.</a:t>
            </a:r>
          </a:p>
        </p:txBody>
      </p:sp>
    </p:spTree>
    <p:extLst>
      <p:ext uri="{BB962C8B-B14F-4D97-AF65-F5344CB8AC3E}">
        <p14:creationId xmlns:p14="http://schemas.microsoft.com/office/powerpoint/2010/main" val="1161503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052736"/>
            <a:ext cx="8229600" cy="4525963"/>
          </a:xfrm>
        </p:spPr>
        <p:txBody>
          <a:bodyPr>
            <a:noAutofit/>
          </a:bodyPr>
          <a:lstStyle/>
          <a:p>
            <a:pPr marL="0" indent="0" algn="ctr">
              <a:buNone/>
            </a:pPr>
            <a:r>
              <a:rPr lang="uk-UA" dirty="0" smtClean="0">
                <a:latin typeface="Constantia" panose="02030602050306030303" pitchFamily="18" charset="0"/>
              </a:rPr>
              <a:t>Отже, використання ІКТ на </a:t>
            </a:r>
            <a:r>
              <a:rPr lang="uk-UA" dirty="0" err="1" smtClean="0">
                <a:latin typeface="Constantia" panose="02030602050306030303" pitchFamily="18" charset="0"/>
              </a:rPr>
              <a:t>уроках</a:t>
            </a:r>
            <a:r>
              <a:rPr lang="uk-UA" dirty="0" smtClean="0">
                <a:latin typeface="Constantia" panose="02030602050306030303" pitchFamily="18" charset="0"/>
              </a:rPr>
              <a:t> історії дозволяє підвищити ефективність навчання, поліпшити аналіз та оцінювання знань учнів, збільшити кількість часу для надання допомоги учням. </a:t>
            </a:r>
          </a:p>
          <a:p>
            <a:pPr marL="0" indent="0" algn="ctr">
              <a:buNone/>
            </a:pPr>
            <a:r>
              <a:rPr lang="uk-UA" dirty="0" smtClean="0">
                <a:latin typeface="Constantia" panose="02030602050306030303" pitchFamily="18" charset="0"/>
              </a:rPr>
              <a:t>Проте ефективне впровадження в освітній процес ІКТ не завжди забезпечується в межах традиційної класно-урочної системи організації навчальної діяльності, а тому може вимагати змін форм його організації.</a:t>
            </a:r>
            <a:endParaRPr lang="ru-RU" dirty="0">
              <a:latin typeface="Constantia" panose="02030602050306030303" pitchFamily="18" charset="0"/>
            </a:endParaRPr>
          </a:p>
        </p:txBody>
      </p:sp>
    </p:spTree>
    <p:extLst>
      <p:ext uri="{BB962C8B-B14F-4D97-AF65-F5344CB8AC3E}">
        <p14:creationId xmlns:p14="http://schemas.microsoft.com/office/powerpoint/2010/main" val="328680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12893"/>
            <a:ext cx="8229600" cy="1368152"/>
          </a:xfrm>
        </p:spPr>
        <p:txBody>
          <a:bodyPr>
            <a:normAutofit fontScale="90000"/>
          </a:bodyPr>
          <a:lstStyle/>
          <a:p>
            <a:r>
              <a:rPr lang="uk-UA" sz="4800" dirty="0" smtClean="0">
                <a:latin typeface="Constantia" panose="02030602050306030303" pitchFamily="18" charset="0"/>
              </a:rPr>
              <a:t/>
            </a:r>
            <a:br>
              <a:rPr lang="uk-UA" sz="4800" dirty="0" smtClean="0">
                <a:latin typeface="Constantia" panose="02030602050306030303" pitchFamily="18" charset="0"/>
              </a:rPr>
            </a:br>
            <a:r>
              <a:rPr lang="uk-UA" sz="4800" dirty="0" smtClean="0">
                <a:latin typeface="Constantia" panose="02030602050306030303" pitchFamily="18" charset="0"/>
              </a:rPr>
              <a:t>З </a:t>
            </a:r>
            <a:r>
              <a:rPr lang="uk-UA" sz="4800" dirty="0">
                <a:latin typeface="Constantia" panose="02030602050306030303" pitchFamily="18" charset="0"/>
              </a:rPr>
              <a:t>досвіду роботи</a:t>
            </a:r>
            <a:endParaRPr lang="ru-RU" sz="4800" dirty="0">
              <a:latin typeface="Constantia" panose="02030602050306030303" pitchFamily="18" charset="0"/>
            </a:endParaRPr>
          </a:p>
        </p:txBody>
      </p:sp>
      <p:sp>
        <p:nvSpPr>
          <p:cNvPr id="3" name="Объект 2"/>
          <p:cNvSpPr>
            <a:spLocks noGrp="1"/>
          </p:cNvSpPr>
          <p:nvPr>
            <p:ph idx="1"/>
          </p:nvPr>
        </p:nvSpPr>
        <p:spPr>
          <a:xfrm>
            <a:off x="1089956" y="260648"/>
            <a:ext cx="6840760" cy="2653755"/>
          </a:xfrm>
        </p:spPr>
        <p:txBody>
          <a:bodyPr>
            <a:normAutofit fontScale="92500" lnSpcReduction="20000"/>
          </a:bodyPr>
          <a:lstStyle/>
          <a:p>
            <a:pPr marL="0" indent="0" algn="ctr">
              <a:buNone/>
            </a:pPr>
            <a:endParaRPr lang="uk-UA" sz="3600" dirty="0" smtClean="0">
              <a:latin typeface="Constantia" panose="02030602050306030303" pitchFamily="18" charset="0"/>
            </a:endParaRPr>
          </a:p>
          <a:p>
            <a:pPr marL="0" indent="0" algn="ctr">
              <a:buNone/>
            </a:pPr>
            <a:endParaRPr lang="uk-UA" sz="3600" dirty="0" smtClean="0">
              <a:latin typeface="Constantia" panose="02030602050306030303" pitchFamily="18" charset="0"/>
            </a:endParaRPr>
          </a:p>
          <a:p>
            <a:pPr marL="0" indent="0" algn="ctr">
              <a:buNone/>
            </a:pPr>
            <a:r>
              <a:rPr lang="uk-UA" sz="3600" dirty="0" smtClean="0">
                <a:latin typeface="Constantia" panose="02030602050306030303" pitchFamily="18" charset="0"/>
              </a:rPr>
              <a:t>Інформаційні </a:t>
            </a:r>
            <a:r>
              <a:rPr lang="uk-UA" sz="3600" dirty="0">
                <a:latin typeface="Constantia" panose="02030602050306030303" pitchFamily="18" charset="0"/>
              </a:rPr>
              <a:t>технології </a:t>
            </a:r>
            <a:endParaRPr lang="uk-UA" sz="3600" dirty="0" smtClean="0">
              <a:latin typeface="Constantia" panose="02030602050306030303" pitchFamily="18" charset="0"/>
            </a:endParaRPr>
          </a:p>
          <a:p>
            <a:pPr marL="0" indent="0" algn="ctr">
              <a:buNone/>
            </a:pPr>
            <a:r>
              <a:rPr lang="uk-UA" sz="3600" dirty="0" smtClean="0">
                <a:latin typeface="Constantia" panose="02030602050306030303" pitchFamily="18" charset="0"/>
              </a:rPr>
              <a:t>на </a:t>
            </a:r>
            <a:r>
              <a:rPr lang="uk-UA" sz="3600" dirty="0" err="1">
                <a:latin typeface="Constantia" panose="02030602050306030303" pitchFamily="18" charset="0"/>
              </a:rPr>
              <a:t>уроках</a:t>
            </a:r>
            <a:r>
              <a:rPr lang="uk-UA" sz="3600" dirty="0">
                <a:latin typeface="Constantia" panose="02030602050306030303" pitchFamily="18" charset="0"/>
              </a:rPr>
              <a:t> історії використовую в наступних варіантах</a:t>
            </a:r>
            <a:endParaRPr lang="ru-RU" sz="3600" dirty="0">
              <a:latin typeface="Constantia" panose="02030602050306030303" pitchFamily="18" charset="0"/>
            </a:endParaRPr>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t="6576" b="27663"/>
          <a:stretch/>
        </p:blipFill>
        <p:spPr>
          <a:xfrm>
            <a:off x="3275856" y="2914403"/>
            <a:ext cx="4252629" cy="3728765"/>
          </a:xfrm>
          <a:prstGeom prst="rect">
            <a:avLst/>
          </a:prstGeom>
        </p:spPr>
      </p:pic>
    </p:spTree>
    <p:extLst>
      <p:ext uri="{BB962C8B-B14F-4D97-AF65-F5344CB8AC3E}">
        <p14:creationId xmlns:p14="http://schemas.microsoft.com/office/powerpoint/2010/main" val="1336363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dirty="0" smtClean="0">
                <a:latin typeface="Constantia" panose="02030602050306030303" pitchFamily="18" charset="0"/>
              </a:rPr>
              <a:t> </a:t>
            </a:r>
            <a:r>
              <a:rPr lang="uk-UA" sz="2800" dirty="0">
                <a:latin typeface="Constantia" panose="02030602050306030303" pitchFamily="18" charset="0"/>
              </a:rPr>
              <a:t>Найпоширеніший вид − </a:t>
            </a:r>
            <a:br>
              <a:rPr lang="uk-UA" sz="2800" dirty="0">
                <a:latin typeface="Constantia" panose="02030602050306030303" pitchFamily="18" charset="0"/>
              </a:rPr>
            </a:br>
            <a:r>
              <a:rPr lang="uk-UA" sz="2800" dirty="0">
                <a:latin typeface="Constantia" panose="02030602050306030303" pitchFamily="18" charset="0"/>
              </a:rPr>
              <a:t>мультимедійні презентації</a:t>
            </a:r>
            <a:endParaRPr lang="ru-RU" sz="2800" dirty="0"/>
          </a:p>
        </p:txBody>
      </p:sp>
      <p:pic>
        <p:nvPicPr>
          <p:cNvPr id="4" name="Объект 3" descr="1. Найпоширеніший вид -1. Найпоширеніший вид -&#10;мультимедійні презентації.мультимедійні презентації.&#10; Підготовка презентац..."/>
          <p:cNvPicPr>
            <a:picLocks noGrp="1"/>
          </p:cNvPicPr>
          <p:nvPr>
            <p:ph idx="1"/>
          </p:nvPr>
        </p:nvPicPr>
        <p:blipFill rotWithShape="1">
          <a:blip r:embed="rId2">
            <a:extLst>
              <a:ext uri="{28A0092B-C50C-407E-A947-70E740481C1C}">
                <a14:useLocalDpi xmlns:a14="http://schemas.microsoft.com/office/drawing/2010/main" val="0"/>
              </a:ext>
            </a:extLst>
          </a:blip>
          <a:srcRect l="50169" t="55685"/>
          <a:stretch/>
        </p:blipFill>
        <p:spPr bwMode="auto">
          <a:xfrm>
            <a:off x="5868144" y="4653136"/>
            <a:ext cx="3003982" cy="2005683"/>
          </a:xfrm>
          <a:prstGeom prst="rect">
            <a:avLst/>
          </a:prstGeom>
          <a:noFill/>
          <a:ln>
            <a:noFill/>
          </a:ln>
        </p:spPr>
      </p:pic>
      <p:sp>
        <p:nvSpPr>
          <p:cNvPr id="6" name="Прямоугольник 5"/>
          <p:cNvSpPr/>
          <p:nvPr/>
        </p:nvSpPr>
        <p:spPr>
          <a:xfrm>
            <a:off x="251520" y="1303507"/>
            <a:ext cx="8136904" cy="4832092"/>
          </a:xfrm>
          <a:prstGeom prst="rect">
            <a:avLst/>
          </a:prstGeom>
        </p:spPr>
        <p:txBody>
          <a:bodyPr wrap="square">
            <a:spAutoFit/>
          </a:bodyPr>
          <a:lstStyle/>
          <a:p>
            <a:r>
              <a:rPr lang="uk-UA" sz="2200" dirty="0">
                <a:latin typeface="Constantia" panose="02030602050306030303" pitchFamily="18" charset="0"/>
              </a:rPr>
              <a:t>Підготовка презентацій − серйозний творчий процес, кожен елемент якого має бути продуманий і осмислений з точки зору сприйняття учня. На підготовку однієї презентації до конкретного уроку з використанням засобів анімації, графіки, </a:t>
            </a:r>
            <a:r>
              <a:rPr lang="uk-UA" sz="2200" dirty="0" err="1">
                <a:latin typeface="Constantia" panose="02030602050306030303" pitchFamily="18" charset="0"/>
              </a:rPr>
              <a:t>аудіозасобів</a:t>
            </a:r>
            <a:r>
              <a:rPr lang="uk-UA" sz="2200" dirty="0">
                <a:latin typeface="Constantia" panose="02030602050306030303" pitchFamily="18" charset="0"/>
              </a:rPr>
              <a:t>, фрагментів тих же мультимедійних енциклопедій витрачається близько 2 − 2,5 годин. Зате готова продукція дозволяє відмовитися від всіх інших видів наочності і максимально зосередити увагу викладача на ході уроку, так як управління програмою зводиться до простого натискання на ліву клавішу миші. </a:t>
            </a:r>
            <a:endParaRPr lang="uk-UA" sz="2200" dirty="0" smtClean="0">
              <a:latin typeface="Constantia" panose="02030602050306030303" pitchFamily="18" charset="0"/>
            </a:endParaRPr>
          </a:p>
          <a:p>
            <a:r>
              <a:rPr lang="uk-UA" sz="2200" dirty="0" smtClean="0">
                <a:latin typeface="Constantia" panose="02030602050306030303" pitchFamily="18" charset="0"/>
              </a:rPr>
              <a:t>Програма </a:t>
            </a:r>
            <a:r>
              <a:rPr lang="en-US" sz="2200" dirty="0">
                <a:solidFill>
                  <a:schemeClr val="tx1">
                    <a:lumMod val="95000"/>
                    <a:lumOff val="5000"/>
                  </a:schemeClr>
                </a:solidFill>
                <a:latin typeface="Constantia" panose="02030602050306030303" pitchFamily="18" charset="0"/>
              </a:rPr>
              <a:t>PowerPoint</a:t>
            </a:r>
            <a:r>
              <a:rPr lang="uk-UA" sz="2200" dirty="0">
                <a:solidFill>
                  <a:schemeClr val="tx1">
                    <a:lumMod val="95000"/>
                    <a:lumOff val="5000"/>
                  </a:schemeClr>
                </a:solidFill>
                <a:latin typeface="Constantia" panose="02030602050306030303" pitchFamily="18" charset="0"/>
              </a:rPr>
              <a:t> дає можливість </a:t>
            </a:r>
            <a:endParaRPr lang="uk-UA" sz="2200" dirty="0" smtClean="0">
              <a:solidFill>
                <a:schemeClr val="tx1">
                  <a:lumMod val="95000"/>
                  <a:lumOff val="5000"/>
                </a:schemeClr>
              </a:solidFill>
              <a:latin typeface="Constantia" panose="02030602050306030303" pitchFamily="18" charset="0"/>
            </a:endParaRPr>
          </a:p>
          <a:p>
            <a:r>
              <a:rPr lang="uk-UA" sz="2200" dirty="0" smtClean="0">
                <a:solidFill>
                  <a:schemeClr val="tx1">
                    <a:lumMod val="95000"/>
                    <a:lumOff val="5000"/>
                  </a:schemeClr>
                </a:solidFill>
                <a:latin typeface="Constantia" panose="02030602050306030303" pitchFamily="18" charset="0"/>
              </a:rPr>
              <a:t>використовувати </a:t>
            </a:r>
            <a:r>
              <a:rPr lang="uk-UA" sz="2200" dirty="0">
                <a:solidFill>
                  <a:schemeClr val="tx1">
                    <a:lumMod val="95000"/>
                    <a:lumOff val="5000"/>
                  </a:schemeClr>
                </a:solidFill>
                <a:latin typeface="Constantia" panose="02030602050306030303" pitchFamily="18" charset="0"/>
              </a:rPr>
              <a:t>на </a:t>
            </a:r>
            <a:r>
              <a:rPr lang="uk-UA" sz="2200" dirty="0" err="1">
                <a:solidFill>
                  <a:schemeClr val="tx1">
                    <a:lumMod val="95000"/>
                    <a:lumOff val="5000"/>
                  </a:schemeClr>
                </a:solidFill>
                <a:latin typeface="Constantia" panose="02030602050306030303" pitchFamily="18" charset="0"/>
              </a:rPr>
              <a:t>уроці</a:t>
            </a:r>
            <a:r>
              <a:rPr lang="uk-UA" sz="2200" dirty="0">
                <a:solidFill>
                  <a:schemeClr val="tx1">
                    <a:lumMod val="95000"/>
                    <a:lumOff val="5000"/>
                  </a:schemeClr>
                </a:solidFill>
                <a:latin typeface="Constantia" panose="02030602050306030303" pitchFamily="18" charset="0"/>
              </a:rPr>
              <a:t> </a:t>
            </a:r>
            <a:r>
              <a:rPr lang="uk-UA" sz="2200" dirty="0" smtClean="0">
                <a:solidFill>
                  <a:schemeClr val="tx1">
                    <a:lumMod val="95000"/>
                    <a:lumOff val="5000"/>
                  </a:schemeClr>
                </a:solidFill>
                <a:latin typeface="Constantia" panose="02030602050306030303" pitchFamily="18" charset="0"/>
              </a:rPr>
              <a:t>карти</a:t>
            </a:r>
            <a:r>
              <a:rPr lang="uk-UA" sz="2200" dirty="0">
                <a:solidFill>
                  <a:schemeClr val="tx1">
                    <a:lumMod val="95000"/>
                    <a:lumOff val="5000"/>
                  </a:schemeClr>
                </a:solidFill>
                <a:latin typeface="Constantia" panose="02030602050306030303" pitchFamily="18" charset="0"/>
              </a:rPr>
              <a:t>, </a:t>
            </a:r>
            <a:endParaRPr lang="uk-UA" sz="2200" dirty="0" smtClean="0">
              <a:solidFill>
                <a:schemeClr val="tx1">
                  <a:lumMod val="95000"/>
                  <a:lumOff val="5000"/>
                </a:schemeClr>
              </a:solidFill>
              <a:latin typeface="Constantia" panose="02030602050306030303" pitchFamily="18" charset="0"/>
            </a:endParaRPr>
          </a:p>
          <a:p>
            <a:r>
              <a:rPr lang="uk-UA" sz="2200" dirty="0" smtClean="0">
                <a:solidFill>
                  <a:schemeClr val="tx1">
                    <a:lumMod val="95000"/>
                    <a:lumOff val="5000"/>
                  </a:schemeClr>
                </a:solidFill>
                <a:latin typeface="Constantia" panose="02030602050306030303" pitchFamily="18" charset="0"/>
              </a:rPr>
              <a:t>малюнки</a:t>
            </a:r>
            <a:r>
              <a:rPr lang="uk-UA" sz="2200" dirty="0">
                <a:solidFill>
                  <a:schemeClr val="tx1">
                    <a:lumMod val="95000"/>
                    <a:lumOff val="5000"/>
                  </a:schemeClr>
                </a:solidFill>
                <a:latin typeface="Constantia" panose="02030602050306030303" pitchFamily="18" charset="0"/>
              </a:rPr>
              <a:t>, портрети історичних </a:t>
            </a:r>
            <a:endParaRPr lang="uk-UA" sz="2200" dirty="0" smtClean="0">
              <a:solidFill>
                <a:schemeClr val="tx1">
                  <a:lumMod val="95000"/>
                  <a:lumOff val="5000"/>
                </a:schemeClr>
              </a:solidFill>
              <a:latin typeface="Constantia" panose="02030602050306030303" pitchFamily="18" charset="0"/>
            </a:endParaRPr>
          </a:p>
          <a:p>
            <a:r>
              <a:rPr lang="uk-UA" sz="2200" dirty="0" smtClean="0">
                <a:solidFill>
                  <a:schemeClr val="tx1">
                    <a:lumMod val="95000"/>
                    <a:lumOff val="5000"/>
                  </a:schemeClr>
                </a:solidFill>
                <a:latin typeface="Constantia" panose="02030602050306030303" pitchFamily="18" charset="0"/>
              </a:rPr>
              <a:t>діячів</a:t>
            </a:r>
            <a:r>
              <a:rPr lang="uk-UA" sz="2200" dirty="0">
                <a:solidFill>
                  <a:schemeClr val="tx1">
                    <a:lumMod val="95000"/>
                    <a:lumOff val="5000"/>
                  </a:schemeClr>
                </a:solidFill>
                <a:latin typeface="Constantia" panose="02030602050306030303" pitchFamily="18" charset="0"/>
              </a:rPr>
              <a:t>, </a:t>
            </a:r>
            <a:r>
              <a:rPr lang="uk-UA" sz="2200" dirty="0" err="1">
                <a:solidFill>
                  <a:schemeClr val="tx1">
                    <a:lumMod val="95000"/>
                    <a:lumOff val="5000"/>
                  </a:schemeClr>
                </a:solidFill>
                <a:latin typeface="Constantia" panose="02030602050306030303" pitchFamily="18" charset="0"/>
              </a:rPr>
              <a:t>відеофрагменти</a:t>
            </a:r>
            <a:r>
              <a:rPr lang="uk-UA" sz="2200" dirty="0">
                <a:solidFill>
                  <a:schemeClr val="tx1">
                    <a:lumMod val="95000"/>
                    <a:lumOff val="5000"/>
                  </a:schemeClr>
                </a:solidFill>
                <a:latin typeface="Constantia" panose="02030602050306030303" pitchFamily="18" charset="0"/>
              </a:rPr>
              <a:t>, діаграми.</a:t>
            </a:r>
            <a:endParaRPr lang="ru-RU" sz="2200" dirty="0">
              <a:latin typeface="Constantia" panose="02030602050306030303" pitchFamily="18" charset="0"/>
            </a:endParaRPr>
          </a:p>
        </p:txBody>
      </p:sp>
    </p:spTree>
    <p:extLst>
      <p:ext uri="{BB962C8B-B14F-4D97-AF65-F5344CB8AC3E}">
        <p14:creationId xmlns:p14="http://schemas.microsoft.com/office/powerpoint/2010/main" val="215632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l"/>
            <a:r>
              <a:rPr lang="uk-UA" sz="3400" dirty="0">
                <a:latin typeface="Constantia" panose="02030602050306030303" pitchFamily="18" charset="0"/>
              </a:rPr>
              <a:t>Крім мультимедійних презентацій </a:t>
            </a:r>
            <a:r>
              <a:rPr lang="uk-UA" sz="3400" dirty="0" smtClean="0">
                <a:latin typeface="Constantia" panose="02030602050306030303" pitchFamily="18" charset="0"/>
              </a:rPr>
              <a:t/>
            </a:r>
            <a:br>
              <a:rPr lang="uk-UA" sz="3400" dirty="0" smtClean="0">
                <a:latin typeface="Constantia" panose="02030602050306030303" pitchFamily="18" charset="0"/>
              </a:rPr>
            </a:br>
            <a:r>
              <a:rPr lang="uk-UA" sz="3400" dirty="0" smtClean="0">
                <a:latin typeface="Constantia" panose="02030602050306030303" pitchFamily="18" charset="0"/>
              </a:rPr>
              <a:t>я </a:t>
            </a:r>
            <a:r>
              <a:rPr lang="uk-UA" sz="3400" dirty="0">
                <a:latin typeface="Constantia" panose="02030602050306030303" pitchFamily="18" charset="0"/>
              </a:rPr>
              <a:t>використовую флеш-фільми </a:t>
            </a:r>
            <a:endParaRPr lang="ru-RU" sz="3400" dirty="0">
              <a:latin typeface="Constantia" panose="02030602050306030303" pitchFamily="18" charset="0"/>
            </a:endParaRPr>
          </a:p>
        </p:txBody>
      </p:sp>
      <p:sp>
        <p:nvSpPr>
          <p:cNvPr id="3" name="Объект 2"/>
          <p:cNvSpPr>
            <a:spLocks noGrp="1"/>
          </p:cNvSpPr>
          <p:nvPr>
            <p:ph idx="1"/>
          </p:nvPr>
        </p:nvSpPr>
        <p:spPr>
          <a:xfrm>
            <a:off x="457200" y="1600200"/>
            <a:ext cx="8229600" cy="4997152"/>
          </a:xfrm>
        </p:spPr>
        <p:txBody>
          <a:bodyPr>
            <a:normAutofit/>
          </a:bodyPr>
          <a:lstStyle/>
          <a:p>
            <a:pPr marL="0" indent="0">
              <a:buNone/>
            </a:pPr>
            <a:r>
              <a:rPr lang="uk-UA" sz="2200" dirty="0">
                <a:latin typeface="Constantia" panose="02030602050306030303" pitchFamily="18" charset="0"/>
              </a:rPr>
              <a:t>Вони дозволяють нам наочно побачити ту чи іншу подію, відчути свою причетність, зануритися в епоху, наочно уявити те, як відбувається подія. Особливо корисні флеш-фільми на </a:t>
            </a:r>
            <a:r>
              <a:rPr lang="uk-UA" sz="2200" dirty="0" err="1">
                <a:latin typeface="Constantia" panose="02030602050306030303" pitchFamily="18" charset="0"/>
              </a:rPr>
              <a:t>уроках</a:t>
            </a:r>
            <a:r>
              <a:rPr lang="uk-UA" sz="2200" dirty="0">
                <a:latin typeface="Constantia" panose="02030602050306030303" pitchFamily="18" charset="0"/>
              </a:rPr>
              <a:t> історії при вивченні військових битв </a:t>
            </a:r>
            <a:r>
              <a:rPr lang="uk-UA" sz="2200" dirty="0" smtClean="0">
                <a:latin typeface="Constantia" panose="02030602050306030303" pitchFamily="18" charset="0"/>
              </a:rPr>
              <a:t>( </a:t>
            </a:r>
            <a:r>
              <a:rPr lang="uk-UA" sz="2200" dirty="0">
                <a:latin typeface="Constantia" panose="02030602050306030303" pitchFamily="18" charset="0"/>
              </a:rPr>
              <a:t>20 кроків до мрії, Невідома Україна), бо вони наочно дозволяють учням побачити розташування сил супротивників перед битвою, хід та підсумки бою. Просто на словах або схематично крейдою на дошці це уявити набагато складніше і не дасть повного розуміння подій, які відбуваються.</a:t>
            </a:r>
            <a:endParaRPr lang="ru-RU" sz="2200" dirty="0">
              <a:latin typeface="Constantia" panose="02030602050306030303" pitchFamily="18" charset="0"/>
            </a:endParaRPr>
          </a:p>
          <a:p>
            <a:pPr marL="0" indent="0">
              <a:buNone/>
            </a:pPr>
            <a:endParaRPr lang="ru-RU" sz="2800" dirty="0">
              <a:solidFill>
                <a:srgbClr val="C00000"/>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5013176"/>
            <a:ext cx="3267075" cy="14001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4565501"/>
            <a:ext cx="2466975" cy="1847850"/>
          </a:xfrm>
          <a:prstGeom prst="rect">
            <a:avLst/>
          </a:prstGeom>
        </p:spPr>
      </p:pic>
    </p:spTree>
    <p:extLst>
      <p:ext uri="{BB962C8B-B14F-4D97-AF65-F5344CB8AC3E}">
        <p14:creationId xmlns:p14="http://schemas.microsoft.com/office/powerpoint/2010/main" val="752721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latin typeface="Constantia" panose="02030602050306030303" pitchFamily="18" charset="0"/>
              </a:rPr>
              <a:t>Мультимедійні карти</a:t>
            </a:r>
            <a:endParaRPr lang="ru-RU" sz="3200" dirty="0">
              <a:latin typeface="Constantia" panose="02030602050306030303" pitchFamily="18" charset="0"/>
            </a:endParaRPr>
          </a:p>
        </p:txBody>
      </p:sp>
      <p:sp>
        <p:nvSpPr>
          <p:cNvPr id="3" name="Объект 2"/>
          <p:cNvSpPr>
            <a:spLocks noGrp="1"/>
          </p:cNvSpPr>
          <p:nvPr>
            <p:ph idx="1"/>
          </p:nvPr>
        </p:nvSpPr>
        <p:spPr>
          <a:xfrm>
            <a:off x="457200" y="1196752"/>
            <a:ext cx="8229600" cy="4929411"/>
          </a:xfrm>
        </p:spPr>
        <p:txBody>
          <a:bodyPr>
            <a:normAutofit/>
          </a:bodyPr>
          <a:lstStyle/>
          <a:p>
            <a:pPr marL="0" indent="0">
              <a:buNone/>
            </a:pPr>
            <a:r>
              <a:rPr lang="uk-UA" sz="2400" dirty="0" smtClean="0">
                <a:latin typeface="Constantia" panose="02030602050306030303" pitchFamily="18" charset="0"/>
              </a:rPr>
              <a:t>Такі карти зручні у використанні і розширюють можливості роботи з ними. Учні отримують можливість малювати на карті; розміщувати і пересувати написи; робити позначки; показувати стрілочками шляхи переміщення військ і </a:t>
            </a:r>
            <a:r>
              <a:rPr lang="uk-UA" sz="2400" dirty="0" err="1" smtClean="0">
                <a:latin typeface="Constantia" panose="02030602050306030303" pitchFamily="18" charset="0"/>
              </a:rPr>
              <a:t>т.д</a:t>
            </a:r>
            <a:r>
              <a:rPr lang="uk-UA" sz="2400" dirty="0" smtClean="0">
                <a:latin typeface="Constantia" panose="02030602050306030303" pitchFamily="18" charset="0"/>
              </a:rPr>
              <a:t>. </a:t>
            </a:r>
            <a:endParaRPr lang="ru-RU" sz="2400" dirty="0">
              <a:latin typeface="Constantia" panose="02030602050306030303"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016" y="3233711"/>
            <a:ext cx="2294206" cy="2808312"/>
          </a:xfrm>
          <a:prstGeom prst="rect">
            <a:avLst/>
          </a:prstGeom>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1" r="24299" b="22748"/>
          <a:stretch/>
        </p:blipFill>
        <p:spPr>
          <a:xfrm>
            <a:off x="3467555" y="3085394"/>
            <a:ext cx="5455297" cy="3240360"/>
          </a:xfrm>
          <a:prstGeom prst="rect">
            <a:avLst/>
          </a:prstGeom>
        </p:spPr>
      </p:pic>
    </p:spTree>
    <p:extLst>
      <p:ext uri="{BB962C8B-B14F-4D97-AF65-F5344CB8AC3E}">
        <p14:creationId xmlns:p14="http://schemas.microsoft.com/office/powerpoint/2010/main" val="3729352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latin typeface="Constantia" panose="02030602050306030303" pitchFamily="18" charset="0"/>
              </a:rPr>
              <a:t>Також використовую педагогічні програмні засоби </a:t>
            </a:r>
            <a:endParaRPr lang="ru-RU" dirty="0">
              <a:latin typeface="Constantia" panose="02030602050306030303" pitchFamily="18" charset="0"/>
            </a:endParaRPr>
          </a:p>
        </p:txBody>
      </p:sp>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4547" r="9949"/>
          <a:stretch/>
        </p:blipFill>
        <p:spPr>
          <a:xfrm>
            <a:off x="2571384" y="1876439"/>
            <a:ext cx="4001232" cy="39734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30620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49493"/>
            <a:ext cx="8229600" cy="841598"/>
          </a:xfrm>
        </p:spPr>
        <p:txBody>
          <a:bodyPr>
            <a:noAutofit/>
          </a:bodyPr>
          <a:lstStyle/>
          <a:p>
            <a:r>
              <a:rPr lang="uk-UA" sz="2800" dirty="0" smtClean="0">
                <a:latin typeface="Constantia" panose="02030602050306030303" pitchFamily="18" charset="0"/>
              </a:rPr>
              <a:t>	</a:t>
            </a:r>
            <a:r>
              <a:rPr lang="uk-UA" sz="2600" dirty="0" smtClean="0">
                <a:latin typeface="Constantia" panose="02030602050306030303" pitchFamily="18" charset="0"/>
              </a:rPr>
              <a:t>Для більш глибокого засвоєння матеріалу і контролю знань використовую різного роду тести </a:t>
            </a:r>
            <a:endParaRPr lang="ru-RU" sz="2600" dirty="0">
              <a:latin typeface="Constantia" panose="02030602050306030303" pitchFamily="18" charset="0"/>
            </a:endParaRPr>
          </a:p>
        </p:txBody>
      </p:sp>
      <p:sp>
        <p:nvSpPr>
          <p:cNvPr id="3" name="Объект 2"/>
          <p:cNvSpPr>
            <a:spLocks noGrp="1"/>
          </p:cNvSpPr>
          <p:nvPr>
            <p:ph idx="1"/>
          </p:nvPr>
        </p:nvSpPr>
        <p:spPr>
          <a:xfrm>
            <a:off x="457200" y="1268759"/>
            <a:ext cx="8229600" cy="4857403"/>
          </a:xfrm>
        </p:spPr>
        <p:txBody>
          <a:bodyPr>
            <a:normAutofit/>
          </a:bodyPr>
          <a:lstStyle/>
          <a:p>
            <a:pPr marL="0" indent="0">
              <a:buNone/>
            </a:pPr>
            <a:endParaRPr lang="uk-UA" sz="2200" dirty="0" smtClean="0">
              <a:latin typeface="Constantia" panose="02030602050306030303" pitchFamily="18" charset="0"/>
            </a:endParaRPr>
          </a:p>
          <a:p>
            <a:pPr marL="0" indent="0">
              <a:buNone/>
            </a:pPr>
            <a:r>
              <a:rPr lang="uk-UA" sz="2200" dirty="0" smtClean="0">
                <a:latin typeface="Constantia" panose="02030602050306030303" pitchFamily="18" charset="0"/>
              </a:rPr>
              <a:t>Це </a:t>
            </a:r>
            <a:r>
              <a:rPr lang="uk-UA" sz="2200" dirty="0" smtClean="0">
                <a:latin typeface="Constantia" panose="02030602050306030303" pitchFamily="18" charset="0"/>
              </a:rPr>
              <a:t>можуть бути як тести, складені вчителем у </a:t>
            </a:r>
            <a:r>
              <a:rPr lang="uk-UA" sz="2200" dirty="0" err="1" smtClean="0">
                <a:latin typeface="Constantia" panose="02030602050306030303" pitchFamily="18" charset="0"/>
              </a:rPr>
              <a:t>прграмах</a:t>
            </a:r>
            <a:r>
              <a:rPr lang="uk-UA" sz="2200" dirty="0" smtClean="0">
                <a:solidFill>
                  <a:schemeClr val="tx1">
                    <a:lumMod val="95000"/>
                    <a:lumOff val="5000"/>
                  </a:schemeClr>
                </a:solidFill>
                <a:latin typeface="Constantia" panose="02030602050306030303" pitchFamily="18" charset="0"/>
              </a:rPr>
              <a:t> </a:t>
            </a:r>
            <a:r>
              <a:rPr lang="en-US" sz="2200" dirty="0" smtClean="0">
                <a:solidFill>
                  <a:schemeClr val="tx1">
                    <a:lumMod val="95000"/>
                    <a:lumOff val="5000"/>
                  </a:schemeClr>
                </a:solidFill>
                <a:latin typeface="Constantia" panose="02030602050306030303" pitchFamily="18" charset="0"/>
              </a:rPr>
              <a:t>Word</a:t>
            </a:r>
            <a:r>
              <a:rPr lang="uk-UA" sz="2200" dirty="0" smtClean="0">
                <a:solidFill>
                  <a:schemeClr val="tx1">
                    <a:lumMod val="95000"/>
                    <a:lumOff val="5000"/>
                  </a:schemeClr>
                </a:solidFill>
                <a:latin typeface="Constantia" panose="02030602050306030303" pitchFamily="18" charset="0"/>
              </a:rPr>
              <a:t> або </a:t>
            </a:r>
            <a:r>
              <a:rPr lang="en-US" sz="2200" dirty="0" smtClean="0">
                <a:solidFill>
                  <a:schemeClr val="tx1">
                    <a:lumMod val="95000"/>
                    <a:lumOff val="5000"/>
                  </a:schemeClr>
                </a:solidFill>
                <a:latin typeface="Constantia" panose="02030602050306030303" pitchFamily="18" charset="0"/>
              </a:rPr>
              <a:t>PowerPoint</a:t>
            </a:r>
            <a:r>
              <a:rPr lang="uk-UA" sz="2200" dirty="0" smtClean="0">
                <a:solidFill>
                  <a:schemeClr val="tx1">
                    <a:lumMod val="95000"/>
                    <a:lumOff val="5000"/>
                  </a:schemeClr>
                </a:solidFill>
                <a:latin typeface="Constantia" panose="02030602050306030303" pitchFamily="18" charset="0"/>
              </a:rPr>
              <a:t>, або готові варіанти тестів, яких дуже багато зараз в мережі Інтернет. Тести можуть бути у вигляді завдань і кількох відповідей, з яких потрібно вибрати правильний. Вони можуть бути представлені у вигляді малюнків, зображень, фотографій.</a:t>
            </a:r>
            <a:endParaRPr lang="ru-RU" sz="2200" dirty="0">
              <a:latin typeface="Constantia" panose="02030602050306030303"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863181"/>
            <a:ext cx="3333750" cy="2808312"/>
          </a:xfrm>
          <a:prstGeom prst="rect">
            <a:avLst/>
          </a:prstGeom>
        </p:spPr>
      </p:pic>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l="10976" t="22680" r="14634" b="238"/>
          <a:stretch/>
        </p:blipFill>
        <p:spPr>
          <a:xfrm>
            <a:off x="4211960" y="3863181"/>
            <a:ext cx="4392488" cy="2746946"/>
          </a:xfrm>
          <a:prstGeom prst="rect">
            <a:avLst/>
          </a:prstGeom>
        </p:spPr>
      </p:pic>
    </p:spTree>
    <p:extLst>
      <p:ext uri="{BB962C8B-B14F-4D97-AF65-F5344CB8AC3E}">
        <p14:creationId xmlns:p14="http://schemas.microsoft.com/office/powerpoint/2010/main" val="6937623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latin typeface="Constantia" panose="02030602050306030303" pitchFamily="18" charset="0"/>
              </a:rPr>
              <a:t>Іноді на </a:t>
            </a:r>
            <a:r>
              <a:rPr lang="uk-UA" sz="3200" dirty="0" err="1" smtClean="0">
                <a:latin typeface="Constantia" panose="02030602050306030303" pitchFamily="18" charset="0"/>
              </a:rPr>
              <a:t>уроках</a:t>
            </a:r>
            <a:r>
              <a:rPr lang="uk-UA" sz="3200" dirty="0" smtClean="0">
                <a:latin typeface="Constantia" panose="02030602050306030303" pitchFamily="18" charset="0"/>
              </a:rPr>
              <a:t> працюємо з </a:t>
            </a:r>
            <a:r>
              <a:rPr lang="uk-UA" sz="3200" dirty="0" smtClean="0">
                <a:latin typeface="Constantia" panose="02030602050306030303" pitchFamily="18" charset="0"/>
              </a:rPr>
              <a:t>кросвордами та граємо в історичні ігри</a:t>
            </a:r>
            <a:endParaRPr lang="ru-RU" sz="3200" dirty="0">
              <a:latin typeface="Constantia" panose="02030602050306030303"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8363" y="1417638"/>
            <a:ext cx="2857500" cy="1600200"/>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436653"/>
            <a:ext cx="2886075" cy="1609725"/>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672" y="3046378"/>
            <a:ext cx="5976663" cy="3672408"/>
          </a:xfrm>
          <a:prstGeom prst="rect">
            <a:avLst/>
          </a:prstGeom>
        </p:spPr>
      </p:pic>
    </p:spTree>
    <p:extLst>
      <p:ext uri="{BB962C8B-B14F-4D97-AF65-F5344CB8AC3E}">
        <p14:creationId xmlns:p14="http://schemas.microsoft.com/office/powerpoint/2010/main" val="34723975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latin typeface="Constantia" panose="02030602050306030303" pitchFamily="18" charset="0"/>
              </a:rPr>
              <a:t>З метою якісної підготовки учнів до ЗНО з історії України використовую тренажери</a:t>
            </a:r>
            <a:endParaRPr lang="ru-RU" sz="3200" dirty="0">
              <a:latin typeface="Constantia" panose="02030602050306030303" pitchFamily="18" charset="0"/>
            </a:endParaRPr>
          </a:p>
        </p:txBody>
      </p:sp>
      <p:sp>
        <p:nvSpPr>
          <p:cNvPr id="3" name="Объект 2"/>
          <p:cNvSpPr>
            <a:spLocks noGrp="1"/>
          </p:cNvSpPr>
          <p:nvPr>
            <p:ph idx="1"/>
          </p:nvPr>
        </p:nvSpPr>
        <p:spPr/>
        <p:txBody>
          <a:bodyPr>
            <a:normAutofit/>
          </a:bodyPr>
          <a:lstStyle/>
          <a:p>
            <a:pPr marL="0" indent="0">
              <a:buNone/>
            </a:pPr>
            <a:r>
              <a:rPr lang="uk-UA" sz="1800" dirty="0" smtClean="0">
                <a:latin typeface="Constantia" panose="02030602050306030303" pitchFamily="18" charset="0"/>
              </a:rPr>
              <a:t>Дані тренажери наближені до реальних варіантів завдань ЗНО, містять такі ж типи й кількість завдань. Учні читають інструкцію, виконують весь тест, потім натискають на функцію «Перевірити», і йде обробка відповідей. </a:t>
            </a:r>
            <a:r>
              <a:rPr lang="uk-UA" sz="1800" dirty="0" smtClean="0">
                <a:latin typeface="Constantia" panose="02030602050306030303" pitchFamily="18" charset="0"/>
              </a:rPr>
              <a:t>У </a:t>
            </a:r>
            <a:r>
              <a:rPr lang="uk-UA" sz="1800" dirty="0" smtClean="0">
                <a:latin typeface="Constantia" panose="02030602050306030303" pitchFamily="18" charset="0"/>
              </a:rPr>
              <a:t>результаті учень отримує </a:t>
            </a:r>
            <a:r>
              <a:rPr lang="uk-UA" sz="1800" dirty="0" smtClean="0">
                <a:latin typeface="Constantia" panose="02030602050306030303" pitchFamily="18" charset="0"/>
              </a:rPr>
              <a:t>розгорнутий аналіз </a:t>
            </a:r>
            <a:r>
              <a:rPr lang="uk-UA" sz="1800" dirty="0" smtClean="0">
                <a:latin typeface="Constantia" panose="02030602050306030303" pitchFamily="18" charset="0"/>
              </a:rPr>
              <a:t>виконаних завдань, де можна подивитися як учень відповів і якою повинна бути відповідь. Наприкінці дається загальна кількість правильно виконаних завдань і оцінка.</a:t>
            </a:r>
            <a:endParaRPr lang="ru-RU" sz="1800" dirty="0">
              <a:latin typeface="Constantia" panose="02030602050306030303" pitchFamily="18" charset="0"/>
            </a:endParaRPr>
          </a:p>
        </p:txBody>
      </p:sp>
      <p:pic>
        <p:nvPicPr>
          <p:cNvPr id="4" name="Рисунок 3" descr="З метою якісної підготовки учнів старших класахЗ метою якісної підготовки учнів старших класах&#10;до ЗНО використовую тренаже..."/>
          <p:cNvPicPr/>
          <p:nvPr/>
        </p:nvPicPr>
        <p:blipFill rotWithShape="1">
          <a:blip r:embed="rId2">
            <a:extLst>
              <a:ext uri="{28A0092B-C50C-407E-A947-70E740481C1C}">
                <a14:useLocalDpi xmlns:a14="http://schemas.microsoft.com/office/drawing/2010/main" val="0"/>
              </a:ext>
            </a:extLst>
          </a:blip>
          <a:srcRect l="47275" t="22879" b="7381"/>
          <a:stretch/>
        </p:blipFill>
        <p:spPr bwMode="auto">
          <a:xfrm>
            <a:off x="2411760" y="3356992"/>
            <a:ext cx="4608512" cy="3296156"/>
          </a:xfrm>
          <a:prstGeom prst="rect">
            <a:avLst/>
          </a:prstGeom>
          <a:noFill/>
          <a:ln>
            <a:noFill/>
          </a:ln>
        </p:spPr>
      </p:pic>
    </p:spTree>
    <p:extLst>
      <p:ext uri="{BB962C8B-B14F-4D97-AF65-F5344CB8AC3E}">
        <p14:creationId xmlns:p14="http://schemas.microsoft.com/office/powerpoint/2010/main" val="3096991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08720"/>
            <a:ext cx="8229600" cy="5217443"/>
          </a:xfrm>
        </p:spPr>
        <p:txBody>
          <a:bodyPr>
            <a:normAutofit/>
          </a:bodyPr>
          <a:lstStyle/>
          <a:p>
            <a:pPr marL="0" indent="0" algn="ctr">
              <a:buNone/>
            </a:pPr>
            <a:endParaRPr lang="uk-UA" sz="3600" dirty="0" smtClean="0">
              <a:latin typeface="Cambria" panose="02040503050406030204" pitchFamily="18" charset="0"/>
              <a:ea typeface="Cambria" panose="02040503050406030204" pitchFamily="18" charset="0"/>
            </a:endParaRPr>
          </a:p>
          <a:p>
            <a:pPr marL="0" indent="0" algn="ctr">
              <a:buNone/>
            </a:pPr>
            <a:r>
              <a:rPr lang="uk-UA" sz="3600" dirty="0" smtClean="0">
                <a:latin typeface="Cambria" panose="02040503050406030204" pitchFamily="18" charset="0"/>
                <a:ea typeface="Cambria" panose="02040503050406030204" pitchFamily="18" charset="0"/>
              </a:rPr>
              <a:t>Майбутнє твориться сьогодні. І диктує нам перспективи молоде покоління. Це вони хочуть нового, інноваційного. Вони уже вимагають, а ми не повинні відстати, щоб бути Учителями…  </a:t>
            </a:r>
            <a:endParaRPr lang="ru-RU"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96570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764704"/>
            <a:ext cx="8229600" cy="3600400"/>
          </a:xfrm>
        </p:spPr>
        <p:txBody>
          <a:bodyPr>
            <a:noAutofit/>
          </a:bodyPr>
          <a:lstStyle/>
          <a:p>
            <a:pPr marL="0" indent="0">
              <a:buNone/>
            </a:pPr>
            <a:r>
              <a:rPr lang="uk-UA" sz="2800" dirty="0" smtClean="0">
                <a:latin typeface="Constantia" panose="02030602050306030303" pitchFamily="18" charset="0"/>
                <a:cs typeface="Calibri Light" panose="020F0302020204030204" pitchFamily="34" charset="0"/>
              </a:rPr>
              <a:t>	Звичайно, не можна сказати впевнено, що результати навчання учнів відразу підвищяться завдяки роботі з ПК, але мої спостереження показали, що учні стали більше цікавитися тим, що відбувається на </a:t>
            </a:r>
            <a:r>
              <a:rPr lang="uk-UA" sz="2800" dirty="0" err="1" smtClean="0">
                <a:latin typeface="Constantia" panose="02030602050306030303" pitchFamily="18" charset="0"/>
                <a:cs typeface="Calibri Light" panose="020F0302020204030204" pitchFamily="34" charset="0"/>
              </a:rPr>
              <a:t>уроці</a:t>
            </a:r>
            <a:r>
              <a:rPr lang="uk-UA" sz="2800" dirty="0" smtClean="0">
                <a:latin typeface="Constantia" panose="02030602050306030303" pitchFamily="18" charset="0"/>
                <a:cs typeface="Calibri Light" panose="020F0302020204030204" pitchFamily="34" charset="0"/>
              </a:rPr>
              <a:t>. Вони активно обговорюють нові теми, прагнуть взяти участь у роботі, швидше запам'ятовують матеріал. Таким чином, використання ІКТ допомагає забезпечити стійку мотивацію в учнів щодо отримання знань, підвищити їх пізнавальну активність. Ці спостереження відносяться і до нових комп'ютерних технологій в цілому</a:t>
            </a:r>
            <a:r>
              <a:rPr lang="uk-UA" sz="2400" dirty="0" smtClean="0">
                <a:latin typeface="Constantia" panose="02030602050306030303" pitchFamily="18" charset="0"/>
                <a:cs typeface="Calibri Light" panose="020F0302020204030204" pitchFamily="34" charset="0"/>
              </a:rPr>
              <a:t>.</a:t>
            </a:r>
            <a:endParaRPr lang="ru-RU" sz="2400" dirty="0">
              <a:latin typeface="Constantia" panose="02030602050306030303" pitchFamily="18" charset="0"/>
              <a:cs typeface="Calibri Light" panose="020F0302020204030204" pitchFamily="34" charset="0"/>
            </a:endParaRPr>
          </a:p>
        </p:txBody>
      </p:sp>
    </p:spTree>
    <p:extLst>
      <p:ext uri="{BB962C8B-B14F-4D97-AF65-F5344CB8AC3E}">
        <p14:creationId xmlns:p14="http://schemas.microsoft.com/office/powerpoint/2010/main" val="690992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4000" dirty="0" smtClean="0">
                <a:solidFill>
                  <a:srgbClr val="FFFF00"/>
                </a:solidFill>
                <a:latin typeface="Constantia" panose="02030602050306030303" pitchFamily="18" charset="0"/>
              </a:rPr>
              <a:t/>
            </a:r>
            <a:br>
              <a:rPr lang="uk-UA" sz="4000" dirty="0" smtClean="0">
                <a:solidFill>
                  <a:srgbClr val="FFFF00"/>
                </a:solidFill>
                <a:latin typeface="Constantia" panose="02030602050306030303" pitchFamily="18" charset="0"/>
              </a:rPr>
            </a:br>
            <a:r>
              <a:rPr lang="uk-UA" sz="4000" dirty="0" smtClean="0">
                <a:solidFill>
                  <a:srgbClr val="FFFF00"/>
                </a:solidFill>
                <a:latin typeface="Constantia" panose="02030602050306030303" pitchFamily="18" charset="0"/>
              </a:rPr>
              <a:t>ВСТУП</a:t>
            </a:r>
            <a:endParaRPr lang="ru-RU" sz="4000" dirty="0">
              <a:solidFill>
                <a:srgbClr val="FFFF00"/>
              </a:solidFill>
              <a:latin typeface="Constantia" panose="02030602050306030303" pitchFamily="18" charset="0"/>
            </a:endParaRPr>
          </a:p>
        </p:txBody>
      </p:sp>
      <p:sp>
        <p:nvSpPr>
          <p:cNvPr id="3" name="Объект 2"/>
          <p:cNvSpPr>
            <a:spLocks noGrp="1"/>
          </p:cNvSpPr>
          <p:nvPr>
            <p:ph idx="1"/>
          </p:nvPr>
        </p:nvSpPr>
        <p:spPr/>
        <p:txBody>
          <a:bodyPr>
            <a:normAutofit/>
          </a:bodyPr>
          <a:lstStyle/>
          <a:p>
            <a:r>
              <a:rPr lang="uk-UA" sz="2000" dirty="0" smtClean="0">
                <a:solidFill>
                  <a:schemeClr val="tx2">
                    <a:lumMod val="50000"/>
                  </a:schemeClr>
                </a:solidFill>
                <a:latin typeface="Constantia" panose="02030602050306030303" pitchFamily="18" charset="0"/>
              </a:rPr>
              <a:t>Сучасний період розвитку світової цивілізації окреслюється як так званий перехід від індустріального до інформаційного суспільства.</a:t>
            </a:r>
          </a:p>
          <a:p>
            <a:r>
              <a:rPr lang="uk-UA" sz="2000" dirty="0" smtClean="0">
                <a:solidFill>
                  <a:schemeClr val="tx2">
                    <a:lumMod val="50000"/>
                  </a:schemeClr>
                </a:solidFill>
                <a:latin typeface="Constantia" panose="02030602050306030303" pitchFamily="18" charset="0"/>
              </a:rPr>
              <a:t>Все це призвело до появи нового типу культури − </a:t>
            </a:r>
            <a:r>
              <a:rPr lang="uk-UA" sz="2000" dirty="0" smtClean="0">
                <a:solidFill>
                  <a:schemeClr val="tx2">
                    <a:lumMod val="50000"/>
                  </a:schemeClr>
                </a:solidFill>
                <a:latin typeface="Constantia" panose="02030602050306030303" pitchFamily="18" charset="0"/>
              </a:rPr>
              <a:t>інформаційної.</a:t>
            </a:r>
            <a:endParaRPr lang="uk-UA" sz="2000" dirty="0" smtClean="0">
              <a:solidFill>
                <a:schemeClr val="tx2">
                  <a:lumMod val="50000"/>
                </a:schemeClr>
              </a:solidFill>
              <a:latin typeface="Constantia" panose="02030602050306030303" pitchFamily="18" charset="0"/>
            </a:endParaRPr>
          </a:p>
          <a:p>
            <a:r>
              <a:rPr lang="uk-UA" sz="2000" dirty="0" smtClean="0">
                <a:solidFill>
                  <a:schemeClr val="tx2">
                    <a:lumMod val="50000"/>
                  </a:schemeClr>
                </a:solidFill>
                <a:latin typeface="Constantia" panose="02030602050306030303" pitchFamily="18" charset="0"/>
              </a:rPr>
              <a:t>Тому використання інформаційних технологій у освітньому просторі − об’єктивний і природний процес.</a:t>
            </a:r>
          </a:p>
          <a:p>
            <a:r>
              <a:rPr lang="uk-UA" sz="2000" dirty="0" smtClean="0">
                <a:solidFill>
                  <a:schemeClr val="tx2">
                    <a:lumMod val="50000"/>
                  </a:schemeClr>
                </a:solidFill>
                <a:latin typeface="Constantia" panose="02030602050306030303" pitchFamily="18" charset="0"/>
              </a:rPr>
              <a:t>Без використання інформаційно-комунікативних технологій не можливо забезпечити рівний доступ до якісної освіти для всіх здобувачів освіти.</a:t>
            </a:r>
          </a:p>
          <a:p>
            <a:r>
              <a:rPr lang="uk-UA" sz="2000" dirty="0" smtClean="0">
                <a:solidFill>
                  <a:schemeClr val="tx2">
                    <a:lumMod val="50000"/>
                  </a:schemeClr>
                </a:solidFill>
                <a:latin typeface="Constantia" panose="02030602050306030303" pitchFamily="18" charset="0"/>
              </a:rPr>
              <a:t>Використання ІКТ </a:t>
            </a:r>
            <a:r>
              <a:rPr lang="uk-UA" sz="2000" dirty="0">
                <a:solidFill>
                  <a:schemeClr val="tx2">
                    <a:lumMod val="50000"/>
                  </a:schemeClr>
                </a:solidFill>
                <a:latin typeface="Constantia" panose="02030602050306030303" pitchFamily="18" charset="0"/>
              </a:rPr>
              <a:t>у освітньому просторі </a:t>
            </a:r>
            <a:r>
              <a:rPr lang="uk-UA" sz="2000" dirty="0" smtClean="0">
                <a:solidFill>
                  <a:schemeClr val="tx2">
                    <a:lumMod val="50000"/>
                  </a:schemeClr>
                </a:solidFill>
                <a:latin typeface="Constantia" panose="02030602050306030303" pitchFamily="18" charset="0"/>
              </a:rPr>
              <a:t>закріплене в нормативно-правовій базі як нашої країни, так і світової спільноти в цілому.</a:t>
            </a:r>
          </a:p>
          <a:p>
            <a:endParaRPr lang="uk-UA" sz="2000" dirty="0" smtClean="0">
              <a:solidFill>
                <a:schemeClr val="tx2">
                  <a:lumMod val="50000"/>
                </a:schemeClr>
              </a:solidFill>
              <a:latin typeface="Constantia" panose="02030602050306030303" pitchFamily="18" charset="0"/>
            </a:endParaRPr>
          </a:p>
          <a:p>
            <a:endParaRPr lang="ru-RU" sz="1800" dirty="0">
              <a:solidFill>
                <a:srgbClr val="FFFF00"/>
              </a:solidFill>
              <a:latin typeface="Constantia" panose="02030602050306030303" pitchFamily="18" charset="0"/>
            </a:endParaRPr>
          </a:p>
        </p:txBody>
      </p:sp>
    </p:spTree>
    <p:extLst>
      <p:ext uri="{BB962C8B-B14F-4D97-AF65-F5344CB8AC3E}">
        <p14:creationId xmlns:p14="http://schemas.microsoft.com/office/powerpoint/2010/main" val="100288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smtClean="0">
                <a:solidFill>
                  <a:srgbClr val="FFFF00"/>
                </a:solidFill>
                <a:latin typeface="Constantia" panose="02030602050306030303" pitchFamily="18" charset="0"/>
              </a:rPr>
              <a:t/>
            </a:r>
            <a:br>
              <a:rPr lang="uk-UA" dirty="0" smtClean="0">
                <a:solidFill>
                  <a:srgbClr val="FFFF00"/>
                </a:solidFill>
                <a:latin typeface="Constantia" panose="02030602050306030303" pitchFamily="18" charset="0"/>
              </a:rPr>
            </a:br>
            <a:r>
              <a:rPr lang="uk-UA" dirty="0" smtClean="0">
                <a:solidFill>
                  <a:srgbClr val="FFFF00"/>
                </a:solidFill>
                <a:latin typeface="Constantia" panose="02030602050306030303" pitchFamily="18" charset="0"/>
              </a:rPr>
              <a:t>Сутність </a:t>
            </a:r>
            <a:r>
              <a:rPr lang="uk-UA" dirty="0">
                <a:solidFill>
                  <a:srgbClr val="FFFF00"/>
                </a:solidFill>
                <a:latin typeface="Constantia" panose="02030602050306030303" pitchFamily="18" charset="0"/>
              </a:rPr>
              <a:t>інформаційно-комунікативних технологій</a:t>
            </a:r>
            <a:r>
              <a:rPr lang="uk-UA" dirty="0"/>
              <a:t> </a:t>
            </a:r>
            <a:endParaRPr lang="ru-RU" dirty="0"/>
          </a:p>
        </p:txBody>
      </p:sp>
      <p:sp>
        <p:nvSpPr>
          <p:cNvPr id="3" name="Объект 2"/>
          <p:cNvSpPr>
            <a:spLocks noGrp="1"/>
          </p:cNvSpPr>
          <p:nvPr>
            <p:ph idx="1"/>
          </p:nvPr>
        </p:nvSpPr>
        <p:spPr/>
        <p:txBody>
          <a:bodyPr>
            <a:normAutofit lnSpcReduction="10000"/>
          </a:bodyPr>
          <a:lstStyle/>
          <a:p>
            <a:pPr marL="0" indent="0">
              <a:buNone/>
            </a:pPr>
            <a:endParaRPr lang="uk-UA" dirty="0" smtClean="0">
              <a:latin typeface="Constantia" panose="02030602050306030303" pitchFamily="18" charset="0"/>
            </a:endParaRPr>
          </a:p>
          <a:p>
            <a:pPr marL="0" indent="0" algn="ctr">
              <a:buNone/>
            </a:pPr>
            <a:r>
              <a:rPr lang="uk-UA" dirty="0" smtClean="0">
                <a:latin typeface="Constantia" panose="02030602050306030303" pitchFamily="18" charset="0"/>
              </a:rPr>
              <a:t>Під інформаційними технологіями розуміють сукупність методів технічних засобів збору, організації, збереження, обробки, передавання й подання інформації, що розширюють знання людей, розвивають їхні можливості з управління технічними й соціальними процесами.  </a:t>
            </a:r>
            <a:endParaRPr lang="ru-RU" dirty="0">
              <a:latin typeface="Constantia" panose="02030602050306030303" pitchFamily="18" charset="0"/>
            </a:endParaRPr>
          </a:p>
        </p:txBody>
      </p:sp>
    </p:spTree>
    <p:extLst>
      <p:ext uri="{BB962C8B-B14F-4D97-AF65-F5344CB8AC3E}">
        <p14:creationId xmlns:p14="http://schemas.microsoft.com/office/powerpoint/2010/main" val="1311645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400" dirty="0" smtClean="0">
                <a:latin typeface="Constantia" panose="02030602050306030303" pitchFamily="18" charset="0"/>
              </a:rPr>
              <a:t/>
            </a:r>
            <a:br>
              <a:rPr lang="uk-UA" sz="2400" dirty="0" smtClean="0">
                <a:latin typeface="Constantia" panose="02030602050306030303" pitchFamily="18" charset="0"/>
              </a:rPr>
            </a:br>
            <a:r>
              <a:rPr lang="uk-UA" sz="2400" dirty="0">
                <a:latin typeface="Constantia" panose="02030602050306030303" pitchFamily="18" charset="0"/>
              </a:rPr>
              <a:t/>
            </a:r>
            <a:br>
              <a:rPr lang="uk-UA" sz="2400" dirty="0">
                <a:latin typeface="Constantia" panose="02030602050306030303" pitchFamily="18" charset="0"/>
              </a:rPr>
            </a:br>
            <a:r>
              <a:rPr lang="uk-UA" sz="2400" dirty="0" smtClean="0">
                <a:latin typeface="Constantia" panose="02030602050306030303" pitchFamily="18" charset="0"/>
              </a:rPr>
              <a:t/>
            </a:r>
            <a:br>
              <a:rPr lang="uk-UA" sz="2400" dirty="0" smtClean="0">
                <a:latin typeface="Constantia" panose="02030602050306030303" pitchFamily="18" charset="0"/>
              </a:rPr>
            </a:br>
            <a:r>
              <a:rPr lang="uk-UA" sz="2400" dirty="0">
                <a:latin typeface="Constantia" panose="02030602050306030303" pitchFamily="18" charset="0"/>
              </a:rPr>
              <a:t/>
            </a:r>
            <a:br>
              <a:rPr lang="uk-UA" sz="2400" dirty="0">
                <a:latin typeface="Constantia" panose="02030602050306030303" pitchFamily="18" charset="0"/>
              </a:rPr>
            </a:br>
            <a:r>
              <a:rPr lang="uk-UA" sz="2800" dirty="0" smtClean="0">
                <a:latin typeface="Constantia" panose="02030602050306030303" pitchFamily="18" charset="0"/>
              </a:rPr>
              <a:t>Узагалі ІКТ можна визначити як сукупність різноманітних технологічних інструментів ресурсів, які використовуються для забезпечення процесу комунікації та створення, поширення, збереження та управління інформацією</a:t>
            </a:r>
            <a:endParaRPr lang="ru-RU" sz="2800" dirty="0">
              <a:latin typeface="Constantia" panose="02030602050306030303" pitchFamily="18" charset="0"/>
            </a:endParaRPr>
          </a:p>
        </p:txBody>
      </p:sp>
      <p:sp>
        <p:nvSpPr>
          <p:cNvPr id="3" name="Объект 2"/>
          <p:cNvSpPr>
            <a:spLocks noGrp="1"/>
          </p:cNvSpPr>
          <p:nvPr>
            <p:ph idx="1"/>
          </p:nvPr>
        </p:nvSpPr>
        <p:spPr>
          <a:xfrm>
            <a:off x="457200" y="2852936"/>
            <a:ext cx="8229600" cy="3273227"/>
          </a:xfrm>
        </p:spPr>
        <p:txBody>
          <a:bodyPr/>
          <a:lstStyle/>
          <a:p>
            <a:pPr marL="0" indent="0">
              <a:buNone/>
            </a:pPr>
            <a:endParaRPr lang="uk-UA" dirty="0" smtClean="0">
              <a:latin typeface="Constantia" panose="02030602050306030303" pitchFamily="18" charset="0"/>
            </a:endParaRPr>
          </a:p>
          <a:p>
            <a:pPr marL="0" indent="0" algn="ctr">
              <a:buNone/>
            </a:pPr>
            <a:r>
              <a:rPr lang="uk-UA" dirty="0" smtClean="0">
                <a:latin typeface="Constantia" panose="02030602050306030303" pitchFamily="18" charset="0"/>
              </a:rPr>
              <a:t>Під цими технологіями мають на увазі комп</a:t>
            </a:r>
            <a:r>
              <a:rPr lang="uk-UA" dirty="0">
                <a:solidFill>
                  <a:schemeClr val="tx2">
                    <a:lumMod val="50000"/>
                  </a:schemeClr>
                </a:solidFill>
                <a:latin typeface="Constantia" panose="02030602050306030303" pitchFamily="18" charset="0"/>
              </a:rPr>
              <a:t>’</a:t>
            </a:r>
            <a:r>
              <a:rPr lang="uk-UA" dirty="0" smtClean="0">
                <a:latin typeface="Constantia" panose="02030602050306030303" pitchFamily="18" charset="0"/>
              </a:rPr>
              <a:t>ютери, мережу Інтернет, телепередачі, а також телефонний зв’язок.</a:t>
            </a:r>
            <a:endParaRPr lang="ru-RU" dirty="0">
              <a:latin typeface="Constantia" panose="02030602050306030303" pitchFamily="18" charset="0"/>
            </a:endParaRPr>
          </a:p>
        </p:txBody>
      </p:sp>
    </p:spTree>
    <p:extLst>
      <p:ext uri="{BB962C8B-B14F-4D97-AF65-F5344CB8AC3E}">
        <p14:creationId xmlns:p14="http://schemas.microsoft.com/office/powerpoint/2010/main" val="2775533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marL="0" indent="0" algn="l"/>
            <a:r>
              <a:rPr lang="ru-RU" sz="3200" dirty="0" err="1">
                <a:solidFill>
                  <a:srgbClr val="FFFF00"/>
                </a:solidFill>
                <a:latin typeface="Constantia" panose="02030602050306030303" pitchFamily="18" charset="0"/>
              </a:rPr>
              <a:t>Інтерактивне</a:t>
            </a:r>
            <a:r>
              <a:rPr lang="ru-RU" sz="3200" dirty="0">
                <a:solidFill>
                  <a:srgbClr val="FFFF00"/>
                </a:solidFill>
                <a:latin typeface="Constantia" panose="02030602050306030303" pitchFamily="18" charset="0"/>
              </a:rPr>
              <a:t> </a:t>
            </a:r>
            <a:r>
              <a:rPr lang="ru-RU" sz="3200" dirty="0" err="1">
                <a:solidFill>
                  <a:srgbClr val="FFFF00"/>
                </a:solidFill>
                <a:latin typeface="Constantia" panose="02030602050306030303" pitchFamily="18" charset="0"/>
              </a:rPr>
              <a:t>навчання</a:t>
            </a:r>
            <a:r>
              <a:rPr lang="ru-RU" sz="3200" dirty="0">
                <a:solidFill>
                  <a:srgbClr val="FFFF00"/>
                </a:solidFill>
                <a:latin typeface="Constantia" panose="02030602050306030303" pitchFamily="18" charset="0"/>
              </a:rPr>
              <a:t> </a:t>
            </a:r>
            <a:r>
              <a:rPr lang="ru-RU" sz="3200" dirty="0" err="1">
                <a:solidFill>
                  <a:srgbClr val="FFFF00"/>
                </a:solidFill>
                <a:latin typeface="Constantia" panose="02030602050306030303" pitchFamily="18" charset="0"/>
              </a:rPr>
              <a:t>має</a:t>
            </a:r>
            <a:r>
              <a:rPr lang="ru-RU" sz="3200" dirty="0">
                <a:solidFill>
                  <a:srgbClr val="FFFF00"/>
                </a:solidFill>
                <a:latin typeface="Constantia" panose="02030602050306030303" pitchFamily="18" charset="0"/>
              </a:rPr>
              <a:t> на </a:t>
            </a:r>
            <a:r>
              <a:rPr lang="ru-RU" sz="3200" dirty="0" err="1">
                <a:solidFill>
                  <a:srgbClr val="FFFF00"/>
                </a:solidFill>
                <a:latin typeface="Constantia" panose="02030602050306030303" pitchFamily="18" charset="0"/>
              </a:rPr>
              <a:t>меті</a:t>
            </a:r>
            <a:r>
              <a:rPr lang="ru-RU" sz="3200" dirty="0">
                <a:solidFill>
                  <a:srgbClr val="FFFF00"/>
                </a:solidFill>
                <a:latin typeface="Constantia" panose="02030602050306030303" pitchFamily="18" charset="0"/>
              </a:rPr>
              <a:t>:</a:t>
            </a:r>
          </a:p>
        </p:txBody>
      </p:sp>
      <p:sp>
        <p:nvSpPr>
          <p:cNvPr id="3" name="Объект 2"/>
          <p:cNvSpPr>
            <a:spLocks noGrp="1"/>
          </p:cNvSpPr>
          <p:nvPr>
            <p:ph idx="1"/>
          </p:nvPr>
        </p:nvSpPr>
        <p:spPr/>
        <p:txBody>
          <a:bodyPr>
            <a:normAutofit fontScale="85000" lnSpcReduction="20000"/>
          </a:bodyPr>
          <a:lstStyle/>
          <a:p>
            <a:pPr marL="0" indent="0">
              <a:buNone/>
            </a:pPr>
            <a:r>
              <a:rPr lang="ru-RU" dirty="0"/>
              <a:t>-   </a:t>
            </a:r>
            <a:r>
              <a:rPr lang="ru-RU" dirty="0">
                <a:latin typeface="Constantia" panose="02030602050306030303" pitchFamily="18" charset="0"/>
              </a:rPr>
              <a:t> </a:t>
            </a:r>
            <a:r>
              <a:rPr lang="ru-RU" dirty="0" err="1">
                <a:latin typeface="Constantia" panose="02030602050306030303" pitchFamily="18" charset="0"/>
              </a:rPr>
              <a:t>створення</a:t>
            </a:r>
            <a:r>
              <a:rPr lang="ru-RU" dirty="0">
                <a:latin typeface="Constantia" panose="02030602050306030303" pitchFamily="18" charset="0"/>
              </a:rPr>
              <a:t> умов для </a:t>
            </a:r>
            <a:r>
              <a:rPr lang="ru-RU" dirty="0" err="1">
                <a:latin typeface="Constantia" panose="02030602050306030303" pitchFamily="18" charset="0"/>
              </a:rPr>
              <a:t>залучення</a:t>
            </a:r>
            <a:r>
              <a:rPr lang="ru-RU" dirty="0">
                <a:latin typeface="Constantia" panose="02030602050306030303" pitchFamily="18" charset="0"/>
              </a:rPr>
              <a:t> </a:t>
            </a:r>
            <a:r>
              <a:rPr lang="ru-RU" dirty="0" err="1">
                <a:latin typeface="Constantia" panose="02030602050306030303" pitchFamily="18" charset="0"/>
              </a:rPr>
              <a:t>всіх</a:t>
            </a:r>
            <a:r>
              <a:rPr lang="ru-RU" dirty="0">
                <a:latin typeface="Constantia" panose="02030602050306030303" pitchFamily="18" charset="0"/>
              </a:rPr>
              <a:t> </a:t>
            </a:r>
            <a:r>
              <a:rPr lang="ru-RU" dirty="0" err="1">
                <a:latin typeface="Constantia" panose="02030602050306030303" pitchFamily="18" charset="0"/>
              </a:rPr>
              <a:t>учнів</a:t>
            </a:r>
            <a:r>
              <a:rPr lang="ru-RU" dirty="0">
                <a:latin typeface="Constantia" panose="02030602050306030303" pitchFamily="18" charset="0"/>
              </a:rPr>
              <a:t> </a:t>
            </a:r>
            <a:r>
              <a:rPr lang="ru-RU" dirty="0" err="1">
                <a:latin typeface="Constantia" panose="02030602050306030303" pitchFamily="18" charset="0"/>
              </a:rPr>
              <a:t>класу</a:t>
            </a:r>
            <a:r>
              <a:rPr lang="ru-RU" dirty="0">
                <a:latin typeface="Constantia" panose="02030602050306030303" pitchFamily="18" charset="0"/>
              </a:rPr>
              <a:t> до </a:t>
            </a:r>
            <a:r>
              <a:rPr lang="ru-RU" dirty="0" err="1">
                <a:latin typeface="Constantia" panose="02030602050306030303" pitchFamily="18" charset="0"/>
              </a:rPr>
              <a:t>процесу</a:t>
            </a:r>
            <a:r>
              <a:rPr lang="ru-RU" dirty="0">
                <a:latin typeface="Constantia" panose="02030602050306030303" pitchFamily="18" charset="0"/>
              </a:rPr>
              <a:t> </a:t>
            </a:r>
            <a:r>
              <a:rPr lang="ru-RU" dirty="0" err="1">
                <a:latin typeface="Constantia" panose="02030602050306030303" pitchFamily="18" charset="0"/>
              </a:rPr>
              <a:t>пізнання</a:t>
            </a:r>
            <a:r>
              <a:rPr lang="ru-RU" dirty="0">
                <a:latin typeface="Constantia" panose="02030602050306030303" pitchFamily="18" charset="0"/>
              </a:rPr>
              <a:t>;</a:t>
            </a:r>
          </a:p>
          <a:p>
            <a:pPr marL="0" indent="0">
              <a:buNone/>
            </a:pPr>
            <a:r>
              <a:rPr lang="ru-RU" dirty="0">
                <a:latin typeface="Constantia" panose="02030602050306030303" pitchFamily="18" charset="0"/>
              </a:rPr>
              <a:t>-  </a:t>
            </a:r>
            <a:r>
              <a:rPr lang="ru-RU" dirty="0" err="1">
                <a:latin typeface="Constantia" panose="02030602050306030303" pitchFamily="18" charset="0"/>
              </a:rPr>
              <a:t>формування</a:t>
            </a:r>
            <a:r>
              <a:rPr lang="ru-RU" dirty="0">
                <a:latin typeface="Constantia" panose="02030602050306030303" pitchFamily="18" charset="0"/>
              </a:rPr>
              <a:t> </a:t>
            </a:r>
            <a:r>
              <a:rPr lang="ru-RU" dirty="0" smtClean="0">
                <a:latin typeface="Constantia" panose="02030602050306030303" pitchFamily="18" charset="0"/>
              </a:rPr>
              <a:t>в </a:t>
            </a:r>
            <a:r>
              <a:rPr lang="ru-RU" dirty="0" err="1" smtClean="0">
                <a:latin typeface="Constantia" panose="02030602050306030303" pitchFamily="18" charset="0"/>
              </a:rPr>
              <a:t>учнів</a:t>
            </a:r>
            <a:r>
              <a:rPr lang="ru-RU" dirty="0" smtClean="0">
                <a:latin typeface="Constantia" panose="02030602050306030303" pitchFamily="18" charset="0"/>
              </a:rPr>
              <a:t> </a:t>
            </a:r>
            <a:r>
              <a:rPr lang="ru-RU" dirty="0">
                <a:latin typeface="Constantia" panose="02030602050306030303" pitchFamily="18" charset="0"/>
              </a:rPr>
              <a:t>як </a:t>
            </a:r>
            <a:r>
              <a:rPr lang="ru-RU" dirty="0" err="1">
                <a:latin typeface="Constantia" panose="02030602050306030303" pitchFamily="18" charset="0"/>
              </a:rPr>
              <a:t>предметних</a:t>
            </a:r>
            <a:r>
              <a:rPr lang="ru-RU" dirty="0">
                <a:latin typeface="Constantia" panose="02030602050306030303" pitchFamily="18" charset="0"/>
              </a:rPr>
              <a:t>, так і </a:t>
            </a:r>
            <a:r>
              <a:rPr lang="ru-RU" dirty="0" err="1">
                <a:latin typeface="Constantia" panose="02030602050306030303" pitchFamily="18" charset="0"/>
              </a:rPr>
              <a:t>загальнонавчальних</a:t>
            </a:r>
            <a:r>
              <a:rPr lang="ru-RU" dirty="0">
                <a:latin typeface="Constantia" panose="02030602050306030303" pitchFamily="18" charset="0"/>
              </a:rPr>
              <a:t> </a:t>
            </a:r>
            <a:r>
              <a:rPr lang="ru-RU" dirty="0" err="1">
                <a:latin typeface="Constantia" panose="02030602050306030303" pitchFamily="18" charset="0"/>
              </a:rPr>
              <a:t>умінь</a:t>
            </a:r>
            <a:r>
              <a:rPr lang="ru-RU" dirty="0">
                <a:latin typeface="Constantia" panose="02030602050306030303" pitchFamily="18" charset="0"/>
              </a:rPr>
              <a:t> та </a:t>
            </a:r>
            <a:r>
              <a:rPr lang="ru-RU" dirty="0" err="1">
                <a:latin typeface="Constantia" panose="02030602050306030303" pitchFamily="18" charset="0"/>
              </a:rPr>
              <a:t>навичок</a:t>
            </a:r>
            <a:r>
              <a:rPr lang="ru-RU" dirty="0">
                <a:latin typeface="Constantia" panose="02030602050306030303" pitchFamily="18" charset="0"/>
              </a:rPr>
              <a:t>;</a:t>
            </a:r>
          </a:p>
          <a:p>
            <a:pPr marL="0" indent="0">
              <a:buNone/>
            </a:pPr>
            <a:r>
              <a:rPr lang="ru-RU" dirty="0">
                <a:latin typeface="Constantia" panose="02030602050306030303" pitchFamily="18" charset="0"/>
              </a:rPr>
              <a:t>-    </a:t>
            </a:r>
            <a:r>
              <a:rPr lang="ru-RU" dirty="0" err="1">
                <a:latin typeface="Constantia" panose="02030602050306030303" pitchFamily="18" charset="0"/>
              </a:rPr>
              <a:t>вироблення</a:t>
            </a:r>
            <a:r>
              <a:rPr lang="ru-RU" dirty="0">
                <a:latin typeface="Constantia" panose="02030602050306030303" pitchFamily="18" charset="0"/>
              </a:rPr>
              <a:t> </a:t>
            </a:r>
            <a:r>
              <a:rPr lang="ru-RU" dirty="0" err="1">
                <a:latin typeface="Constantia" panose="02030602050306030303" pitchFamily="18" charset="0"/>
              </a:rPr>
              <a:t>життєвих</a:t>
            </a:r>
            <a:r>
              <a:rPr lang="ru-RU" dirty="0">
                <a:latin typeface="Constantia" panose="02030602050306030303" pitchFamily="18" charset="0"/>
              </a:rPr>
              <a:t> </a:t>
            </a:r>
            <a:r>
              <a:rPr lang="ru-RU" dirty="0" err="1">
                <a:latin typeface="Constantia" panose="02030602050306030303" pitchFamily="18" charset="0"/>
              </a:rPr>
              <a:t>цінностей</a:t>
            </a:r>
            <a:r>
              <a:rPr lang="ru-RU" dirty="0">
                <a:latin typeface="Constantia" panose="02030602050306030303" pitchFamily="18" charset="0"/>
              </a:rPr>
              <a:t>;</a:t>
            </a:r>
          </a:p>
          <a:p>
            <a:pPr marL="0" indent="0">
              <a:buNone/>
            </a:pPr>
            <a:r>
              <a:rPr lang="ru-RU" dirty="0">
                <a:latin typeface="Constantia" panose="02030602050306030303" pitchFamily="18" charset="0"/>
              </a:rPr>
              <a:t>-    </a:t>
            </a:r>
            <a:r>
              <a:rPr lang="ru-RU" dirty="0" err="1">
                <a:latin typeface="Constantia" panose="02030602050306030303" pitchFamily="18" charset="0"/>
              </a:rPr>
              <a:t>створення</a:t>
            </a:r>
            <a:r>
              <a:rPr lang="ru-RU" dirty="0">
                <a:latin typeface="Constantia" panose="02030602050306030303" pitchFamily="18" charset="0"/>
              </a:rPr>
              <a:t> </a:t>
            </a:r>
            <a:r>
              <a:rPr lang="ru-RU" dirty="0" err="1">
                <a:latin typeface="Constantia" panose="02030602050306030303" pitchFamily="18" charset="0"/>
              </a:rPr>
              <a:t>атмосфери</a:t>
            </a:r>
            <a:r>
              <a:rPr lang="ru-RU" dirty="0">
                <a:latin typeface="Constantia" panose="02030602050306030303" pitchFamily="18" charset="0"/>
              </a:rPr>
              <a:t> </a:t>
            </a:r>
            <a:r>
              <a:rPr lang="ru-RU" dirty="0" err="1">
                <a:latin typeface="Constantia" panose="02030602050306030303" pitchFamily="18" charset="0"/>
              </a:rPr>
              <a:t>співпраці</a:t>
            </a:r>
            <a:r>
              <a:rPr lang="ru-RU" dirty="0">
                <a:latin typeface="Constantia" panose="02030602050306030303" pitchFamily="18" charset="0"/>
              </a:rPr>
              <a:t>, </a:t>
            </a:r>
            <a:r>
              <a:rPr lang="ru-RU" dirty="0" err="1">
                <a:latin typeface="Constantia" panose="02030602050306030303" pitchFamily="18" charset="0"/>
              </a:rPr>
              <a:t>взаємодії</a:t>
            </a:r>
            <a:r>
              <a:rPr lang="ru-RU" dirty="0">
                <a:latin typeface="Constantia" panose="02030602050306030303" pitchFamily="18" charset="0"/>
              </a:rPr>
              <a:t>;</a:t>
            </a:r>
          </a:p>
          <a:p>
            <a:pPr marL="0" indent="0">
              <a:buNone/>
            </a:pPr>
            <a:r>
              <a:rPr lang="uk-UA" dirty="0">
                <a:latin typeface="Constantia" panose="02030602050306030303" pitchFamily="18" charset="0"/>
              </a:rPr>
              <a:t>-    розвиток комунікативних якостей і здібностей</a:t>
            </a:r>
            <a:r>
              <a:rPr lang="ru-RU" dirty="0">
                <a:latin typeface="Constantia" panose="02030602050306030303" pitchFamily="18" charset="0"/>
              </a:rPr>
              <a:t>;</a:t>
            </a:r>
          </a:p>
          <a:p>
            <a:pPr marL="0" indent="0">
              <a:buNone/>
            </a:pPr>
            <a:r>
              <a:rPr lang="uk-UA" dirty="0">
                <a:latin typeface="Constantia" panose="02030602050306030303" pitchFamily="18" charset="0"/>
              </a:rPr>
              <a:t>-  створення комфортних умов навчання, які б викликали у кожного учня відчуття своєї успішності, інтелектуальної спроможності, захищеності, неповторності, значущості.</a:t>
            </a:r>
            <a:endParaRPr lang="ru-RU" dirty="0">
              <a:latin typeface="Constantia" panose="02030602050306030303" pitchFamily="18" charset="0"/>
            </a:endParaRPr>
          </a:p>
          <a:p>
            <a:endParaRPr lang="ru-RU" dirty="0"/>
          </a:p>
        </p:txBody>
      </p:sp>
    </p:spTree>
    <p:extLst>
      <p:ext uri="{BB962C8B-B14F-4D97-AF65-F5344CB8AC3E}">
        <p14:creationId xmlns:p14="http://schemas.microsoft.com/office/powerpoint/2010/main" val="1265606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latin typeface="Constantia" panose="02030602050306030303" pitchFamily="18" charset="0"/>
              </a:rPr>
              <a:t/>
            </a:r>
            <a:br>
              <a:rPr lang="uk-UA" dirty="0" smtClean="0">
                <a:latin typeface="Constantia" panose="02030602050306030303" pitchFamily="18" charset="0"/>
              </a:rPr>
            </a:br>
            <a:r>
              <a:rPr lang="uk-UA" dirty="0" smtClean="0">
                <a:latin typeface="Constantia" panose="02030602050306030303" pitchFamily="18" charset="0"/>
              </a:rPr>
              <a:t/>
            </a:r>
            <a:br>
              <a:rPr lang="uk-UA" dirty="0" smtClean="0">
                <a:latin typeface="Constantia" panose="02030602050306030303" pitchFamily="18" charset="0"/>
              </a:rPr>
            </a:br>
            <a:r>
              <a:rPr lang="uk-UA" dirty="0" smtClean="0">
                <a:latin typeface="Constantia" panose="02030602050306030303" pitchFamily="18" charset="0"/>
              </a:rPr>
              <a:t>Методи ІКТ включають:</a:t>
            </a:r>
            <a:endParaRPr lang="ru-RU" dirty="0">
              <a:latin typeface="Constantia" panose="02030602050306030303" pitchFamily="18" charset="0"/>
            </a:endParaRPr>
          </a:p>
        </p:txBody>
      </p:sp>
      <p:sp>
        <p:nvSpPr>
          <p:cNvPr id="3" name="Объект 2"/>
          <p:cNvSpPr>
            <a:spLocks noGrp="1"/>
          </p:cNvSpPr>
          <p:nvPr>
            <p:ph idx="1"/>
          </p:nvPr>
        </p:nvSpPr>
        <p:spPr>
          <a:xfrm>
            <a:off x="457200" y="1988840"/>
            <a:ext cx="8229600" cy="4137323"/>
          </a:xfrm>
        </p:spPr>
        <p:txBody>
          <a:bodyPr/>
          <a:lstStyle/>
          <a:p>
            <a:r>
              <a:rPr lang="uk-UA" dirty="0">
                <a:latin typeface="Constantia" panose="02030602050306030303" pitchFamily="18" charset="0"/>
              </a:rPr>
              <a:t>м</a:t>
            </a:r>
            <a:r>
              <a:rPr lang="uk-UA" dirty="0" smtClean="0">
                <a:latin typeface="Constantia" panose="02030602050306030303" pitchFamily="18" charset="0"/>
              </a:rPr>
              <a:t>оделювання;</a:t>
            </a:r>
            <a:endParaRPr lang="ru-RU" dirty="0">
              <a:latin typeface="Constantia" panose="02030602050306030303" pitchFamily="18" charset="0"/>
            </a:endParaRPr>
          </a:p>
          <a:p>
            <a:r>
              <a:rPr lang="uk-UA" dirty="0">
                <a:latin typeface="Constantia" panose="02030602050306030303" pitchFamily="18" charset="0"/>
              </a:rPr>
              <a:t>с</a:t>
            </a:r>
            <a:r>
              <a:rPr lang="uk-UA" dirty="0" smtClean="0">
                <a:latin typeface="Constantia" panose="02030602050306030303" pitchFamily="18" charset="0"/>
              </a:rPr>
              <a:t>истемний аналіз;</a:t>
            </a:r>
          </a:p>
          <a:p>
            <a:r>
              <a:rPr lang="uk-UA" dirty="0">
                <a:latin typeface="Constantia" panose="02030602050306030303" pitchFamily="18" charset="0"/>
              </a:rPr>
              <a:t>с</a:t>
            </a:r>
            <a:r>
              <a:rPr lang="uk-UA" dirty="0" smtClean="0">
                <a:latin typeface="Constantia" panose="02030602050306030303" pitchFamily="18" charset="0"/>
              </a:rPr>
              <a:t>истемне проектування;</a:t>
            </a:r>
          </a:p>
          <a:p>
            <a:r>
              <a:rPr lang="uk-UA" dirty="0">
                <a:latin typeface="Constantia" panose="02030602050306030303" pitchFamily="18" charset="0"/>
              </a:rPr>
              <a:t>м</a:t>
            </a:r>
            <a:r>
              <a:rPr lang="uk-UA" dirty="0" smtClean="0">
                <a:latin typeface="Constantia" panose="02030602050306030303" pitchFamily="18" charset="0"/>
              </a:rPr>
              <a:t>етоди збору, накопичення, обробки, збереження, передачі та захисту інформації</a:t>
            </a:r>
          </a:p>
          <a:p>
            <a:endParaRPr lang="ru-RU" dirty="0"/>
          </a:p>
        </p:txBody>
      </p:sp>
    </p:spTree>
    <p:extLst>
      <p:ext uri="{BB962C8B-B14F-4D97-AF65-F5344CB8AC3E}">
        <p14:creationId xmlns:p14="http://schemas.microsoft.com/office/powerpoint/2010/main" val="1171570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8"/>
            <a:ext cx="8568952" cy="6264696"/>
          </a:xfrm>
        </p:spPr>
        <p:txBody>
          <a:bodyPr>
            <a:normAutofit/>
          </a:bodyPr>
          <a:lstStyle/>
          <a:p>
            <a:r>
              <a:rPr lang="uk-UA" sz="2800" dirty="0" smtClean="0">
                <a:latin typeface="Constantia" panose="02030602050306030303" pitchFamily="18" charset="0"/>
              </a:rPr>
              <a:t>Застосування інформаційно-комунікаційних технологій у навчанні базується на загальному  розумінні зміни ролі інформації в освітньому процесі та загальних принципах інформаційної взаємодії в інформаційно-комунікативному середовищі.</a:t>
            </a:r>
          </a:p>
          <a:p>
            <a:r>
              <a:rPr lang="uk-UA" sz="2800" dirty="0" smtClean="0">
                <a:latin typeface="Constantia" panose="02030602050306030303" pitchFamily="18" charset="0"/>
              </a:rPr>
              <a:t>Використання ІКТ у освітньому процесі дозволяє перейти від навчання, в основі якого – інформація, почута з вуст викладача або прочитана в підручнику, до навчання через сприйняття інформації з електронних ресурсів, Інтернету, навколишнього середовища тощо.</a:t>
            </a:r>
            <a:endParaRPr lang="ru-RU" sz="2800" dirty="0">
              <a:latin typeface="Constantia" panose="02030602050306030303" pitchFamily="18" charset="0"/>
            </a:endParaRPr>
          </a:p>
        </p:txBody>
      </p:sp>
    </p:spTree>
    <p:extLst>
      <p:ext uri="{BB962C8B-B14F-4D97-AF65-F5344CB8AC3E}">
        <p14:creationId xmlns:p14="http://schemas.microsoft.com/office/powerpoint/2010/main" val="1335434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368152"/>
          </a:xfrm>
        </p:spPr>
        <p:txBody>
          <a:bodyPr>
            <a:noAutofit/>
          </a:bodyPr>
          <a:lstStyle/>
          <a:p>
            <a:r>
              <a:rPr lang="uk-UA" sz="3600" dirty="0">
                <a:latin typeface="Constantia" panose="02030602050306030303" pitchFamily="18" charset="0"/>
              </a:rPr>
              <a:t>Можливості використання ІКТ </a:t>
            </a:r>
            <a:br>
              <a:rPr lang="uk-UA" sz="3600" dirty="0">
                <a:latin typeface="Constantia" panose="02030602050306030303" pitchFamily="18" charset="0"/>
              </a:rPr>
            </a:br>
            <a:r>
              <a:rPr lang="uk-UA" sz="3600" dirty="0" smtClean="0">
                <a:latin typeface="Constantia" panose="02030602050306030303" pitchFamily="18" charset="0"/>
              </a:rPr>
              <a:t>в освітньому </a:t>
            </a:r>
            <a:r>
              <a:rPr lang="uk-UA" sz="3600" dirty="0">
                <a:latin typeface="Constantia" panose="02030602050306030303" pitchFamily="18" charset="0"/>
              </a:rPr>
              <a:t>процесі:</a:t>
            </a:r>
            <a:endParaRPr lang="ru-RU" sz="3600" dirty="0"/>
          </a:p>
        </p:txBody>
      </p:sp>
      <p:sp>
        <p:nvSpPr>
          <p:cNvPr id="3" name="Объект 2"/>
          <p:cNvSpPr>
            <a:spLocks noGrp="1"/>
          </p:cNvSpPr>
          <p:nvPr>
            <p:ph idx="1"/>
          </p:nvPr>
        </p:nvSpPr>
        <p:spPr>
          <a:xfrm>
            <a:off x="457200" y="1844824"/>
            <a:ext cx="8229600" cy="4281339"/>
          </a:xfrm>
        </p:spPr>
        <p:txBody>
          <a:bodyPr>
            <a:normAutofit fontScale="70000" lnSpcReduction="20000"/>
          </a:bodyPr>
          <a:lstStyle/>
          <a:p>
            <a:pPr marL="0" indent="0">
              <a:buNone/>
            </a:pPr>
            <a:r>
              <a:rPr lang="uk-UA" sz="3400" dirty="0" smtClean="0">
                <a:solidFill>
                  <a:srgbClr val="C00000"/>
                </a:solidFill>
                <a:latin typeface="Constantia" panose="02030602050306030303" pitchFamily="18" charset="0"/>
              </a:rPr>
              <a:t>1. Використання </a:t>
            </a:r>
            <a:r>
              <a:rPr lang="uk-UA" sz="3400" dirty="0">
                <a:solidFill>
                  <a:srgbClr val="C00000"/>
                </a:solidFill>
                <a:latin typeface="Constantia" panose="02030602050306030303" pitchFamily="18" charset="0"/>
              </a:rPr>
              <a:t>мов програмування</a:t>
            </a:r>
            <a:r>
              <a:rPr lang="uk-UA" sz="3400" dirty="0">
                <a:solidFill>
                  <a:schemeClr val="tx1">
                    <a:lumMod val="95000"/>
                    <a:lumOff val="5000"/>
                  </a:schemeClr>
                </a:solidFill>
                <a:latin typeface="Constantia" panose="02030602050306030303" pitchFamily="18" charset="0"/>
              </a:rPr>
              <a:t> (за їх допомогою вчитель може скласти різні програмні продукти, які можна використовувати на різних етапах уроку).</a:t>
            </a:r>
          </a:p>
          <a:p>
            <a:pPr marL="0" indent="0">
              <a:buNone/>
            </a:pPr>
            <a:r>
              <a:rPr lang="uk-UA" sz="3400" dirty="0" smtClean="0">
                <a:solidFill>
                  <a:srgbClr val="C00000"/>
                </a:solidFill>
                <a:latin typeface="Constantia" panose="02030602050306030303" pitchFamily="18" charset="0"/>
              </a:rPr>
              <a:t>2. Використання</a:t>
            </a:r>
            <a:r>
              <a:rPr lang="uk-UA" sz="3400" dirty="0" smtClean="0">
                <a:solidFill>
                  <a:schemeClr val="tx1">
                    <a:lumMod val="95000"/>
                    <a:lumOff val="5000"/>
                  </a:schemeClr>
                </a:solidFill>
                <a:latin typeface="Constantia" panose="02030602050306030303" pitchFamily="18" charset="0"/>
              </a:rPr>
              <a:t> </a:t>
            </a:r>
            <a:r>
              <a:rPr lang="uk-UA" sz="3400" dirty="0">
                <a:solidFill>
                  <a:srgbClr val="C00000"/>
                </a:solidFill>
                <a:latin typeface="Constantia" panose="02030602050306030303" pitchFamily="18" charset="0"/>
              </a:rPr>
              <a:t>готових програмних продуктів </a:t>
            </a:r>
            <a:r>
              <a:rPr lang="uk-UA" sz="3400" dirty="0">
                <a:solidFill>
                  <a:schemeClr val="tx1">
                    <a:lumMod val="95000"/>
                    <a:lumOff val="5000"/>
                  </a:schemeClr>
                </a:solidFill>
                <a:latin typeface="Constantia" panose="02030602050306030303" pitchFamily="18" charset="0"/>
              </a:rPr>
              <a:t>(енциклопедій, програмно-педагогічних засобів тощо).</a:t>
            </a:r>
          </a:p>
          <a:p>
            <a:pPr marL="0" indent="0">
              <a:buNone/>
            </a:pPr>
            <a:r>
              <a:rPr lang="uk-UA" sz="3400" dirty="0" smtClean="0">
                <a:solidFill>
                  <a:srgbClr val="C00000"/>
                </a:solidFill>
                <a:latin typeface="Constantia" panose="02030602050306030303" pitchFamily="18" charset="0"/>
              </a:rPr>
              <a:t>3. Використання </a:t>
            </a:r>
            <a:r>
              <a:rPr lang="uk-UA" sz="3400" dirty="0">
                <a:solidFill>
                  <a:srgbClr val="C00000"/>
                </a:solidFill>
                <a:latin typeface="Constantia" panose="02030602050306030303" pitchFamily="18" charset="0"/>
              </a:rPr>
              <a:t>стандартних програм пакету </a:t>
            </a:r>
            <a:r>
              <a:rPr lang="en-US" sz="3400" dirty="0">
                <a:solidFill>
                  <a:srgbClr val="C00000"/>
                </a:solidFill>
                <a:latin typeface="Constantia" panose="02030602050306030303" pitchFamily="18" charset="0"/>
              </a:rPr>
              <a:t>Microsoft Office</a:t>
            </a:r>
            <a:r>
              <a:rPr lang="en-US" sz="3400" dirty="0">
                <a:solidFill>
                  <a:schemeClr val="tx1">
                    <a:lumMod val="95000"/>
                    <a:lumOff val="5000"/>
                  </a:schemeClr>
                </a:solidFill>
                <a:latin typeface="Constantia" panose="02030602050306030303" pitchFamily="18" charset="0"/>
              </a:rPr>
              <a:t>,</a:t>
            </a:r>
            <a:r>
              <a:rPr lang="uk-UA" sz="3400" dirty="0">
                <a:solidFill>
                  <a:schemeClr val="tx1">
                    <a:lumMod val="95000"/>
                    <a:lumOff val="5000"/>
                  </a:schemeClr>
                </a:solidFill>
                <a:latin typeface="Constantia" panose="02030602050306030303" pitchFamily="18" charset="0"/>
              </a:rPr>
              <a:t> який включає в себе, крім відомого всім текстового процесора </a:t>
            </a:r>
            <a:r>
              <a:rPr lang="en-US" sz="3400" dirty="0">
                <a:solidFill>
                  <a:schemeClr val="tx1">
                    <a:lumMod val="95000"/>
                    <a:lumOff val="5000"/>
                  </a:schemeClr>
                </a:solidFill>
                <a:latin typeface="Constantia" panose="02030602050306030303" pitchFamily="18" charset="0"/>
              </a:rPr>
              <a:t>Word, </a:t>
            </a:r>
            <a:r>
              <a:rPr lang="uk-UA" sz="3400" dirty="0">
                <a:solidFill>
                  <a:schemeClr val="tx1">
                    <a:lumMod val="95000"/>
                    <a:lumOff val="5000"/>
                  </a:schemeClr>
                </a:solidFill>
                <a:latin typeface="Constantia" panose="02030602050306030303" pitchFamily="18" charset="0"/>
              </a:rPr>
              <a:t>ще й систему баз даних </a:t>
            </a:r>
            <a:r>
              <a:rPr lang="en-US" sz="3400" dirty="0">
                <a:solidFill>
                  <a:schemeClr val="tx1">
                    <a:lumMod val="95000"/>
                    <a:lumOff val="5000"/>
                  </a:schemeClr>
                </a:solidFill>
                <a:latin typeface="Constantia" panose="02030602050306030303" pitchFamily="18" charset="0"/>
              </a:rPr>
              <a:t>Access </a:t>
            </a:r>
            <a:r>
              <a:rPr lang="uk-UA" sz="3400" dirty="0">
                <a:solidFill>
                  <a:schemeClr val="tx1">
                    <a:lumMod val="95000"/>
                    <a:lumOff val="5000"/>
                  </a:schemeClr>
                </a:solidFill>
                <a:latin typeface="Constantia" panose="02030602050306030303" pitchFamily="18" charset="0"/>
              </a:rPr>
              <a:t>і електронні презентації</a:t>
            </a:r>
            <a:r>
              <a:rPr lang="en-US" sz="3400" dirty="0">
                <a:solidFill>
                  <a:schemeClr val="tx1">
                    <a:lumMod val="95000"/>
                    <a:lumOff val="5000"/>
                  </a:schemeClr>
                </a:solidFill>
                <a:latin typeface="Constantia" panose="02030602050306030303" pitchFamily="18" charset="0"/>
              </a:rPr>
              <a:t> </a:t>
            </a:r>
            <a:r>
              <a:rPr lang="en-US" sz="3400" dirty="0" smtClean="0">
                <a:solidFill>
                  <a:schemeClr val="tx1">
                    <a:lumMod val="95000"/>
                    <a:lumOff val="5000"/>
                  </a:schemeClr>
                </a:solidFill>
                <a:latin typeface="Constantia" panose="02030602050306030303" pitchFamily="18" charset="0"/>
              </a:rPr>
              <a:t>PowerPoint</a:t>
            </a:r>
            <a:r>
              <a:rPr lang="uk-UA" sz="3400" dirty="0" smtClean="0">
                <a:solidFill>
                  <a:schemeClr val="tx1">
                    <a:lumMod val="95000"/>
                    <a:lumOff val="5000"/>
                  </a:schemeClr>
                </a:solidFill>
                <a:latin typeface="Constantia" panose="02030602050306030303" pitchFamily="18" charset="0"/>
              </a:rPr>
              <a:t>.</a:t>
            </a:r>
            <a:endParaRPr lang="uk-UA" sz="3400" dirty="0">
              <a:solidFill>
                <a:schemeClr val="tx1">
                  <a:lumMod val="95000"/>
                  <a:lumOff val="5000"/>
                </a:schemeClr>
              </a:solidFill>
              <a:latin typeface="Constantia" panose="02030602050306030303" pitchFamily="18" charset="0"/>
            </a:endParaRPr>
          </a:p>
          <a:p>
            <a:pPr marL="0" indent="0">
              <a:buNone/>
            </a:pPr>
            <a:r>
              <a:rPr lang="uk-UA" sz="3400" dirty="0" smtClean="0">
                <a:solidFill>
                  <a:srgbClr val="C00000"/>
                </a:solidFill>
                <a:latin typeface="Constantia" panose="02030602050306030303" pitchFamily="18" charset="0"/>
              </a:rPr>
              <a:t>4. Застосування </a:t>
            </a:r>
            <a:r>
              <a:rPr lang="uk-UA" sz="3400" dirty="0">
                <a:solidFill>
                  <a:srgbClr val="C00000"/>
                </a:solidFill>
                <a:latin typeface="Constantia" panose="02030602050306030303" pitchFamily="18" charset="0"/>
              </a:rPr>
              <a:t>різноманітних баз даних та Інтернет-сервісів</a:t>
            </a:r>
            <a:r>
              <a:rPr lang="uk-UA" sz="3400" dirty="0">
                <a:solidFill>
                  <a:schemeClr val="tx1">
                    <a:lumMod val="95000"/>
                    <a:lumOff val="5000"/>
                  </a:schemeClr>
                </a:solidFill>
                <a:latin typeface="Constantia" panose="02030602050306030303" pitchFamily="18" charset="0"/>
              </a:rPr>
              <a:t>, які удосконалюють ефективність навчального процесу та дозволяють перевірити знання та уміння учнів.</a:t>
            </a:r>
            <a:endParaRPr lang="ru-RU" sz="3400" dirty="0">
              <a:solidFill>
                <a:srgbClr val="C00000"/>
              </a:solidFill>
              <a:latin typeface="Constantia" panose="02030602050306030303" pitchFamily="18" charset="0"/>
            </a:endParaRPr>
          </a:p>
          <a:p>
            <a:endParaRPr lang="ru-RU" dirty="0"/>
          </a:p>
        </p:txBody>
      </p:sp>
    </p:spTree>
    <p:extLst>
      <p:ext uri="{BB962C8B-B14F-4D97-AF65-F5344CB8AC3E}">
        <p14:creationId xmlns:p14="http://schemas.microsoft.com/office/powerpoint/2010/main" val="285626406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1576</TotalTime>
  <Words>914</Words>
  <Application>Microsoft Office PowerPoint</Application>
  <PresentationFormat>Экран (4:3)</PresentationFormat>
  <Paragraphs>74</Paragraphs>
  <Slides>20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Arial</vt:lpstr>
      <vt:lpstr>Calibri</vt:lpstr>
      <vt:lpstr>Calibri Light</vt:lpstr>
      <vt:lpstr>Cambria</vt:lpstr>
      <vt:lpstr>Constantia</vt:lpstr>
      <vt:lpstr>Тема Office</vt:lpstr>
      <vt:lpstr>Презентация PowerPoint</vt:lpstr>
      <vt:lpstr>Презентация PowerPoint</vt:lpstr>
      <vt:lpstr> ВСТУП</vt:lpstr>
      <vt:lpstr> Сутність інформаційно-комунікативних технологій </vt:lpstr>
      <vt:lpstr>    Узагалі ІКТ можна визначити як сукупність різноманітних технологічних інструментів ресурсів, які використовуються для забезпечення процесу комунікації та створення, поширення, збереження та управління інформацією</vt:lpstr>
      <vt:lpstr>Інтерактивне навчання має на меті:</vt:lpstr>
      <vt:lpstr>  Методи ІКТ включають:</vt:lpstr>
      <vt:lpstr>Презентация PowerPoint</vt:lpstr>
      <vt:lpstr>Можливості використання ІКТ  в освітньому процесі:</vt:lpstr>
      <vt:lpstr>Наслідки використання ІКТ  на уроці:</vt:lpstr>
      <vt:lpstr>Презентация PowerPoint</vt:lpstr>
      <vt:lpstr> З досвіду роботи</vt:lpstr>
      <vt:lpstr> Найпоширеніший вид −  мультимедійні презентації</vt:lpstr>
      <vt:lpstr>Крім мультимедійних презентацій  я використовую флеш-фільми </vt:lpstr>
      <vt:lpstr>Мультимедійні карти</vt:lpstr>
      <vt:lpstr>Також використовую педагогічні програмні засоби </vt:lpstr>
      <vt:lpstr> Для більш глибокого засвоєння матеріалу і контролю знань використовую різного роду тести </vt:lpstr>
      <vt:lpstr>Іноді на уроках працюємо з кросвордами та граємо в історичні ігри</vt:lpstr>
      <vt:lpstr>З метою якісної підготовки учнів до ЗНО з історії України використовую тренажери</vt:lpstr>
      <vt:lpstr>Презентация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Пользователь Windows</cp:lastModifiedBy>
  <cp:revision>138</cp:revision>
  <dcterms:created xsi:type="dcterms:W3CDTF">2015-03-18T19:26:38Z</dcterms:created>
  <dcterms:modified xsi:type="dcterms:W3CDTF">2020-01-08T21:05:21Z</dcterms:modified>
</cp:coreProperties>
</file>